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7" r:id="rId5"/>
    <p:sldId id="337" r:id="rId6"/>
    <p:sldId id="338" r:id="rId7"/>
    <p:sldId id="315" r:id="rId8"/>
    <p:sldId id="339" r:id="rId9"/>
    <p:sldId id="333" r:id="rId10"/>
    <p:sldId id="335" r:id="rId11"/>
    <p:sldId id="33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F391E09-7250-5C4F-A588-B5D34BA25222}" v="3" dt="2021-01-19T14:18:26.77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91" autoAdjust="0"/>
    <p:restoredTop sz="96208"/>
  </p:normalViewPr>
  <p:slideViewPr>
    <p:cSldViewPr snapToGrid="0">
      <p:cViewPr varScale="1">
        <p:scale>
          <a:sx n="114" d="100"/>
          <a:sy n="114" d="100"/>
        </p:scale>
        <p:origin x="192"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racey Francis" userId="6a34b47e-2ae8-46f1-bae7-b8f493e6d601" providerId="ADAL" clId="{4F391E09-7250-5C4F-A588-B5D34BA25222}"/>
    <pc:docChg chg="addSld delSld modSld">
      <pc:chgData name="Tracey Francis" userId="6a34b47e-2ae8-46f1-bae7-b8f493e6d601" providerId="ADAL" clId="{4F391E09-7250-5C4F-A588-B5D34BA25222}" dt="2021-01-20T10:41:45.103" v="8" actId="2696"/>
      <pc:docMkLst>
        <pc:docMk/>
      </pc:docMkLst>
      <pc:sldChg chg="addSp modSp">
        <pc:chgData name="Tracey Francis" userId="6a34b47e-2ae8-46f1-bae7-b8f493e6d601" providerId="ADAL" clId="{4F391E09-7250-5C4F-A588-B5D34BA25222}" dt="2021-01-19T14:18:26.771" v="5"/>
        <pc:sldMkLst>
          <pc:docMk/>
          <pc:sldMk cId="1265475817" sldId="257"/>
        </pc:sldMkLst>
        <pc:spChg chg="mod">
          <ac:chgData name="Tracey Francis" userId="6a34b47e-2ae8-46f1-bae7-b8f493e6d601" providerId="ADAL" clId="{4F391E09-7250-5C4F-A588-B5D34BA25222}" dt="2021-01-19T14:18:26.771" v="5"/>
          <ac:spMkLst>
            <pc:docMk/>
            <pc:sldMk cId="1265475817" sldId="257"/>
            <ac:spMk id="6" creationId="{550C486F-2312-164D-B01F-99A23F06AF94}"/>
          </ac:spMkLst>
        </pc:spChg>
        <pc:grpChg chg="add mod">
          <ac:chgData name="Tracey Francis" userId="6a34b47e-2ae8-46f1-bae7-b8f493e6d601" providerId="ADAL" clId="{4F391E09-7250-5C4F-A588-B5D34BA25222}" dt="2021-01-19T14:18:26.771" v="5"/>
          <ac:grpSpMkLst>
            <pc:docMk/>
            <pc:sldMk cId="1265475817" sldId="257"/>
            <ac:grpSpMk id="4" creationId="{BF7A3D5D-67A6-344F-94B5-6EEEEE9318A6}"/>
          </ac:grpSpMkLst>
        </pc:grpChg>
        <pc:picChg chg="mod">
          <ac:chgData name="Tracey Francis" userId="6a34b47e-2ae8-46f1-bae7-b8f493e6d601" providerId="ADAL" clId="{4F391E09-7250-5C4F-A588-B5D34BA25222}" dt="2021-01-19T14:18:26.771" v="5"/>
          <ac:picMkLst>
            <pc:docMk/>
            <pc:sldMk cId="1265475817" sldId="257"/>
            <ac:picMk id="5" creationId="{37A6AC77-3643-154B-81B3-43CA61DDC68B}"/>
          </ac:picMkLst>
        </pc:picChg>
      </pc:sldChg>
      <pc:sldChg chg="del">
        <pc:chgData name="Tracey Francis" userId="6a34b47e-2ae8-46f1-bae7-b8f493e6d601" providerId="ADAL" clId="{4F391E09-7250-5C4F-A588-B5D34BA25222}" dt="2021-01-19T10:43:06.067" v="1" actId="2696"/>
        <pc:sldMkLst>
          <pc:docMk/>
          <pc:sldMk cId="490966292" sldId="259"/>
        </pc:sldMkLst>
      </pc:sldChg>
      <pc:sldChg chg="del">
        <pc:chgData name="Tracey Francis" userId="6a34b47e-2ae8-46f1-bae7-b8f493e6d601" providerId="ADAL" clId="{4F391E09-7250-5C4F-A588-B5D34BA25222}" dt="2021-01-20T10:41:43.991" v="7" actId="2696"/>
        <pc:sldMkLst>
          <pc:docMk/>
          <pc:sldMk cId="3254208563" sldId="268"/>
        </pc:sldMkLst>
      </pc:sldChg>
      <pc:sldChg chg="del">
        <pc:chgData name="Tracey Francis" userId="6a34b47e-2ae8-46f1-bae7-b8f493e6d601" providerId="ADAL" clId="{4F391E09-7250-5C4F-A588-B5D34BA25222}" dt="2021-01-20T10:41:41.226" v="6" actId="2696"/>
        <pc:sldMkLst>
          <pc:docMk/>
          <pc:sldMk cId="1408733037" sldId="307"/>
        </pc:sldMkLst>
      </pc:sldChg>
      <pc:sldChg chg="del">
        <pc:chgData name="Tracey Francis" userId="6a34b47e-2ae8-46f1-bae7-b8f493e6d601" providerId="ADAL" clId="{4F391E09-7250-5C4F-A588-B5D34BA25222}" dt="2021-01-20T10:41:45.103" v="8" actId="2696"/>
        <pc:sldMkLst>
          <pc:docMk/>
          <pc:sldMk cId="1481532587" sldId="308"/>
        </pc:sldMkLst>
      </pc:sldChg>
      <pc:sldChg chg="del">
        <pc:chgData name="Tracey Francis" userId="6a34b47e-2ae8-46f1-bae7-b8f493e6d601" providerId="ADAL" clId="{4F391E09-7250-5C4F-A588-B5D34BA25222}" dt="2021-01-19T10:43:07.708" v="2" actId="2696"/>
        <pc:sldMkLst>
          <pc:docMk/>
          <pc:sldMk cId="4180988110" sldId="313"/>
        </pc:sldMkLst>
      </pc:sldChg>
      <pc:sldChg chg="del">
        <pc:chgData name="Tracey Francis" userId="6a34b47e-2ae8-46f1-bae7-b8f493e6d601" providerId="ADAL" clId="{4F391E09-7250-5C4F-A588-B5D34BA25222}" dt="2021-01-19T10:43:21.669" v="4" actId="2696"/>
        <pc:sldMkLst>
          <pc:docMk/>
          <pc:sldMk cId="1872097225" sldId="334"/>
        </pc:sldMkLst>
      </pc:sldChg>
      <pc:sldChg chg="add">
        <pc:chgData name="Tracey Francis" userId="6a34b47e-2ae8-46f1-bae7-b8f493e6d601" providerId="ADAL" clId="{4F391E09-7250-5C4F-A588-B5D34BA25222}" dt="2021-01-19T10:43:00.377" v="0"/>
        <pc:sldMkLst>
          <pc:docMk/>
          <pc:sldMk cId="3893295603" sldId="337"/>
        </pc:sldMkLst>
      </pc:sldChg>
      <pc:sldChg chg="add">
        <pc:chgData name="Tracey Francis" userId="6a34b47e-2ae8-46f1-bae7-b8f493e6d601" providerId="ADAL" clId="{4F391E09-7250-5C4F-A588-B5D34BA25222}" dt="2021-01-19T10:43:00.377" v="0"/>
        <pc:sldMkLst>
          <pc:docMk/>
          <pc:sldMk cId="3789742401" sldId="338"/>
        </pc:sldMkLst>
      </pc:sldChg>
      <pc:sldChg chg="add">
        <pc:chgData name="Tracey Francis" userId="6a34b47e-2ae8-46f1-bae7-b8f493e6d601" providerId="ADAL" clId="{4F391E09-7250-5C4F-A588-B5D34BA25222}" dt="2021-01-19T10:43:18.429" v="3"/>
        <pc:sldMkLst>
          <pc:docMk/>
          <pc:sldMk cId="7718463" sldId="339"/>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3B40CF-4908-411D-A9F6-D2FA0154A93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9E021030-3A1F-4F88-9E37-58C2BB9FACE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E00D9A70-BF71-405B-BDD4-9274DC3AB63D}"/>
              </a:ext>
            </a:extLst>
          </p:cNvPr>
          <p:cNvSpPr>
            <a:spLocks noGrp="1"/>
          </p:cNvSpPr>
          <p:nvPr>
            <p:ph type="dt" sz="half" idx="10"/>
          </p:nvPr>
        </p:nvSpPr>
        <p:spPr/>
        <p:txBody>
          <a:bodyPr/>
          <a:lstStyle/>
          <a:p>
            <a:fld id="{3A064A64-2CEC-4B57-BB7E-7DCFCC0B43C9}" type="datetimeFigureOut">
              <a:rPr lang="en-GB" smtClean="0"/>
              <a:t>20/01/2021</a:t>
            </a:fld>
            <a:endParaRPr lang="en-GB"/>
          </a:p>
        </p:txBody>
      </p:sp>
      <p:sp>
        <p:nvSpPr>
          <p:cNvPr id="5" name="Footer Placeholder 4">
            <a:extLst>
              <a:ext uri="{FF2B5EF4-FFF2-40B4-BE49-F238E27FC236}">
                <a16:creationId xmlns:a16="http://schemas.microsoft.com/office/drawing/2014/main" id="{75E6DCBF-81CF-48A6-A0A0-4629FD54CA9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B058A61-C207-47C6-98D5-474941EE1FBB}"/>
              </a:ext>
            </a:extLst>
          </p:cNvPr>
          <p:cNvSpPr>
            <a:spLocks noGrp="1"/>
          </p:cNvSpPr>
          <p:nvPr>
            <p:ph type="sldNum" sz="quarter" idx="12"/>
          </p:nvPr>
        </p:nvSpPr>
        <p:spPr/>
        <p:txBody>
          <a:bodyPr/>
          <a:lstStyle/>
          <a:p>
            <a:fld id="{7B78AF4B-4FB3-4709-A090-5AEBB5A7A1DC}" type="slidenum">
              <a:rPr lang="en-GB" smtClean="0"/>
              <a:t>‹#›</a:t>
            </a:fld>
            <a:endParaRPr lang="en-GB"/>
          </a:p>
        </p:txBody>
      </p:sp>
    </p:spTree>
    <p:extLst>
      <p:ext uri="{BB962C8B-B14F-4D97-AF65-F5344CB8AC3E}">
        <p14:creationId xmlns:p14="http://schemas.microsoft.com/office/powerpoint/2010/main" val="8330864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DFC36A-525C-4214-9B9C-3A945FEF7147}"/>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717A55D-CCF8-45F5-AFE7-016A79F2058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401CE0F-413D-4E95-886D-6DBF1464D5CB}"/>
              </a:ext>
            </a:extLst>
          </p:cNvPr>
          <p:cNvSpPr>
            <a:spLocks noGrp="1"/>
          </p:cNvSpPr>
          <p:nvPr>
            <p:ph type="dt" sz="half" idx="10"/>
          </p:nvPr>
        </p:nvSpPr>
        <p:spPr/>
        <p:txBody>
          <a:bodyPr/>
          <a:lstStyle/>
          <a:p>
            <a:fld id="{3A064A64-2CEC-4B57-BB7E-7DCFCC0B43C9}" type="datetimeFigureOut">
              <a:rPr lang="en-GB" smtClean="0"/>
              <a:t>20/01/2021</a:t>
            </a:fld>
            <a:endParaRPr lang="en-GB"/>
          </a:p>
        </p:txBody>
      </p:sp>
      <p:sp>
        <p:nvSpPr>
          <p:cNvPr id="5" name="Footer Placeholder 4">
            <a:extLst>
              <a:ext uri="{FF2B5EF4-FFF2-40B4-BE49-F238E27FC236}">
                <a16:creationId xmlns:a16="http://schemas.microsoft.com/office/drawing/2014/main" id="{97771BDE-125D-4323-A014-4553BBFB774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54F8964-DB0B-4F9A-B1F6-5DA0FFE1EE49}"/>
              </a:ext>
            </a:extLst>
          </p:cNvPr>
          <p:cNvSpPr>
            <a:spLocks noGrp="1"/>
          </p:cNvSpPr>
          <p:nvPr>
            <p:ph type="sldNum" sz="quarter" idx="12"/>
          </p:nvPr>
        </p:nvSpPr>
        <p:spPr/>
        <p:txBody>
          <a:bodyPr/>
          <a:lstStyle/>
          <a:p>
            <a:fld id="{7B78AF4B-4FB3-4709-A090-5AEBB5A7A1DC}" type="slidenum">
              <a:rPr lang="en-GB" smtClean="0"/>
              <a:t>‹#›</a:t>
            </a:fld>
            <a:endParaRPr lang="en-GB"/>
          </a:p>
        </p:txBody>
      </p:sp>
    </p:spTree>
    <p:extLst>
      <p:ext uri="{BB962C8B-B14F-4D97-AF65-F5344CB8AC3E}">
        <p14:creationId xmlns:p14="http://schemas.microsoft.com/office/powerpoint/2010/main" val="11686604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09AAB02-FF76-4D9B-9637-3A395AEA840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2AF7428-12F0-4255-B559-573541D5F2D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68B9C6B-9796-46E3-B8B5-DE10A8968E1C}"/>
              </a:ext>
            </a:extLst>
          </p:cNvPr>
          <p:cNvSpPr>
            <a:spLocks noGrp="1"/>
          </p:cNvSpPr>
          <p:nvPr>
            <p:ph type="dt" sz="half" idx="10"/>
          </p:nvPr>
        </p:nvSpPr>
        <p:spPr/>
        <p:txBody>
          <a:bodyPr/>
          <a:lstStyle/>
          <a:p>
            <a:fld id="{3A064A64-2CEC-4B57-BB7E-7DCFCC0B43C9}" type="datetimeFigureOut">
              <a:rPr lang="en-GB" smtClean="0"/>
              <a:t>20/01/2021</a:t>
            </a:fld>
            <a:endParaRPr lang="en-GB"/>
          </a:p>
        </p:txBody>
      </p:sp>
      <p:sp>
        <p:nvSpPr>
          <p:cNvPr id="5" name="Footer Placeholder 4">
            <a:extLst>
              <a:ext uri="{FF2B5EF4-FFF2-40B4-BE49-F238E27FC236}">
                <a16:creationId xmlns:a16="http://schemas.microsoft.com/office/drawing/2014/main" id="{E50BBE40-D0A9-4A48-9373-4B4F9064ADE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4695FFF-7205-4CAE-803B-F862C5DD0F61}"/>
              </a:ext>
            </a:extLst>
          </p:cNvPr>
          <p:cNvSpPr>
            <a:spLocks noGrp="1"/>
          </p:cNvSpPr>
          <p:nvPr>
            <p:ph type="sldNum" sz="quarter" idx="12"/>
          </p:nvPr>
        </p:nvSpPr>
        <p:spPr/>
        <p:txBody>
          <a:bodyPr/>
          <a:lstStyle/>
          <a:p>
            <a:fld id="{7B78AF4B-4FB3-4709-A090-5AEBB5A7A1DC}" type="slidenum">
              <a:rPr lang="en-GB" smtClean="0"/>
              <a:t>‹#›</a:t>
            </a:fld>
            <a:endParaRPr lang="en-GB"/>
          </a:p>
        </p:txBody>
      </p:sp>
    </p:spTree>
    <p:extLst>
      <p:ext uri="{BB962C8B-B14F-4D97-AF65-F5344CB8AC3E}">
        <p14:creationId xmlns:p14="http://schemas.microsoft.com/office/powerpoint/2010/main" val="28922888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845E96-8336-459A-8270-DF5BD652818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77115DC-F4D2-40D6-A62F-3D0B0C1648C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2D89A8B-634A-474B-8323-95635F029DE4}"/>
              </a:ext>
            </a:extLst>
          </p:cNvPr>
          <p:cNvSpPr>
            <a:spLocks noGrp="1"/>
          </p:cNvSpPr>
          <p:nvPr>
            <p:ph type="dt" sz="half" idx="10"/>
          </p:nvPr>
        </p:nvSpPr>
        <p:spPr/>
        <p:txBody>
          <a:bodyPr/>
          <a:lstStyle/>
          <a:p>
            <a:fld id="{3A064A64-2CEC-4B57-BB7E-7DCFCC0B43C9}" type="datetimeFigureOut">
              <a:rPr lang="en-GB" smtClean="0"/>
              <a:t>20/01/2021</a:t>
            </a:fld>
            <a:endParaRPr lang="en-GB"/>
          </a:p>
        </p:txBody>
      </p:sp>
      <p:sp>
        <p:nvSpPr>
          <p:cNvPr id="5" name="Footer Placeholder 4">
            <a:extLst>
              <a:ext uri="{FF2B5EF4-FFF2-40B4-BE49-F238E27FC236}">
                <a16:creationId xmlns:a16="http://schemas.microsoft.com/office/drawing/2014/main" id="{9E336720-3088-4CD6-9378-6C04EB73A63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2A85EFE-7AC3-465E-B234-090E3A3990F1}"/>
              </a:ext>
            </a:extLst>
          </p:cNvPr>
          <p:cNvSpPr>
            <a:spLocks noGrp="1"/>
          </p:cNvSpPr>
          <p:nvPr>
            <p:ph type="sldNum" sz="quarter" idx="12"/>
          </p:nvPr>
        </p:nvSpPr>
        <p:spPr/>
        <p:txBody>
          <a:bodyPr/>
          <a:lstStyle/>
          <a:p>
            <a:fld id="{7B78AF4B-4FB3-4709-A090-5AEBB5A7A1DC}" type="slidenum">
              <a:rPr lang="en-GB" smtClean="0"/>
              <a:t>‹#›</a:t>
            </a:fld>
            <a:endParaRPr lang="en-GB"/>
          </a:p>
        </p:txBody>
      </p:sp>
    </p:spTree>
    <p:extLst>
      <p:ext uri="{BB962C8B-B14F-4D97-AF65-F5344CB8AC3E}">
        <p14:creationId xmlns:p14="http://schemas.microsoft.com/office/powerpoint/2010/main" val="7714526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9E57CC-9D4B-4795-85B3-0DF5C58085C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9384CA9E-4EF8-4FC4-8888-90436664315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D313764-B764-4CE9-BA8C-FBCB084D230A}"/>
              </a:ext>
            </a:extLst>
          </p:cNvPr>
          <p:cNvSpPr>
            <a:spLocks noGrp="1"/>
          </p:cNvSpPr>
          <p:nvPr>
            <p:ph type="dt" sz="half" idx="10"/>
          </p:nvPr>
        </p:nvSpPr>
        <p:spPr/>
        <p:txBody>
          <a:bodyPr/>
          <a:lstStyle/>
          <a:p>
            <a:fld id="{3A064A64-2CEC-4B57-BB7E-7DCFCC0B43C9}" type="datetimeFigureOut">
              <a:rPr lang="en-GB" smtClean="0"/>
              <a:t>20/01/2021</a:t>
            </a:fld>
            <a:endParaRPr lang="en-GB"/>
          </a:p>
        </p:txBody>
      </p:sp>
      <p:sp>
        <p:nvSpPr>
          <p:cNvPr id="5" name="Footer Placeholder 4">
            <a:extLst>
              <a:ext uri="{FF2B5EF4-FFF2-40B4-BE49-F238E27FC236}">
                <a16:creationId xmlns:a16="http://schemas.microsoft.com/office/drawing/2014/main" id="{78A8447C-1F58-4750-B1A7-5A0F17EBEE2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EA0CE8B-A547-4034-93B6-18DD6281C500}"/>
              </a:ext>
            </a:extLst>
          </p:cNvPr>
          <p:cNvSpPr>
            <a:spLocks noGrp="1"/>
          </p:cNvSpPr>
          <p:nvPr>
            <p:ph type="sldNum" sz="quarter" idx="12"/>
          </p:nvPr>
        </p:nvSpPr>
        <p:spPr/>
        <p:txBody>
          <a:bodyPr/>
          <a:lstStyle/>
          <a:p>
            <a:fld id="{7B78AF4B-4FB3-4709-A090-5AEBB5A7A1DC}" type="slidenum">
              <a:rPr lang="en-GB" smtClean="0"/>
              <a:t>‹#›</a:t>
            </a:fld>
            <a:endParaRPr lang="en-GB"/>
          </a:p>
        </p:txBody>
      </p:sp>
    </p:spTree>
    <p:extLst>
      <p:ext uri="{BB962C8B-B14F-4D97-AF65-F5344CB8AC3E}">
        <p14:creationId xmlns:p14="http://schemas.microsoft.com/office/powerpoint/2010/main" val="37816486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54BED2-3967-4F7E-B1CE-B1304F45D5A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786507A-660D-4251-ACAB-16A5259DDF9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01D8C4B6-5770-4070-8CB3-098B20FFB89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169FD96D-7E0F-4CA5-8D92-4216582CD8BD}"/>
              </a:ext>
            </a:extLst>
          </p:cNvPr>
          <p:cNvSpPr>
            <a:spLocks noGrp="1"/>
          </p:cNvSpPr>
          <p:nvPr>
            <p:ph type="dt" sz="half" idx="10"/>
          </p:nvPr>
        </p:nvSpPr>
        <p:spPr/>
        <p:txBody>
          <a:bodyPr/>
          <a:lstStyle/>
          <a:p>
            <a:fld id="{3A064A64-2CEC-4B57-BB7E-7DCFCC0B43C9}" type="datetimeFigureOut">
              <a:rPr lang="en-GB" smtClean="0"/>
              <a:t>20/01/2021</a:t>
            </a:fld>
            <a:endParaRPr lang="en-GB"/>
          </a:p>
        </p:txBody>
      </p:sp>
      <p:sp>
        <p:nvSpPr>
          <p:cNvPr id="6" name="Footer Placeholder 5">
            <a:extLst>
              <a:ext uri="{FF2B5EF4-FFF2-40B4-BE49-F238E27FC236}">
                <a16:creationId xmlns:a16="http://schemas.microsoft.com/office/drawing/2014/main" id="{D3D30427-758E-4ED4-8484-1E8BCA2C30A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0B22D96-C872-4133-8C15-F24C5DDA1DDB}"/>
              </a:ext>
            </a:extLst>
          </p:cNvPr>
          <p:cNvSpPr>
            <a:spLocks noGrp="1"/>
          </p:cNvSpPr>
          <p:nvPr>
            <p:ph type="sldNum" sz="quarter" idx="12"/>
          </p:nvPr>
        </p:nvSpPr>
        <p:spPr/>
        <p:txBody>
          <a:bodyPr/>
          <a:lstStyle/>
          <a:p>
            <a:fld id="{7B78AF4B-4FB3-4709-A090-5AEBB5A7A1DC}" type="slidenum">
              <a:rPr lang="en-GB" smtClean="0"/>
              <a:t>‹#›</a:t>
            </a:fld>
            <a:endParaRPr lang="en-GB"/>
          </a:p>
        </p:txBody>
      </p:sp>
    </p:spTree>
    <p:extLst>
      <p:ext uri="{BB962C8B-B14F-4D97-AF65-F5344CB8AC3E}">
        <p14:creationId xmlns:p14="http://schemas.microsoft.com/office/powerpoint/2010/main" val="22748295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D3C84-9724-4095-AF7A-C5DB43B0BFE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2F3211B-DD6E-4323-BF1B-A0416C3B76B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41144AF-DEAA-4788-9AEA-45F7D6829CC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E6DAE7D1-5B3A-49F8-B132-41131EF34BD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93E98AC-E058-4273-A9D7-2F94E8C0D89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B3502C7F-DE06-4BBC-A043-A9754D9E2A71}"/>
              </a:ext>
            </a:extLst>
          </p:cNvPr>
          <p:cNvSpPr>
            <a:spLocks noGrp="1"/>
          </p:cNvSpPr>
          <p:nvPr>
            <p:ph type="dt" sz="half" idx="10"/>
          </p:nvPr>
        </p:nvSpPr>
        <p:spPr/>
        <p:txBody>
          <a:bodyPr/>
          <a:lstStyle/>
          <a:p>
            <a:fld id="{3A064A64-2CEC-4B57-BB7E-7DCFCC0B43C9}" type="datetimeFigureOut">
              <a:rPr lang="en-GB" smtClean="0"/>
              <a:t>20/01/2021</a:t>
            </a:fld>
            <a:endParaRPr lang="en-GB"/>
          </a:p>
        </p:txBody>
      </p:sp>
      <p:sp>
        <p:nvSpPr>
          <p:cNvPr id="8" name="Footer Placeholder 7">
            <a:extLst>
              <a:ext uri="{FF2B5EF4-FFF2-40B4-BE49-F238E27FC236}">
                <a16:creationId xmlns:a16="http://schemas.microsoft.com/office/drawing/2014/main" id="{F8F89430-8AC6-4608-8991-1AEDC39C7847}"/>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ABAE8927-72DD-4BA0-8311-2A451DB6F122}"/>
              </a:ext>
            </a:extLst>
          </p:cNvPr>
          <p:cNvSpPr>
            <a:spLocks noGrp="1"/>
          </p:cNvSpPr>
          <p:nvPr>
            <p:ph type="sldNum" sz="quarter" idx="12"/>
          </p:nvPr>
        </p:nvSpPr>
        <p:spPr/>
        <p:txBody>
          <a:bodyPr/>
          <a:lstStyle/>
          <a:p>
            <a:fld id="{7B78AF4B-4FB3-4709-A090-5AEBB5A7A1DC}" type="slidenum">
              <a:rPr lang="en-GB" smtClean="0"/>
              <a:t>‹#›</a:t>
            </a:fld>
            <a:endParaRPr lang="en-GB"/>
          </a:p>
        </p:txBody>
      </p:sp>
    </p:spTree>
    <p:extLst>
      <p:ext uri="{BB962C8B-B14F-4D97-AF65-F5344CB8AC3E}">
        <p14:creationId xmlns:p14="http://schemas.microsoft.com/office/powerpoint/2010/main" val="27844302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767264-0876-43BC-AD50-0878E8B750D6}"/>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FD3B8FBF-D190-4272-A00A-F5801B715C6A}"/>
              </a:ext>
            </a:extLst>
          </p:cNvPr>
          <p:cNvSpPr>
            <a:spLocks noGrp="1"/>
          </p:cNvSpPr>
          <p:nvPr>
            <p:ph type="dt" sz="half" idx="10"/>
          </p:nvPr>
        </p:nvSpPr>
        <p:spPr/>
        <p:txBody>
          <a:bodyPr/>
          <a:lstStyle/>
          <a:p>
            <a:fld id="{3A064A64-2CEC-4B57-BB7E-7DCFCC0B43C9}" type="datetimeFigureOut">
              <a:rPr lang="en-GB" smtClean="0"/>
              <a:t>20/01/2021</a:t>
            </a:fld>
            <a:endParaRPr lang="en-GB"/>
          </a:p>
        </p:txBody>
      </p:sp>
      <p:sp>
        <p:nvSpPr>
          <p:cNvPr id="4" name="Footer Placeholder 3">
            <a:extLst>
              <a:ext uri="{FF2B5EF4-FFF2-40B4-BE49-F238E27FC236}">
                <a16:creationId xmlns:a16="http://schemas.microsoft.com/office/drawing/2014/main" id="{63EECD52-60AC-4BF6-B9B0-70B04B57057C}"/>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9BCA3EB2-0278-49E5-A2B3-58BE5C202019}"/>
              </a:ext>
            </a:extLst>
          </p:cNvPr>
          <p:cNvSpPr>
            <a:spLocks noGrp="1"/>
          </p:cNvSpPr>
          <p:nvPr>
            <p:ph type="sldNum" sz="quarter" idx="12"/>
          </p:nvPr>
        </p:nvSpPr>
        <p:spPr/>
        <p:txBody>
          <a:bodyPr/>
          <a:lstStyle/>
          <a:p>
            <a:fld id="{7B78AF4B-4FB3-4709-A090-5AEBB5A7A1DC}" type="slidenum">
              <a:rPr lang="en-GB" smtClean="0"/>
              <a:t>‹#›</a:t>
            </a:fld>
            <a:endParaRPr lang="en-GB"/>
          </a:p>
        </p:txBody>
      </p:sp>
    </p:spTree>
    <p:extLst>
      <p:ext uri="{BB962C8B-B14F-4D97-AF65-F5344CB8AC3E}">
        <p14:creationId xmlns:p14="http://schemas.microsoft.com/office/powerpoint/2010/main" val="4164725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FF33D8D-7B4E-47B4-B973-89234CE93706}"/>
              </a:ext>
            </a:extLst>
          </p:cNvPr>
          <p:cNvSpPr>
            <a:spLocks noGrp="1"/>
          </p:cNvSpPr>
          <p:nvPr>
            <p:ph type="dt" sz="half" idx="10"/>
          </p:nvPr>
        </p:nvSpPr>
        <p:spPr/>
        <p:txBody>
          <a:bodyPr/>
          <a:lstStyle/>
          <a:p>
            <a:fld id="{3A064A64-2CEC-4B57-BB7E-7DCFCC0B43C9}" type="datetimeFigureOut">
              <a:rPr lang="en-GB" smtClean="0"/>
              <a:t>20/01/2021</a:t>
            </a:fld>
            <a:endParaRPr lang="en-GB"/>
          </a:p>
        </p:txBody>
      </p:sp>
      <p:sp>
        <p:nvSpPr>
          <p:cNvPr id="3" name="Footer Placeholder 2">
            <a:extLst>
              <a:ext uri="{FF2B5EF4-FFF2-40B4-BE49-F238E27FC236}">
                <a16:creationId xmlns:a16="http://schemas.microsoft.com/office/drawing/2014/main" id="{956F51FF-3290-478A-9CFF-3740C25E8F87}"/>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0F7D5C12-7B64-4DD6-AF41-65EB525016B7}"/>
              </a:ext>
            </a:extLst>
          </p:cNvPr>
          <p:cNvSpPr>
            <a:spLocks noGrp="1"/>
          </p:cNvSpPr>
          <p:nvPr>
            <p:ph type="sldNum" sz="quarter" idx="12"/>
          </p:nvPr>
        </p:nvSpPr>
        <p:spPr/>
        <p:txBody>
          <a:bodyPr/>
          <a:lstStyle/>
          <a:p>
            <a:fld id="{7B78AF4B-4FB3-4709-A090-5AEBB5A7A1DC}" type="slidenum">
              <a:rPr lang="en-GB" smtClean="0"/>
              <a:t>‹#›</a:t>
            </a:fld>
            <a:endParaRPr lang="en-GB"/>
          </a:p>
        </p:txBody>
      </p:sp>
    </p:spTree>
    <p:extLst>
      <p:ext uri="{BB962C8B-B14F-4D97-AF65-F5344CB8AC3E}">
        <p14:creationId xmlns:p14="http://schemas.microsoft.com/office/powerpoint/2010/main" val="5884742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CF375C-C33F-4E44-8CAF-CD0AC15337B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4812C119-E1F7-44AC-8EC4-6134742934A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F3CBDAC-8150-4826-81DE-CF9C089FD8A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21882B6-360C-41CA-8145-7D7D19A403A9}"/>
              </a:ext>
            </a:extLst>
          </p:cNvPr>
          <p:cNvSpPr>
            <a:spLocks noGrp="1"/>
          </p:cNvSpPr>
          <p:nvPr>
            <p:ph type="dt" sz="half" idx="10"/>
          </p:nvPr>
        </p:nvSpPr>
        <p:spPr/>
        <p:txBody>
          <a:bodyPr/>
          <a:lstStyle/>
          <a:p>
            <a:fld id="{3A064A64-2CEC-4B57-BB7E-7DCFCC0B43C9}" type="datetimeFigureOut">
              <a:rPr lang="en-GB" smtClean="0"/>
              <a:t>20/01/2021</a:t>
            </a:fld>
            <a:endParaRPr lang="en-GB"/>
          </a:p>
        </p:txBody>
      </p:sp>
      <p:sp>
        <p:nvSpPr>
          <p:cNvPr id="6" name="Footer Placeholder 5">
            <a:extLst>
              <a:ext uri="{FF2B5EF4-FFF2-40B4-BE49-F238E27FC236}">
                <a16:creationId xmlns:a16="http://schemas.microsoft.com/office/drawing/2014/main" id="{97CA2D64-7EBB-4D5D-9D08-57451B65710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B3844C5-3FDD-4B3B-80BB-F294F8BF3AFD}"/>
              </a:ext>
            </a:extLst>
          </p:cNvPr>
          <p:cNvSpPr>
            <a:spLocks noGrp="1"/>
          </p:cNvSpPr>
          <p:nvPr>
            <p:ph type="sldNum" sz="quarter" idx="12"/>
          </p:nvPr>
        </p:nvSpPr>
        <p:spPr/>
        <p:txBody>
          <a:bodyPr/>
          <a:lstStyle/>
          <a:p>
            <a:fld id="{7B78AF4B-4FB3-4709-A090-5AEBB5A7A1DC}" type="slidenum">
              <a:rPr lang="en-GB" smtClean="0"/>
              <a:t>‹#›</a:t>
            </a:fld>
            <a:endParaRPr lang="en-GB"/>
          </a:p>
        </p:txBody>
      </p:sp>
    </p:spTree>
    <p:extLst>
      <p:ext uri="{BB962C8B-B14F-4D97-AF65-F5344CB8AC3E}">
        <p14:creationId xmlns:p14="http://schemas.microsoft.com/office/powerpoint/2010/main" val="33877833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B2574D-51AE-47E3-9A89-BD0EA56C2F7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2CC31D68-0152-4E79-90CC-B458185257A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7C93E042-9F3D-462C-AC4E-C2303AB0DE5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F72DEC4-C554-4C7F-8325-A40E3DEB7FD9}"/>
              </a:ext>
            </a:extLst>
          </p:cNvPr>
          <p:cNvSpPr>
            <a:spLocks noGrp="1"/>
          </p:cNvSpPr>
          <p:nvPr>
            <p:ph type="dt" sz="half" idx="10"/>
          </p:nvPr>
        </p:nvSpPr>
        <p:spPr/>
        <p:txBody>
          <a:bodyPr/>
          <a:lstStyle/>
          <a:p>
            <a:fld id="{3A064A64-2CEC-4B57-BB7E-7DCFCC0B43C9}" type="datetimeFigureOut">
              <a:rPr lang="en-GB" smtClean="0"/>
              <a:t>20/01/2021</a:t>
            </a:fld>
            <a:endParaRPr lang="en-GB"/>
          </a:p>
        </p:txBody>
      </p:sp>
      <p:sp>
        <p:nvSpPr>
          <p:cNvPr id="6" name="Footer Placeholder 5">
            <a:extLst>
              <a:ext uri="{FF2B5EF4-FFF2-40B4-BE49-F238E27FC236}">
                <a16:creationId xmlns:a16="http://schemas.microsoft.com/office/drawing/2014/main" id="{659FB58C-408F-4290-BB3E-B75B5B9264F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8DB1F65-D08E-42FC-9F04-690CA69F6A48}"/>
              </a:ext>
            </a:extLst>
          </p:cNvPr>
          <p:cNvSpPr>
            <a:spLocks noGrp="1"/>
          </p:cNvSpPr>
          <p:nvPr>
            <p:ph type="sldNum" sz="quarter" idx="12"/>
          </p:nvPr>
        </p:nvSpPr>
        <p:spPr/>
        <p:txBody>
          <a:bodyPr/>
          <a:lstStyle/>
          <a:p>
            <a:fld id="{7B78AF4B-4FB3-4709-A090-5AEBB5A7A1DC}" type="slidenum">
              <a:rPr lang="en-GB" smtClean="0"/>
              <a:t>‹#›</a:t>
            </a:fld>
            <a:endParaRPr lang="en-GB"/>
          </a:p>
        </p:txBody>
      </p:sp>
    </p:spTree>
    <p:extLst>
      <p:ext uri="{BB962C8B-B14F-4D97-AF65-F5344CB8AC3E}">
        <p14:creationId xmlns:p14="http://schemas.microsoft.com/office/powerpoint/2010/main" val="3255879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237F7AE-8EE8-47BF-8510-85D3D8FF286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A088DB1-2993-48E5-8416-EA88A3F4F8A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3BEA750-18D5-4E32-BF0B-A7CCDBF15E2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064A64-2CEC-4B57-BB7E-7DCFCC0B43C9}" type="datetimeFigureOut">
              <a:rPr lang="en-GB" smtClean="0"/>
              <a:t>20/01/2021</a:t>
            </a:fld>
            <a:endParaRPr lang="en-GB"/>
          </a:p>
        </p:txBody>
      </p:sp>
      <p:sp>
        <p:nvSpPr>
          <p:cNvPr id="5" name="Footer Placeholder 4">
            <a:extLst>
              <a:ext uri="{FF2B5EF4-FFF2-40B4-BE49-F238E27FC236}">
                <a16:creationId xmlns:a16="http://schemas.microsoft.com/office/drawing/2014/main" id="{22758C7B-7B2C-497C-AC53-5A9C73A817F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EE75E36C-EE4E-4C94-9568-418144A332C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78AF4B-4FB3-4709-A090-5AEBB5A7A1DC}" type="slidenum">
              <a:rPr lang="en-GB" smtClean="0"/>
              <a:t>‹#›</a:t>
            </a:fld>
            <a:endParaRPr lang="en-GB"/>
          </a:p>
        </p:txBody>
      </p:sp>
    </p:spTree>
    <p:extLst>
      <p:ext uri="{BB962C8B-B14F-4D97-AF65-F5344CB8AC3E}">
        <p14:creationId xmlns:p14="http://schemas.microsoft.com/office/powerpoint/2010/main" val="34868246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www.youtube.com/watch?v=BJ0dZhHccfU"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streetpastors.org/" TargetMode="External"/><Relationship Id="rId2" Type="http://schemas.openxmlformats.org/officeDocument/2006/relationships/hyperlink" Target="https://www.youtube.com/watch?v=BJ0dZhHccfU"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pixabay.com/photos/outlines-human-person-linear-1866779/"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christianaid.org.uk/" TargetMode="External"/><Relationship Id="rId2" Type="http://schemas.openxmlformats.org/officeDocument/2006/relationships/hyperlink" Target="http://www.cafod.org.uk/" TargetMode="External"/><Relationship Id="rId1" Type="http://schemas.openxmlformats.org/officeDocument/2006/relationships/slideLayout" Target="../slideLayouts/slideLayout2.xml"/><Relationship Id="rId4" Type="http://schemas.openxmlformats.org/officeDocument/2006/relationships/hyperlink" Target="http://www.tearfund.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7DF8AA-B21B-4FE1-AAF0-D28F41108FE0}"/>
              </a:ext>
            </a:extLst>
          </p:cNvPr>
          <p:cNvSpPr>
            <a:spLocks noGrp="1"/>
          </p:cNvSpPr>
          <p:nvPr>
            <p:ph type="ctrTitle"/>
          </p:nvPr>
        </p:nvSpPr>
        <p:spPr>
          <a:xfrm>
            <a:off x="0" y="308759"/>
            <a:ext cx="12192000" cy="1472540"/>
          </a:xfrm>
          <a:solidFill>
            <a:schemeClr val="tx1"/>
          </a:solidFill>
        </p:spPr>
        <p:txBody>
          <a:bodyPr>
            <a:normAutofit fontScale="90000"/>
          </a:bodyPr>
          <a:lstStyle/>
          <a:p>
            <a:r>
              <a:rPr lang="en-US" sz="5400" dirty="0">
                <a:solidFill>
                  <a:schemeClr val="bg1"/>
                </a:solidFill>
                <a:latin typeface="Arial Black" panose="020B0A04020102020204" pitchFamily="34" charset="0"/>
              </a:rPr>
              <a:t>Big Ideas for RE</a:t>
            </a:r>
            <a:br>
              <a:rPr lang="en-US" sz="5400" dirty="0">
                <a:solidFill>
                  <a:schemeClr val="bg1"/>
                </a:solidFill>
                <a:latin typeface="Arial Black" panose="020B0A04020102020204" pitchFamily="34" charset="0"/>
              </a:rPr>
            </a:br>
            <a:r>
              <a:rPr lang="en-US" sz="5400" dirty="0">
                <a:solidFill>
                  <a:schemeClr val="bg1"/>
                </a:solidFill>
                <a:latin typeface="Arial Black" panose="020B0A04020102020204" pitchFamily="34" charset="0"/>
              </a:rPr>
              <a:t>KS4 Curriculum </a:t>
            </a:r>
            <a:endParaRPr lang="en-GB" sz="5400" dirty="0">
              <a:solidFill>
                <a:schemeClr val="bg1"/>
              </a:solidFill>
              <a:latin typeface="Arial Black" panose="020B0A04020102020204" pitchFamily="34" charset="0"/>
            </a:endParaRPr>
          </a:p>
        </p:txBody>
      </p:sp>
      <p:sp>
        <p:nvSpPr>
          <p:cNvPr id="3" name="Subtitle 2">
            <a:extLst>
              <a:ext uri="{FF2B5EF4-FFF2-40B4-BE49-F238E27FC236}">
                <a16:creationId xmlns:a16="http://schemas.microsoft.com/office/drawing/2014/main" id="{DE12C47B-37A1-4A2B-B845-0AA859FA91F5}"/>
              </a:ext>
            </a:extLst>
          </p:cNvPr>
          <p:cNvSpPr>
            <a:spLocks noGrp="1"/>
          </p:cNvSpPr>
          <p:nvPr>
            <p:ph type="subTitle" idx="1"/>
          </p:nvPr>
        </p:nvSpPr>
        <p:spPr>
          <a:xfrm>
            <a:off x="1524000" y="2723264"/>
            <a:ext cx="9144000" cy="2490004"/>
          </a:xfrm>
        </p:spPr>
        <p:txBody>
          <a:bodyPr>
            <a:normAutofit/>
          </a:bodyPr>
          <a:lstStyle/>
          <a:p>
            <a:r>
              <a:rPr lang="en-US" sz="7800" dirty="0">
                <a:solidFill>
                  <a:srgbClr val="006666"/>
                </a:solidFill>
                <a:latin typeface="Arial Black" panose="020B0A04020102020204" pitchFamily="34" charset="0"/>
              </a:rPr>
              <a:t>Christianity</a:t>
            </a:r>
          </a:p>
          <a:p>
            <a:r>
              <a:rPr lang="en-US" sz="6000" dirty="0">
                <a:solidFill>
                  <a:srgbClr val="006666"/>
                </a:solidFill>
                <a:latin typeface="Arial Black" panose="020B0A04020102020204" pitchFamily="34" charset="0"/>
              </a:rPr>
              <a:t>Practices </a:t>
            </a:r>
            <a:r>
              <a:rPr lang="en-US" sz="4800" dirty="0">
                <a:solidFill>
                  <a:srgbClr val="006666"/>
                </a:solidFill>
                <a:latin typeface="Arial Black" panose="020B0A04020102020204" pitchFamily="34" charset="0"/>
              </a:rPr>
              <a:t>(AQA a)</a:t>
            </a:r>
            <a:endParaRPr lang="en-GB" sz="4800" dirty="0">
              <a:solidFill>
                <a:srgbClr val="006666"/>
              </a:solidFill>
              <a:latin typeface="Arial Black" panose="020B0A04020102020204" pitchFamily="34" charset="0"/>
            </a:endParaRPr>
          </a:p>
        </p:txBody>
      </p:sp>
      <p:grpSp>
        <p:nvGrpSpPr>
          <p:cNvPr id="4" name="Group 3">
            <a:extLst>
              <a:ext uri="{FF2B5EF4-FFF2-40B4-BE49-F238E27FC236}">
                <a16:creationId xmlns:a16="http://schemas.microsoft.com/office/drawing/2014/main" id="{BF7A3D5D-67A6-344F-94B5-6EEEEE9318A6}"/>
              </a:ext>
            </a:extLst>
          </p:cNvPr>
          <p:cNvGrpSpPr/>
          <p:nvPr/>
        </p:nvGrpSpPr>
        <p:grpSpPr>
          <a:xfrm>
            <a:off x="4151043" y="6165626"/>
            <a:ext cx="3868647" cy="379095"/>
            <a:chOff x="4144951" y="6155233"/>
            <a:chExt cx="3868647" cy="379095"/>
          </a:xfrm>
        </p:grpSpPr>
        <p:pic>
          <p:nvPicPr>
            <p:cNvPr id="5" name="Picture 4" descr="Logo, company name&#10;&#10;Description automatically generated">
              <a:extLst>
                <a:ext uri="{FF2B5EF4-FFF2-40B4-BE49-F238E27FC236}">
                  <a16:creationId xmlns:a16="http://schemas.microsoft.com/office/drawing/2014/main" id="{37A6AC77-3643-154B-81B3-43CA61DDC68B}"/>
                </a:ext>
              </a:extLst>
            </p:cNvPr>
            <p:cNvPicPr/>
            <p:nvPr/>
          </p:nvPicPr>
          <p:blipFill>
            <a:blip r:embed="rId2">
              <a:extLst>
                <a:ext uri="{28A0092B-C50C-407E-A947-70E740481C1C}">
                  <a14:useLocalDpi xmlns:a14="http://schemas.microsoft.com/office/drawing/2010/main" val="0"/>
                </a:ext>
              </a:extLst>
            </a:blip>
            <a:stretch>
              <a:fillRect/>
            </a:stretch>
          </p:blipFill>
          <p:spPr>
            <a:xfrm>
              <a:off x="6431813" y="6155233"/>
              <a:ext cx="1581785" cy="379095"/>
            </a:xfrm>
            <a:prstGeom prst="rect">
              <a:avLst/>
            </a:prstGeom>
          </p:spPr>
        </p:pic>
        <p:sp>
          <p:nvSpPr>
            <p:cNvPr id="6" name="TextBox 5">
              <a:extLst>
                <a:ext uri="{FF2B5EF4-FFF2-40B4-BE49-F238E27FC236}">
                  <a16:creationId xmlns:a16="http://schemas.microsoft.com/office/drawing/2014/main" id="{550C486F-2312-164D-B01F-99A23F06AF94}"/>
                </a:ext>
              </a:extLst>
            </p:cNvPr>
            <p:cNvSpPr txBox="1"/>
            <p:nvPr/>
          </p:nvSpPr>
          <p:spPr>
            <a:xfrm>
              <a:off x="4144951" y="6206282"/>
              <a:ext cx="2364919" cy="276999"/>
            </a:xfrm>
            <a:prstGeom prst="rect">
              <a:avLst/>
            </a:prstGeom>
            <a:noFill/>
          </p:spPr>
          <p:txBody>
            <a:bodyPr wrap="square" rtlCol="0">
              <a:spAutoFit/>
            </a:bodyPr>
            <a:lstStyle/>
            <a:p>
              <a:r>
                <a:rPr lang="en-US" sz="1200" dirty="0"/>
                <a:t>Created in 2019. Project funded by</a:t>
              </a:r>
            </a:p>
          </p:txBody>
        </p:sp>
      </p:grpSp>
    </p:spTree>
    <p:extLst>
      <p:ext uri="{BB962C8B-B14F-4D97-AF65-F5344CB8AC3E}">
        <p14:creationId xmlns:p14="http://schemas.microsoft.com/office/powerpoint/2010/main" val="12654758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85F530-A7BB-4A72-8266-F1C79C0ECF5E}"/>
              </a:ext>
            </a:extLst>
          </p:cNvPr>
          <p:cNvSpPr>
            <a:spLocks noGrp="1"/>
          </p:cNvSpPr>
          <p:nvPr>
            <p:ph type="title"/>
          </p:nvPr>
        </p:nvSpPr>
        <p:spPr>
          <a:xfrm>
            <a:off x="363185" y="50140"/>
            <a:ext cx="10989623" cy="1149268"/>
          </a:xfrm>
        </p:spPr>
        <p:txBody>
          <a:bodyPr>
            <a:normAutofit/>
          </a:bodyPr>
          <a:lstStyle/>
          <a:p>
            <a:r>
              <a:rPr lang="en-US" b="1" dirty="0">
                <a:latin typeface="Arial Black" panose="020B0A04020102020204" pitchFamily="34" charset="0"/>
              </a:rPr>
              <a:t>1-2: </a:t>
            </a:r>
            <a:r>
              <a:rPr lang="en-GB" b="1" dirty="0">
                <a:latin typeface="Arial Black" panose="020B0A04020102020204" pitchFamily="34" charset="0"/>
              </a:rPr>
              <a:t>What is church for?</a:t>
            </a:r>
          </a:p>
        </p:txBody>
      </p:sp>
      <p:sp>
        <p:nvSpPr>
          <p:cNvPr id="3" name="Content Placeholder 2">
            <a:extLst>
              <a:ext uri="{FF2B5EF4-FFF2-40B4-BE49-F238E27FC236}">
                <a16:creationId xmlns:a16="http://schemas.microsoft.com/office/drawing/2014/main" id="{3954DBB1-85BE-4C77-BEE0-440134DF6977}"/>
              </a:ext>
            </a:extLst>
          </p:cNvPr>
          <p:cNvSpPr>
            <a:spLocks noGrp="1"/>
          </p:cNvSpPr>
          <p:nvPr>
            <p:ph idx="1"/>
          </p:nvPr>
        </p:nvSpPr>
        <p:spPr>
          <a:xfrm>
            <a:off x="225633" y="1199408"/>
            <a:ext cx="7045364" cy="5403273"/>
          </a:xfrm>
        </p:spPr>
        <p:txBody>
          <a:bodyPr>
            <a:normAutofit/>
          </a:bodyPr>
          <a:lstStyle/>
          <a:p>
            <a:pPr marL="0" indent="0">
              <a:buNone/>
            </a:pPr>
            <a:r>
              <a:rPr lang="en-US" sz="2400" b="1" dirty="0">
                <a:solidFill>
                  <a:srgbClr val="006666"/>
                </a:solidFill>
              </a:rPr>
              <a:t>From the spec</a:t>
            </a:r>
            <a:r>
              <a:rPr lang="en-US" sz="2400" b="1" dirty="0">
                <a:solidFill>
                  <a:srgbClr val="006666"/>
                </a:solidFill>
                <a:sym typeface="Wingdings" panose="05000000000000000000" pitchFamily="2" charset="2"/>
              </a:rPr>
              <a:t> </a:t>
            </a:r>
            <a:r>
              <a:rPr lang="en-GB" sz="2400" b="1" dirty="0">
                <a:solidFill>
                  <a:srgbClr val="006666"/>
                </a:solidFill>
              </a:rPr>
              <a:t>Local church including food banks and street pastors. Mission, evangelism and Church growth.</a:t>
            </a:r>
          </a:p>
          <a:p>
            <a:pPr marL="0" indent="0">
              <a:buNone/>
            </a:pPr>
            <a:r>
              <a:rPr lang="en-GB" sz="2400" b="1" dirty="0">
                <a:solidFill>
                  <a:srgbClr val="006666"/>
                </a:solidFill>
              </a:rPr>
              <a:t>Worldwide Church: reconciliation, response to persecution</a:t>
            </a:r>
          </a:p>
          <a:p>
            <a:pPr marL="0" indent="0">
              <a:buNone/>
            </a:pPr>
            <a:r>
              <a:rPr lang="en-GB" sz="2400" b="1" dirty="0">
                <a:solidFill>
                  <a:srgbClr val="006666"/>
                </a:solidFill>
              </a:rPr>
              <a:t>Christian  Aid/ Tearfund/ CAFOD</a:t>
            </a:r>
            <a:endParaRPr lang="en-US" sz="3200" b="1" dirty="0"/>
          </a:p>
          <a:p>
            <a:pPr marL="0" indent="0">
              <a:buNone/>
            </a:pPr>
            <a:r>
              <a:rPr lang="en-US" sz="2600" b="1" dirty="0"/>
              <a:t>Learning outcomes: </a:t>
            </a:r>
          </a:p>
          <a:p>
            <a:r>
              <a:rPr lang="en-US" sz="2600" b="1" dirty="0"/>
              <a:t>Define mission and evangelism</a:t>
            </a:r>
          </a:p>
          <a:p>
            <a:r>
              <a:rPr lang="en-US" sz="2600" b="1" dirty="0"/>
              <a:t>Explain the role of local church with reference to examples</a:t>
            </a:r>
          </a:p>
          <a:p>
            <a:r>
              <a:rPr lang="en-US" sz="2600" b="1" dirty="0"/>
              <a:t>Explain the role of church on a global scale with reference to development work</a:t>
            </a:r>
          </a:p>
        </p:txBody>
      </p:sp>
      <p:sp>
        <p:nvSpPr>
          <p:cNvPr id="4" name="TextBox 3">
            <a:extLst>
              <a:ext uri="{FF2B5EF4-FFF2-40B4-BE49-F238E27FC236}">
                <a16:creationId xmlns:a16="http://schemas.microsoft.com/office/drawing/2014/main" id="{74D44661-D1E2-47C7-90C7-BDBAFD343E31}"/>
              </a:ext>
            </a:extLst>
          </p:cNvPr>
          <p:cNvSpPr txBox="1"/>
          <p:nvPr/>
        </p:nvSpPr>
        <p:spPr>
          <a:xfrm>
            <a:off x="8135257" y="624774"/>
            <a:ext cx="3610098" cy="3385542"/>
          </a:xfrm>
          <a:prstGeom prst="rect">
            <a:avLst/>
          </a:prstGeom>
          <a:noFill/>
        </p:spPr>
        <p:txBody>
          <a:bodyPr wrap="square" rtlCol="0">
            <a:spAutoFit/>
          </a:bodyPr>
          <a:lstStyle/>
          <a:p>
            <a:r>
              <a:rPr lang="en-US" sz="2800" b="1" dirty="0"/>
              <a:t>BIG IDEAS LEARNING</a:t>
            </a:r>
          </a:p>
          <a:p>
            <a:r>
              <a:rPr lang="en-GB" sz="2400" b="1" dirty="0">
                <a:solidFill>
                  <a:srgbClr val="FF6600"/>
                </a:solidFill>
              </a:rPr>
              <a:t>CONTEXT: Jesus’ Great Commission</a:t>
            </a:r>
            <a:endParaRPr lang="en-GB" sz="3200" dirty="0">
              <a:solidFill>
                <a:srgbClr val="FF6600"/>
              </a:solidFill>
            </a:endParaRPr>
          </a:p>
          <a:p>
            <a:r>
              <a:rPr lang="en-GB" sz="2400" b="1" dirty="0">
                <a:solidFill>
                  <a:srgbClr val="FF6600"/>
                </a:solidFill>
              </a:rPr>
              <a:t>CONTEXT: diverse work of the church as forms of evangelism- discuss</a:t>
            </a:r>
            <a:endParaRPr lang="en-GB" sz="3200" dirty="0">
              <a:solidFill>
                <a:srgbClr val="FF6600"/>
              </a:solidFill>
            </a:endParaRPr>
          </a:p>
          <a:p>
            <a:r>
              <a:rPr lang="en-GB" sz="2400" b="1" dirty="0">
                <a:solidFill>
                  <a:srgbClr val="00B050"/>
                </a:solidFill>
              </a:rPr>
              <a:t>BELIEFS: Christian duty to evangelise </a:t>
            </a:r>
            <a:endParaRPr lang="en-GB" sz="3200" dirty="0">
              <a:solidFill>
                <a:srgbClr val="00B050"/>
              </a:solidFill>
            </a:endParaRPr>
          </a:p>
          <a:p>
            <a:endParaRPr lang="en-GB" dirty="0"/>
          </a:p>
        </p:txBody>
      </p:sp>
      <p:sp>
        <p:nvSpPr>
          <p:cNvPr id="5" name="TextBox 4">
            <a:extLst>
              <a:ext uri="{FF2B5EF4-FFF2-40B4-BE49-F238E27FC236}">
                <a16:creationId xmlns:a16="http://schemas.microsoft.com/office/drawing/2014/main" id="{E0B4D4F5-5B37-42D1-81D1-D08D17084504}"/>
              </a:ext>
            </a:extLst>
          </p:cNvPr>
          <p:cNvSpPr txBox="1"/>
          <p:nvPr/>
        </p:nvSpPr>
        <p:spPr>
          <a:xfrm>
            <a:off x="7270997" y="3755749"/>
            <a:ext cx="4695370" cy="2554545"/>
          </a:xfrm>
          <a:prstGeom prst="rect">
            <a:avLst/>
          </a:prstGeom>
          <a:solidFill>
            <a:srgbClr val="00FF00"/>
          </a:solidFill>
        </p:spPr>
        <p:txBody>
          <a:bodyPr wrap="square" rtlCol="0">
            <a:spAutoFit/>
          </a:bodyPr>
          <a:lstStyle/>
          <a:p>
            <a:r>
              <a:rPr lang="en-US" sz="2800" b="1" u="sng" dirty="0"/>
              <a:t>Resources</a:t>
            </a:r>
          </a:p>
          <a:p>
            <a:r>
              <a:rPr lang="en-US" sz="2400" b="1" dirty="0"/>
              <a:t>Video: </a:t>
            </a:r>
            <a:r>
              <a:rPr lang="en-US" b="1" dirty="0">
                <a:hlinkClick r:id="rId2"/>
              </a:rPr>
              <a:t>https://www.youtube.com/watch?v=BJ0dZhHccfU</a:t>
            </a:r>
            <a:endParaRPr lang="en-US" b="1" dirty="0"/>
          </a:p>
          <a:p>
            <a:r>
              <a:rPr lang="en-US" sz="2400" b="1" dirty="0"/>
              <a:t>1 Local church</a:t>
            </a:r>
          </a:p>
          <a:p>
            <a:r>
              <a:rPr lang="en-US" sz="2400" b="1" dirty="0"/>
              <a:t>2 Church timeline </a:t>
            </a:r>
          </a:p>
          <a:p>
            <a:r>
              <a:rPr lang="en-US" sz="2400" b="1" dirty="0"/>
              <a:t>2 Reconciliation</a:t>
            </a:r>
            <a:endParaRPr lang="en-US" sz="2000" b="1" dirty="0"/>
          </a:p>
        </p:txBody>
      </p:sp>
    </p:spTree>
    <p:extLst>
      <p:ext uri="{BB962C8B-B14F-4D97-AF65-F5344CB8AC3E}">
        <p14:creationId xmlns:p14="http://schemas.microsoft.com/office/powerpoint/2010/main" val="38932956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E7268D9-7D74-4D37-A98E-194D75B2C959}"/>
              </a:ext>
            </a:extLst>
          </p:cNvPr>
          <p:cNvSpPr>
            <a:spLocks noGrp="1"/>
          </p:cNvSpPr>
          <p:nvPr>
            <p:ph idx="1"/>
          </p:nvPr>
        </p:nvSpPr>
        <p:spPr>
          <a:xfrm>
            <a:off x="0" y="0"/>
            <a:ext cx="12192000" cy="6858000"/>
          </a:xfrm>
        </p:spPr>
        <p:txBody>
          <a:bodyPr>
            <a:normAutofit fontScale="85000" lnSpcReduction="20000"/>
          </a:bodyPr>
          <a:lstStyle/>
          <a:p>
            <a:pPr marL="0" indent="0">
              <a:buNone/>
            </a:pPr>
            <a:r>
              <a:rPr lang="en-US" b="1" dirty="0"/>
              <a:t>Lesson 1</a:t>
            </a:r>
          </a:p>
          <a:p>
            <a:r>
              <a:rPr lang="en-US" dirty="0"/>
              <a:t>Starter: show spread of Christianity video: </a:t>
            </a:r>
            <a:r>
              <a:rPr lang="en-US" dirty="0">
                <a:hlinkClick r:id="rId2"/>
              </a:rPr>
              <a:t>https://www.youtube.com/watch?v=BJ0dZhHccfU</a:t>
            </a:r>
            <a:r>
              <a:rPr lang="en-US" dirty="0"/>
              <a:t>. Ask the class if they can tell you WHY Christianity spread all over the planet? </a:t>
            </a:r>
          </a:p>
          <a:p>
            <a:r>
              <a:rPr lang="en-US" dirty="0"/>
              <a:t>Show Matt 28: 16-20 (slide). This is known as Jesus’ Great Commission- a great task or responsibility he gave his disciples. Ask the class what is the task/ responsibility? Christians believe Jesus revealed this mission AFTER his death- ask the class to suggest why this message has massive importance. Relate to spread of Christianity question. </a:t>
            </a:r>
          </a:p>
          <a:p>
            <a:r>
              <a:rPr lang="en-US" dirty="0"/>
              <a:t>Define ‘evangelism’ and ‘mission’.</a:t>
            </a:r>
          </a:p>
          <a:p>
            <a:r>
              <a:rPr lang="en-US" dirty="0"/>
              <a:t>Give an outline of a person image to individuals or pairs. Students add heart, brain, hands, feet, mouth, eyes [instructions on slide]. Read the Corinthians and Ephesians passages about the church as a body. Students  label parts of the body with different roles. Share answers.  </a:t>
            </a:r>
          </a:p>
          <a:p>
            <a:r>
              <a:rPr lang="en-US" dirty="0"/>
              <a:t>Display various images of churches around the world- from most basic to most ornate, most humble to most important. Ask students to suggest what is most important about a church</a:t>
            </a:r>
          </a:p>
          <a:p>
            <a:r>
              <a:rPr lang="en-US" dirty="0"/>
              <a:t> Read about street pastors on ‘1 local church’. Does this text mention Christianity? Scroll through some pages of the Street Pastors website (</a:t>
            </a:r>
            <a:r>
              <a:rPr lang="en-US" dirty="0">
                <a:hlinkClick r:id="rId3"/>
              </a:rPr>
              <a:t>https://www.streetpastors.org/</a:t>
            </a:r>
            <a:r>
              <a:rPr lang="en-US" dirty="0"/>
              <a:t>). How visible is the Christian element? Discuss whether Street Pastors are engaged in evangelism/ mission.</a:t>
            </a:r>
          </a:p>
          <a:p>
            <a:r>
              <a:rPr lang="en-US" dirty="0"/>
              <a:t>Repeat with info on ‘1 local church’ about food banks (I this example we use the </a:t>
            </a:r>
            <a:r>
              <a:rPr lang="en-US" dirty="0" err="1"/>
              <a:t>Trussel</a:t>
            </a:r>
            <a:r>
              <a:rPr lang="en-US" dirty="0"/>
              <a:t> Trust). Are the Christian roots of the </a:t>
            </a:r>
            <a:r>
              <a:rPr lang="en-US" dirty="0" err="1"/>
              <a:t>Trussel</a:t>
            </a:r>
            <a:r>
              <a:rPr lang="en-US" dirty="0"/>
              <a:t> Trust visible? Scroll through some videos and pages of the website. Discuss: is this mission/ evangelism? </a:t>
            </a:r>
          </a:p>
          <a:p>
            <a:r>
              <a:rPr lang="en-US" dirty="0"/>
              <a:t>Discuss the question: </a:t>
            </a:r>
            <a:r>
              <a:rPr lang="en-US" i="1" dirty="0"/>
              <a:t>What is church for?  </a:t>
            </a:r>
            <a:r>
              <a:rPr lang="en-US" dirty="0"/>
              <a:t>Record answers</a:t>
            </a:r>
            <a:r>
              <a:rPr lang="en-US" i="1" dirty="0"/>
              <a:t>. </a:t>
            </a:r>
            <a:r>
              <a:rPr lang="en-US" dirty="0"/>
              <a:t>(To continue next lesson…)</a:t>
            </a:r>
          </a:p>
          <a:p>
            <a:endParaRPr lang="en-GB" dirty="0"/>
          </a:p>
        </p:txBody>
      </p:sp>
    </p:spTree>
    <p:extLst>
      <p:ext uri="{BB962C8B-B14F-4D97-AF65-F5344CB8AC3E}">
        <p14:creationId xmlns:p14="http://schemas.microsoft.com/office/powerpoint/2010/main" val="37897424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EC6EF7-9C2A-4A76-8045-1D903C95314F}"/>
              </a:ext>
            </a:extLst>
          </p:cNvPr>
          <p:cNvSpPr>
            <a:spLocks noGrp="1"/>
          </p:cNvSpPr>
          <p:nvPr>
            <p:ph type="title"/>
          </p:nvPr>
        </p:nvSpPr>
        <p:spPr>
          <a:xfrm>
            <a:off x="237506" y="365125"/>
            <a:ext cx="11116294" cy="1325563"/>
          </a:xfrm>
        </p:spPr>
        <p:txBody>
          <a:bodyPr/>
          <a:lstStyle/>
          <a:p>
            <a:r>
              <a:rPr lang="en-US" dirty="0">
                <a:latin typeface="Arial Black" panose="020B0A04020102020204" pitchFamily="34" charset="0"/>
              </a:rPr>
              <a:t>Jesus’ Great Commission</a:t>
            </a:r>
            <a:endParaRPr lang="en-GB" dirty="0">
              <a:latin typeface="Arial Black" panose="020B0A04020102020204" pitchFamily="34" charset="0"/>
            </a:endParaRPr>
          </a:p>
        </p:txBody>
      </p:sp>
      <p:sp>
        <p:nvSpPr>
          <p:cNvPr id="3" name="Content Placeholder 2">
            <a:extLst>
              <a:ext uri="{FF2B5EF4-FFF2-40B4-BE49-F238E27FC236}">
                <a16:creationId xmlns:a16="http://schemas.microsoft.com/office/drawing/2014/main" id="{950CAFBA-4D7F-4DD8-B1AE-3B0DC30F241E}"/>
              </a:ext>
            </a:extLst>
          </p:cNvPr>
          <p:cNvSpPr>
            <a:spLocks noGrp="1"/>
          </p:cNvSpPr>
          <p:nvPr>
            <p:ph idx="1"/>
          </p:nvPr>
        </p:nvSpPr>
        <p:spPr>
          <a:xfrm>
            <a:off x="558139" y="1825625"/>
            <a:ext cx="10960925" cy="4351338"/>
          </a:xfrm>
        </p:spPr>
        <p:txBody>
          <a:bodyPr>
            <a:normAutofit/>
          </a:bodyPr>
          <a:lstStyle/>
          <a:p>
            <a:pPr marL="0" indent="0">
              <a:buNone/>
            </a:pPr>
            <a:r>
              <a:rPr lang="en-US" dirty="0"/>
              <a:t>Jesus Appears to His Disciples</a:t>
            </a:r>
          </a:p>
          <a:p>
            <a:pPr marL="0" indent="0">
              <a:buNone/>
            </a:pPr>
            <a:r>
              <a:rPr lang="en-US" dirty="0"/>
              <a:t>The eleven disciples went to the hill in Galilee where Jesus had told them to go. When they saw him, they worshipped him, even though some of them doubted. Jesus drew near and said to them, “I have been given all authority in heaven and on earth. Go, then, to all peoples everywhere and make them my disciples: baptize them in the name of the Father, the Son, and the Holy Spirit, and teach them to obey everything I have commanded you. And I will be with you always, to the end of the age.”</a:t>
            </a:r>
          </a:p>
          <a:p>
            <a:pPr marL="0" indent="0">
              <a:buNone/>
            </a:pPr>
            <a:endParaRPr lang="en-US" dirty="0"/>
          </a:p>
          <a:p>
            <a:pPr marL="0" indent="0">
              <a:buNone/>
            </a:pPr>
            <a:r>
              <a:rPr lang="en-US" dirty="0"/>
              <a:t>Matt 28: 16-20</a:t>
            </a:r>
            <a:endParaRPr lang="en-GB" dirty="0"/>
          </a:p>
        </p:txBody>
      </p:sp>
    </p:spTree>
    <p:extLst>
      <p:ext uri="{BB962C8B-B14F-4D97-AF65-F5344CB8AC3E}">
        <p14:creationId xmlns:p14="http://schemas.microsoft.com/office/powerpoint/2010/main" val="24324100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F2120C8-8BD8-4AEE-B6D5-02501E32F6D4}"/>
              </a:ext>
            </a:extLst>
          </p:cNvPr>
          <p:cNvSpPr txBox="1"/>
          <p:nvPr/>
        </p:nvSpPr>
        <p:spPr>
          <a:xfrm>
            <a:off x="197920" y="81374"/>
            <a:ext cx="3694478" cy="1323439"/>
          </a:xfrm>
          <a:prstGeom prst="rect">
            <a:avLst/>
          </a:prstGeom>
          <a:noFill/>
        </p:spPr>
        <p:txBody>
          <a:bodyPr wrap="square" rtlCol="0">
            <a:spAutoFit/>
          </a:bodyPr>
          <a:lstStyle/>
          <a:p>
            <a:pPr algn="ctr"/>
            <a:r>
              <a:rPr lang="en-US" sz="3200" dirty="0">
                <a:solidFill>
                  <a:srgbClr val="C00000"/>
                </a:solidFill>
                <a:latin typeface="Arial Black" panose="020B0A04020102020204" pitchFamily="34" charset="0"/>
              </a:rPr>
              <a:t>Add:</a:t>
            </a:r>
          </a:p>
          <a:p>
            <a:pPr algn="ctr"/>
            <a:r>
              <a:rPr lang="en-US" sz="2400" dirty="0">
                <a:latin typeface="Arial Black" panose="020B0A04020102020204" pitchFamily="34" charset="0"/>
              </a:rPr>
              <a:t>Heart, Brain, Hands, Feet, Mouth, Eyes</a:t>
            </a:r>
            <a:endParaRPr lang="en-GB" sz="2400" dirty="0">
              <a:latin typeface="Arial Black" panose="020B0A04020102020204" pitchFamily="34" charset="0"/>
            </a:endParaRPr>
          </a:p>
        </p:txBody>
      </p:sp>
      <p:sp>
        <p:nvSpPr>
          <p:cNvPr id="2" name="TextBox 1">
            <a:extLst>
              <a:ext uri="{FF2B5EF4-FFF2-40B4-BE49-F238E27FC236}">
                <a16:creationId xmlns:a16="http://schemas.microsoft.com/office/drawing/2014/main" id="{E21DB8CB-0826-4B98-88F3-01ED4E824A16}"/>
              </a:ext>
            </a:extLst>
          </p:cNvPr>
          <p:cNvSpPr txBox="1"/>
          <p:nvPr/>
        </p:nvSpPr>
        <p:spPr>
          <a:xfrm>
            <a:off x="4963886" y="638629"/>
            <a:ext cx="6554604" cy="5386090"/>
          </a:xfrm>
          <a:prstGeom prst="rect">
            <a:avLst/>
          </a:prstGeom>
          <a:noFill/>
        </p:spPr>
        <p:txBody>
          <a:bodyPr wrap="square" rtlCol="0">
            <a:spAutoFit/>
          </a:bodyPr>
          <a:lstStyle/>
          <a:p>
            <a:r>
              <a:rPr lang="en-US" sz="2800" b="1" dirty="0"/>
              <a:t>READ: </a:t>
            </a:r>
            <a:r>
              <a:rPr lang="en-US" sz="2800" dirty="0"/>
              <a:t>Ephesians and Corinthians passages. </a:t>
            </a:r>
          </a:p>
          <a:p>
            <a:r>
              <a:rPr lang="en-US" sz="2800" dirty="0"/>
              <a:t>These are letters to early church groups in Ephesus and Corinth discussing how they should behave as a group and as individuals. </a:t>
            </a:r>
          </a:p>
          <a:p>
            <a:r>
              <a:rPr lang="en-US" sz="2800" dirty="0"/>
              <a:t>Both letters describe the church as a ‘body’.</a:t>
            </a:r>
          </a:p>
          <a:p>
            <a:endParaRPr lang="en-US" sz="2800" dirty="0"/>
          </a:p>
          <a:p>
            <a:r>
              <a:rPr lang="en-US" sz="2800" b="1" dirty="0"/>
              <a:t>DISCUSS</a:t>
            </a:r>
            <a:r>
              <a:rPr lang="en-US" sz="2800" dirty="0"/>
              <a:t> what the ‘brain’ of a church would do, the ‘heart’, the ‘hands’ </a:t>
            </a:r>
            <a:r>
              <a:rPr lang="en-US" sz="2800" dirty="0" err="1"/>
              <a:t>etc</a:t>
            </a:r>
            <a:r>
              <a:rPr lang="en-US" sz="2800" dirty="0"/>
              <a:t>,</a:t>
            </a:r>
          </a:p>
          <a:p>
            <a:endParaRPr lang="en-US" sz="2800" dirty="0"/>
          </a:p>
          <a:p>
            <a:r>
              <a:rPr lang="en-US" sz="2800" b="1" dirty="0"/>
              <a:t>LABEL</a:t>
            </a:r>
            <a:r>
              <a:rPr lang="en-US" sz="2800" dirty="0"/>
              <a:t> these parts of the body. </a:t>
            </a:r>
          </a:p>
          <a:p>
            <a:endParaRPr lang="en-US" dirty="0"/>
          </a:p>
          <a:p>
            <a:endParaRPr lang="en-GB" dirty="0"/>
          </a:p>
        </p:txBody>
      </p:sp>
      <p:sp>
        <p:nvSpPr>
          <p:cNvPr id="6" name="TextBox 5">
            <a:extLst>
              <a:ext uri="{FF2B5EF4-FFF2-40B4-BE49-F238E27FC236}">
                <a16:creationId xmlns:a16="http://schemas.microsoft.com/office/drawing/2014/main" id="{0F0AD352-3891-47EB-BFFB-0C821797C5E3}"/>
              </a:ext>
            </a:extLst>
          </p:cNvPr>
          <p:cNvSpPr txBox="1"/>
          <p:nvPr/>
        </p:nvSpPr>
        <p:spPr>
          <a:xfrm>
            <a:off x="556751" y="6219371"/>
            <a:ext cx="10843751" cy="369332"/>
          </a:xfrm>
          <a:prstGeom prst="rect">
            <a:avLst/>
          </a:prstGeom>
          <a:noFill/>
        </p:spPr>
        <p:txBody>
          <a:bodyPr wrap="square">
            <a:spAutoFit/>
          </a:bodyPr>
          <a:lstStyle/>
          <a:p>
            <a:r>
              <a:rPr lang="en-GB" dirty="0"/>
              <a:t>Image reference: </a:t>
            </a:r>
            <a:r>
              <a:rPr lang="en-GB" dirty="0">
                <a:hlinkClick r:id="rId2"/>
              </a:rPr>
              <a:t>https://pixabay.com/photos/outlines-human-person-linear-1866779/</a:t>
            </a:r>
            <a:r>
              <a:rPr lang="en-GB" dirty="0"/>
              <a:t> </a:t>
            </a:r>
          </a:p>
        </p:txBody>
      </p:sp>
      <p:pic>
        <p:nvPicPr>
          <p:cNvPr id="8" name="Picture 7">
            <a:extLst>
              <a:ext uri="{FF2B5EF4-FFF2-40B4-BE49-F238E27FC236}">
                <a16:creationId xmlns:a16="http://schemas.microsoft.com/office/drawing/2014/main" id="{4C5D1DD6-218D-4460-9BFD-CD0058B9DD3C}"/>
              </a:ext>
            </a:extLst>
          </p:cNvPr>
          <p:cNvPicPr>
            <a:picLocks noChangeAspect="1"/>
          </p:cNvPicPr>
          <p:nvPr/>
        </p:nvPicPr>
        <p:blipFill rotWithShape="1">
          <a:blip r:embed="rId3"/>
          <a:srcRect t="5593"/>
          <a:stretch/>
        </p:blipFill>
        <p:spPr>
          <a:xfrm>
            <a:off x="197920" y="1599465"/>
            <a:ext cx="4533900" cy="4370251"/>
          </a:xfrm>
          <a:prstGeom prst="rect">
            <a:avLst/>
          </a:prstGeom>
        </p:spPr>
      </p:pic>
    </p:spTree>
    <p:extLst>
      <p:ext uri="{BB962C8B-B14F-4D97-AF65-F5344CB8AC3E}">
        <p14:creationId xmlns:p14="http://schemas.microsoft.com/office/powerpoint/2010/main" val="77184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a:extLst>
              <a:ext uri="{FF2B5EF4-FFF2-40B4-BE49-F238E27FC236}">
                <a16:creationId xmlns:a16="http://schemas.microsoft.com/office/drawing/2014/main" id="{8492A08D-1A93-4E76-87F4-1431903B798B}"/>
              </a:ext>
            </a:extLst>
          </p:cNvPr>
          <p:cNvSpPr txBox="1">
            <a:spLocks/>
          </p:cNvSpPr>
          <p:nvPr/>
        </p:nvSpPr>
        <p:spPr>
          <a:xfrm>
            <a:off x="7910285" y="378897"/>
            <a:ext cx="4129905" cy="6100205"/>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u="sng" dirty="0"/>
              <a:t>1 CORINTHIANS 12: 12-14</a:t>
            </a:r>
          </a:p>
          <a:p>
            <a:pPr marL="0" indent="0">
              <a:buFont typeface="Arial" panose="020B0604020202020204" pitchFamily="34" charset="0"/>
              <a:buNone/>
            </a:pPr>
            <a:r>
              <a:rPr lang="en-US" dirty="0"/>
              <a:t>Just as a body, though one, has many parts, but all its many parts form one body, so it is with Christ. </a:t>
            </a:r>
          </a:p>
          <a:p>
            <a:pPr marL="0" indent="0">
              <a:buFont typeface="Arial" panose="020B0604020202020204" pitchFamily="34" charset="0"/>
              <a:buNone/>
            </a:pPr>
            <a:r>
              <a:rPr lang="en-US" dirty="0"/>
              <a:t>For we were all baptized by</a:t>
            </a:r>
            <a:r>
              <a:rPr lang="en-US" baseline="30000" dirty="0"/>
              <a:t> </a:t>
            </a:r>
            <a:r>
              <a:rPr lang="en-US" dirty="0"/>
              <a:t>one Spirit so as to form one body—whether Jews or Gentiles, slave or free—and we were all given the one Spirit to drink. </a:t>
            </a:r>
          </a:p>
          <a:p>
            <a:pPr marL="0" indent="0">
              <a:buFont typeface="Arial" panose="020B0604020202020204" pitchFamily="34" charset="0"/>
              <a:buNone/>
            </a:pPr>
            <a:r>
              <a:rPr lang="en-US" dirty="0"/>
              <a:t>Even so the body is not made up of one part but of many.</a:t>
            </a:r>
            <a:endParaRPr lang="en-GB" dirty="0"/>
          </a:p>
        </p:txBody>
      </p:sp>
      <p:sp>
        <p:nvSpPr>
          <p:cNvPr id="7" name="TextBox 6">
            <a:extLst>
              <a:ext uri="{FF2B5EF4-FFF2-40B4-BE49-F238E27FC236}">
                <a16:creationId xmlns:a16="http://schemas.microsoft.com/office/drawing/2014/main" id="{EAD04782-D92C-4EE1-B4D6-DA717140FEC0}"/>
              </a:ext>
            </a:extLst>
          </p:cNvPr>
          <p:cNvSpPr txBox="1"/>
          <p:nvPr/>
        </p:nvSpPr>
        <p:spPr>
          <a:xfrm>
            <a:off x="311466" y="99981"/>
            <a:ext cx="7323048" cy="6001643"/>
          </a:xfrm>
          <a:prstGeom prst="rect">
            <a:avLst/>
          </a:prstGeom>
          <a:noFill/>
        </p:spPr>
        <p:txBody>
          <a:bodyPr wrap="square" rtlCol="0">
            <a:spAutoFit/>
          </a:bodyPr>
          <a:lstStyle/>
          <a:p>
            <a:r>
              <a:rPr lang="en-US" sz="2400" b="1" u="sng" dirty="0"/>
              <a:t>EPHESIANS 4: 11-16</a:t>
            </a:r>
          </a:p>
          <a:p>
            <a:r>
              <a:rPr lang="en-US" sz="2400" dirty="0"/>
              <a:t>So Christ himself gave the apostles, the prophets, the evangelists, the pastors and teachers, to equip his people for works of service, so that the body of Christ may be built up until we all reach unity in the faith and in the knowledge of the Son of God and become mature, attaining to the whole measure of the fullness of Christ.</a:t>
            </a:r>
          </a:p>
          <a:p>
            <a:r>
              <a:rPr lang="en-US" sz="2400" dirty="0"/>
              <a:t>Then we will no longer be infants, tossed back and forth by the waves, and blown here and there by every wind of teaching and by the cunning and craftiness of people in their deceitful scheming. Instead, speaking the truth in love, we will grow to become in every respect the mature body of him who is the head, that is, Christ. </a:t>
            </a:r>
          </a:p>
          <a:p>
            <a:r>
              <a:rPr lang="en-US" sz="2400" dirty="0"/>
              <a:t>From him the whole body, joined and held together by every supporting ligament, grows and builds itself up in love, as each part does its work.</a:t>
            </a:r>
          </a:p>
        </p:txBody>
      </p:sp>
    </p:spTree>
    <p:extLst>
      <p:ext uri="{BB962C8B-B14F-4D97-AF65-F5344CB8AC3E}">
        <p14:creationId xmlns:p14="http://schemas.microsoft.com/office/powerpoint/2010/main" val="38946322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58DC1BF-2CF0-48A4-A360-198BDC49C89C}"/>
              </a:ext>
            </a:extLst>
          </p:cNvPr>
          <p:cNvSpPr>
            <a:spLocks noGrp="1"/>
          </p:cNvSpPr>
          <p:nvPr>
            <p:ph idx="1"/>
          </p:nvPr>
        </p:nvSpPr>
        <p:spPr>
          <a:xfrm>
            <a:off x="0" y="-1"/>
            <a:ext cx="12192000" cy="6858001"/>
          </a:xfrm>
        </p:spPr>
        <p:txBody>
          <a:bodyPr>
            <a:normAutofit fontScale="85000" lnSpcReduction="20000"/>
          </a:bodyPr>
          <a:lstStyle/>
          <a:p>
            <a:pPr marL="0" indent="0">
              <a:buNone/>
            </a:pPr>
            <a:r>
              <a:rPr lang="en-US" b="1" dirty="0"/>
              <a:t>Lesson 2</a:t>
            </a:r>
          </a:p>
          <a:p>
            <a:r>
              <a:rPr lang="en-US" dirty="0"/>
              <a:t>Starter: using last week’s notes, students answer the question in 5 words: </a:t>
            </a:r>
            <a:r>
              <a:rPr lang="en-US" i="1" dirty="0"/>
              <a:t>what is church for? </a:t>
            </a:r>
          </a:p>
          <a:p>
            <a:r>
              <a:rPr lang="en-US" dirty="0"/>
              <a:t>Read ‘2 Church timeline’. Ask students to identify what the word ‘church’ originally meant. </a:t>
            </a:r>
          </a:p>
          <a:p>
            <a:r>
              <a:rPr lang="en-US" dirty="0"/>
              <a:t>Read ‘2 Reconciliation’. Display images of the three communities. Do the class know why ‘ecumenism’ is necessary? Listen to suggestions</a:t>
            </a:r>
          </a:p>
          <a:p>
            <a:r>
              <a:rPr lang="en-US" dirty="0"/>
              <a:t>Show a stimulus depicting Christian conflict, such as a clip from ‘Elizabeth’ where Protestants are burned by Mary, or Francois Dubois’s painting of the St Bartholomew’s Day Massacre, where French Protestants were attacked by Catholics. Show a list of Christian churches in the UK, such as on the ‘Churches Together’ website (go to ‘membership’). Each church represents a break from the mainstream church. Find out how many there are worldwide. </a:t>
            </a:r>
          </a:p>
          <a:p>
            <a:r>
              <a:rPr lang="en-GB" dirty="0"/>
              <a:t>Display an image of Coventry Cathedral’s ‘Charred Cross’, created from charred wood and rubble after the medieval cathedral was destroyed in the Blitz (Nov 1940). What reconciliation does this symbolise?</a:t>
            </a:r>
          </a:p>
          <a:p>
            <a:pPr lvl="0"/>
            <a:r>
              <a:rPr lang="en-GB" dirty="0"/>
              <a:t>Define ‘reconciliation’. Display an image of the sculpture ‘Reconciliation’ by Josefina de Vasconcellos. These stand in Coventry Cathedral, Hiroshima, Stormont Castle in Belfast, the Reichstag and Berlin Wall in Berlin. What do these places have in common?</a:t>
            </a:r>
            <a:endParaRPr lang="en-US" dirty="0"/>
          </a:p>
          <a:p>
            <a:r>
              <a:rPr lang="en-US" dirty="0"/>
              <a:t>What part of the ‘body’ would reconciliation be done by? Label reconciliation on the Operations board body. Note info about one of the ecumenical churches.   </a:t>
            </a:r>
          </a:p>
          <a:p>
            <a:r>
              <a:rPr lang="en-US" dirty="0"/>
              <a:t>Choose two pieces of information studied over the last two lessons, use them to answer the question: </a:t>
            </a:r>
            <a:r>
              <a:rPr lang="en-US" i="1" dirty="0"/>
              <a:t>what is church for? </a:t>
            </a:r>
            <a:endParaRPr lang="en-US" dirty="0"/>
          </a:p>
          <a:p>
            <a:r>
              <a:rPr lang="en-US" dirty="0"/>
              <a:t>HW on following slide: Working for Peace (sheet to print in resources; ‘working for peace </a:t>
            </a:r>
            <a:r>
              <a:rPr lang="en-US" dirty="0" err="1"/>
              <a:t>hw</a:t>
            </a:r>
            <a:r>
              <a:rPr lang="en-US" dirty="0"/>
              <a:t>’)</a:t>
            </a:r>
          </a:p>
        </p:txBody>
      </p:sp>
    </p:spTree>
    <p:extLst>
      <p:ext uri="{BB962C8B-B14F-4D97-AF65-F5344CB8AC3E}">
        <p14:creationId xmlns:p14="http://schemas.microsoft.com/office/powerpoint/2010/main" val="29535778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495C00-C918-416F-8667-AB098A749B23}"/>
              </a:ext>
            </a:extLst>
          </p:cNvPr>
          <p:cNvSpPr>
            <a:spLocks noGrp="1"/>
          </p:cNvSpPr>
          <p:nvPr>
            <p:ph type="title"/>
          </p:nvPr>
        </p:nvSpPr>
        <p:spPr>
          <a:xfrm>
            <a:off x="323850" y="136525"/>
            <a:ext cx="10515600" cy="1162051"/>
          </a:xfrm>
        </p:spPr>
        <p:txBody>
          <a:bodyPr/>
          <a:lstStyle/>
          <a:p>
            <a:r>
              <a:rPr lang="en-US" dirty="0">
                <a:latin typeface="Arial Black" panose="020B0A04020102020204" pitchFamily="34" charset="0"/>
              </a:rPr>
              <a:t>HW: Working for Peace</a:t>
            </a:r>
            <a:endParaRPr lang="en-GB" dirty="0">
              <a:latin typeface="Arial Black" panose="020B0A04020102020204" pitchFamily="34" charset="0"/>
            </a:endParaRPr>
          </a:p>
        </p:txBody>
      </p:sp>
      <p:sp>
        <p:nvSpPr>
          <p:cNvPr id="3" name="Content Placeholder 2">
            <a:extLst>
              <a:ext uri="{FF2B5EF4-FFF2-40B4-BE49-F238E27FC236}">
                <a16:creationId xmlns:a16="http://schemas.microsoft.com/office/drawing/2014/main" id="{6E51BF0C-6CAD-4479-8CAC-7462231ABD4E}"/>
              </a:ext>
            </a:extLst>
          </p:cNvPr>
          <p:cNvSpPr>
            <a:spLocks noGrp="1"/>
          </p:cNvSpPr>
          <p:nvPr>
            <p:ph idx="1"/>
          </p:nvPr>
        </p:nvSpPr>
        <p:spPr>
          <a:xfrm>
            <a:off x="323851" y="1298576"/>
            <a:ext cx="6519862" cy="2230437"/>
          </a:xfrm>
          <a:ln w="28575">
            <a:solidFill>
              <a:srgbClr val="006666"/>
            </a:solidFill>
            <a:prstDash val="sysDot"/>
            <a:extLst>
              <a:ext uri="{C807C97D-BFC1-408E-A445-0C87EB9F89A2}">
                <ask:lineSketchStyleProps xmlns:ask="http://schemas.microsoft.com/office/drawing/2018/sketchyshapes" sd="981765707">
                  <a:custGeom>
                    <a:avLst/>
                    <a:gdLst>
                      <a:gd name="connsiteX0" fmla="*/ 0 w 7472361"/>
                      <a:gd name="connsiteY0" fmla="*/ 0 h 2374900"/>
                      <a:gd name="connsiteX1" fmla="*/ 7472361 w 7472361"/>
                      <a:gd name="connsiteY1" fmla="*/ 0 h 2374900"/>
                      <a:gd name="connsiteX2" fmla="*/ 7472361 w 7472361"/>
                      <a:gd name="connsiteY2" fmla="*/ 2374900 h 2374900"/>
                      <a:gd name="connsiteX3" fmla="*/ 0 w 7472361"/>
                      <a:gd name="connsiteY3" fmla="*/ 2374900 h 2374900"/>
                      <a:gd name="connsiteX4" fmla="*/ 0 w 7472361"/>
                      <a:gd name="connsiteY4" fmla="*/ 0 h 23749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72361" h="2374900" fill="none" extrusionOk="0">
                        <a:moveTo>
                          <a:pt x="0" y="0"/>
                        </a:moveTo>
                        <a:cubicBezTo>
                          <a:pt x="3542248" y="-33775"/>
                          <a:pt x="4317307" y="138873"/>
                          <a:pt x="7472361" y="0"/>
                        </a:cubicBezTo>
                        <a:cubicBezTo>
                          <a:pt x="7398590" y="400827"/>
                          <a:pt x="7316478" y="1610107"/>
                          <a:pt x="7472361" y="2374900"/>
                        </a:cubicBezTo>
                        <a:cubicBezTo>
                          <a:pt x="4933125" y="2237570"/>
                          <a:pt x="2595568" y="2237044"/>
                          <a:pt x="0" y="2374900"/>
                        </a:cubicBezTo>
                        <a:cubicBezTo>
                          <a:pt x="152408" y="1938481"/>
                          <a:pt x="73868" y="770242"/>
                          <a:pt x="0" y="0"/>
                        </a:cubicBezTo>
                        <a:close/>
                      </a:path>
                      <a:path w="7472361" h="2374900" stroke="0" extrusionOk="0">
                        <a:moveTo>
                          <a:pt x="0" y="0"/>
                        </a:moveTo>
                        <a:cubicBezTo>
                          <a:pt x="1309776" y="-101487"/>
                          <a:pt x="4008842" y="-162162"/>
                          <a:pt x="7472361" y="0"/>
                        </a:cubicBezTo>
                        <a:cubicBezTo>
                          <a:pt x="7533074" y="1017077"/>
                          <a:pt x="7411289" y="1920821"/>
                          <a:pt x="7472361" y="2374900"/>
                        </a:cubicBezTo>
                        <a:cubicBezTo>
                          <a:pt x="6337370" y="2424965"/>
                          <a:pt x="2017949" y="2216451"/>
                          <a:pt x="0" y="2374900"/>
                        </a:cubicBezTo>
                        <a:cubicBezTo>
                          <a:pt x="-24452" y="2080077"/>
                          <a:pt x="-67663" y="267280"/>
                          <a:pt x="0" y="0"/>
                        </a:cubicBezTo>
                        <a:close/>
                      </a:path>
                    </a:pathLst>
                  </a:custGeom>
                  <ask:type>
                    <ask:lineSketchNone/>
                  </ask:type>
                </ask:lineSketchStyleProps>
              </a:ext>
            </a:extLst>
          </a:ln>
        </p:spPr>
        <p:txBody>
          <a:bodyPr>
            <a:normAutofit/>
          </a:bodyPr>
          <a:lstStyle/>
          <a:p>
            <a:pPr marL="0" indent="0">
              <a:buNone/>
            </a:pPr>
            <a:r>
              <a:rPr lang="en-US" dirty="0"/>
              <a:t>1) Choose ONE of the following charities:</a:t>
            </a:r>
          </a:p>
          <a:p>
            <a:pPr>
              <a:buFontTx/>
              <a:buChar char="-"/>
            </a:pPr>
            <a:r>
              <a:rPr lang="en-US" dirty="0"/>
              <a:t>CAFOD </a:t>
            </a:r>
            <a:r>
              <a:rPr lang="en-US" dirty="0">
                <a:hlinkClick r:id="rId2"/>
              </a:rPr>
              <a:t>www.cafod.org.uk</a:t>
            </a:r>
            <a:r>
              <a:rPr lang="en-US" dirty="0"/>
              <a:t> </a:t>
            </a:r>
          </a:p>
          <a:p>
            <a:pPr>
              <a:buFontTx/>
              <a:buChar char="-"/>
            </a:pPr>
            <a:r>
              <a:rPr lang="en-US" dirty="0"/>
              <a:t>Christian Aid </a:t>
            </a:r>
            <a:r>
              <a:rPr lang="en-US" dirty="0">
                <a:hlinkClick r:id="rId3"/>
              </a:rPr>
              <a:t>www.christianaid.org.uk</a:t>
            </a:r>
            <a:r>
              <a:rPr lang="en-US" dirty="0"/>
              <a:t> </a:t>
            </a:r>
          </a:p>
          <a:p>
            <a:pPr>
              <a:buFontTx/>
              <a:buChar char="-"/>
            </a:pPr>
            <a:r>
              <a:rPr lang="en-US" dirty="0"/>
              <a:t>Tearfund </a:t>
            </a:r>
            <a:r>
              <a:rPr lang="en-US" dirty="0">
                <a:hlinkClick r:id="rId4"/>
              </a:rPr>
              <a:t>www.tearfund.org</a:t>
            </a:r>
            <a:r>
              <a:rPr lang="en-US" dirty="0"/>
              <a:t> </a:t>
            </a:r>
          </a:p>
          <a:p>
            <a:pPr>
              <a:buFontTx/>
              <a:buChar char="-"/>
            </a:pPr>
            <a:endParaRPr lang="en-GB" dirty="0"/>
          </a:p>
        </p:txBody>
      </p:sp>
      <p:sp>
        <p:nvSpPr>
          <p:cNvPr id="5" name="TextBox 4">
            <a:extLst>
              <a:ext uri="{FF2B5EF4-FFF2-40B4-BE49-F238E27FC236}">
                <a16:creationId xmlns:a16="http://schemas.microsoft.com/office/drawing/2014/main" id="{4953243E-B10C-4848-8BC0-06A19A0B28D3}"/>
              </a:ext>
            </a:extLst>
          </p:cNvPr>
          <p:cNvSpPr txBox="1"/>
          <p:nvPr/>
        </p:nvSpPr>
        <p:spPr>
          <a:xfrm>
            <a:off x="323850" y="3857625"/>
            <a:ext cx="6519863" cy="2677656"/>
          </a:xfrm>
          <a:prstGeom prst="rect">
            <a:avLst/>
          </a:prstGeom>
          <a:noFill/>
          <a:ln w="28575">
            <a:solidFill>
              <a:srgbClr val="006666"/>
            </a:solidFill>
            <a:prstDash val="sysDot"/>
          </a:ln>
        </p:spPr>
        <p:txBody>
          <a:bodyPr wrap="square" rtlCol="0">
            <a:spAutoFit/>
          </a:bodyPr>
          <a:lstStyle/>
          <a:p>
            <a:r>
              <a:rPr lang="en-US" sz="2800" dirty="0"/>
              <a:t>2) Go to their ‘what we do’, ‘our campaigns’ or ‘where we work’ pages to find specific projects.</a:t>
            </a:r>
          </a:p>
          <a:p>
            <a:r>
              <a:rPr lang="en-US" sz="2800" dirty="0"/>
              <a:t>Find an example of how this charity WORKS FOR PEACE; whether in situations of war, injustice or persecution.</a:t>
            </a:r>
            <a:endParaRPr lang="en-GB" dirty="0"/>
          </a:p>
        </p:txBody>
      </p:sp>
      <p:sp>
        <p:nvSpPr>
          <p:cNvPr id="6" name="TextBox 5">
            <a:extLst>
              <a:ext uri="{FF2B5EF4-FFF2-40B4-BE49-F238E27FC236}">
                <a16:creationId xmlns:a16="http://schemas.microsoft.com/office/drawing/2014/main" id="{1BED3411-F644-4CB5-BD48-E60192BD8F4E}"/>
              </a:ext>
            </a:extLst>
          </p:cNvPr>
          <p:cNvSpPr txBox="1"/>
          <p:nvPr/>
        </p:nvSpPr>
        <p:spPr>
          <a:xfrm>
            <a:off x="7143750" y="1298576"/>
            <a:ext cx="4471987" cy="3108543"/>
          </a:xfrm>
          <a:prstGeom prst="rect">
            <a:avLst/>
          </a:prstGeom>
          <a:noFill/>
          <a:ln w="28575">
            <a:solidFill>
              <a:srgbClr val="006666"/>
            </a:solidFill>
            <a:prstDash val="sysDot"/>
          </a:ln>
        </p:spPr>
        <p:txBody>
          <a:bodyPr wrap="square" rtlCol="0">
            <a:spAutoFit/>
          </a:bodyPr>
          <a:lstStyle/>
          <a:p>
            <a:r>
              <a:rPr lang="en-US" sz="2800" dirty="0"/>
              <a:t>3) Make notes about this project, including</a:t>
            </a:r>
          </a:p>
          <a:p>
            <a:pPr marL="457200" indent="-457200">
              <a:buFont typeface="Arial" panose="020B0604020202020204" pitchFamily="34" charset="0"/>
              <a:buChar char="•"/>
            </a:pPr>
            <a:r>
              <a:rPr lang="en-US" sz="2800" dirty="0"/>
              <a:t>Country</a:t>
            </a:r>
          </a:p>
          <a:p>
            <a:pPr marL="457200" indent="-457200">
              <a:buFont typeface="Arial" panose="020B0604020202020204" pitchFamily="34" charset="0"/>
              <a:buChar char="•"/>
            </a:pPr>
            <a:r>
              <a:rPr lang="en-US" sz="2800" dirty="0"/>
              <a:t>Source of conflict, type of injustice or persecution</a:t>
            </a:r>
          </a:p>
          <a:p>
            <a:pPr marL="457200" indent="-457200">
              <a:buFont typeface="Arial" panose="020B0604020202020204" pitchFamily="34" charset="0"/>
              <a:buChar char="•"/>
            </a:pPr>
            <a:r>
              <a:rPr lang="en-US" sz="2800" dirty="0"/>
              <a:t>what the charity does</a:t>
            </a:r>
          </a:p>
          <a:p>
            <a:r>
              <a:rPr lang="en-US" sz="2800" dirty="0"/>
              <a:t>(max 250 words).</a:t>
            </a:r>
            <a:endParaRPr lang="en-GB" dirty="0"/>
          </a:p>
        </p:txBody>
      </p:sp>
      <p:sp>
        <p:nvSpPr>
          <p:cNvPr id="7" name="TextBox 6">
            <a:extLst>
              <a:ext uri="{FF2B5EF4-FFF2-40B4-BE49-F238E27FC236}">
                <a16:creationId xmlns:a16="http://schemas.microsoft.com/office/drawing/2014/main" id="{A510CEA0-1E22-487C-99BE-FD3C1A216156}"/>
              </a:ext>
            </a:extLst>
          </p:cNvPr>
          <p:cNvSpPr txBox="1"/>
          <p:nvPr/>
        </p:nvSpPr>
        <p:spPr>
          <a:xfrm>
            <a:off x="7143750" y="4735948"/>
            <a:ext cx="4471986" cy="1815882"/>
          </a:xfrm>
          <a:prstGeom prst="rect">
            <a:avLst/>
          </a:prstGeom>
          <a:noFill/>
          <a:ln w="28575">
            <a:solidFill>
              <a:srgbClr val="006666"/>
            </a:solidFill>
            <a:prstDash val="sysDot"/>
          </a:ln>
        </p:spPr>
        <p:txBody>
          <a:bodyPr wrap="square" rtlCol="0">
            <a:spAutoFit/>
          </a:bodyPr>
          <a:lstStyle/>
          <a:p>
            <a:r>
              <a:rPr lang="en-US" sz="2800" dirty="0"/>
              <a:t>4) Note if this charity is linked to a particular Christian church, or if it is a specifically Christian charity.</a:t>
            </a:r>
          </a:p>
        </p:txBody>
      </p:sp>
    </p:spTree>
    <p:extLst>
      <p:ext uri="{BB962C8B-B14F-4D97-AF65-F5344CB8AC3E}">
        <p14:creationId xmlns:p14="http://schemas.microsoft.com/office/powerpoint/2010/main" val="100897080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D26428C49615143BE8230498DF89BBE" ma:contentTypeVersion="10" ma:contentTypeDescription="Create a new document." ma:contentTypeScope="" ma:versionID="0cf3bfbbe4e1f90152c4db0db0939444">
  <xsd:schema xmlns:xsd="http://www.w3.org/2001/XMLSchema" xmlns:xs="http://www.w3.org/2001/XMLSchema" xmlns:p="http://schemas.microsoft.com/office/2006/metadata/properties" xmlns:ns2="3daa3796-40a0-4fe0-acc9-e99f93d22791" targetNamespace="http://schemas.microsoft.com/office/2006/metadata/properties" ma:root="true" ma:fieldsID="4e91eb12b942c84c733aa8c34f3dde52" ns2:_="">
    <xsd:import namespace="3daa3796-40a0-4fe0-acc9-e99f93d22791"/>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Location" minOccurs="0"/>
                <xsd:element ref="ns2:MediaServiceGenerationTime" minOccurs="0"/>
                <xsd:element ref="ns2:MediaServiceEventHashCode"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daa3796-40a0-4fe0-acc9-e99f93d2279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DAD9285-19F9-4BE4-8BD6-03C880105B0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daa3796-40a0-4fe0-acc9-e99f93d227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7F8AD99-AD1C-41A5-9360-D75ABAA4F16A}">
  <ds:schemaRefs>
    <ds:schemaRef ds:uri="http://schemas.microsoft.com/office/2006/documentManagement/types"/>
    <ds:schemaRef ds:uri="http://purl.org/dc/terms/"/>
    <ds:schemaRef ds:uri="http://schemas.microsoft.com/office/infopath/2007/PartnerControls"/>
    <ds:schemaRef ds:uri="http://schemas.microsoft.com/office/2006/metadata/properties"/>
    <ds:schemaRef ds:uri="http://schemas.openxmlformats.org/package/2006/metadata/core-properties"/>
    <ds:schemaRef ds:uri="http://purl.org/dc/dcmitype/"/>
    <ds:schemaRef ds:uri="3daa3796-40a0-4fe0-acc9-e99f93d22791"/>
    <ds:schemaRef ds:uri="http://purl.org/dc/elements/1.1/"/>
    <ds:schemaRef ds:uri="http://www.w3.org/XML/1998/namespace"/>
  </ds:schemaRefs>
</ds:datastoreItem>
</file>

<file path=customXml/itemProps3.xml><?xml version="1.0" encoding="utf-8"?>
<ds:datastoreItem xmlns:ds="http://schemas.openxmlformats.org/officeDocument/2006/customXml" ds:itemID="{105C6AB7-A9B7-4552-9655-48FDFBE6334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3</TotalTime>
  <Words>1381</Words>
  <Application>Microsoft Macintosh PowerPoint</Application>
  <PresentationFormat>Widescreen</PresentationFormat>
  <Paragraphs>76</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Arial Black</vt:lpstr>
      <vt:lpstr>Calibri</vt:lpstr>
      <vt:lpstr>Calibri Light</vt:lpstr>
      <vt:lpstr>Office Theme</vt:lpstr>
      <vt:lpstr>Big Ideas for RE KS4 Curriculum </vt:lpstr>
      <vt:lpstr>1-2: What is church for?</vt:lpstr>
      <vt:lpstr>PowerPoint Presentation</vt:lpstr>
      <vt:lpstr>Jesus’ Great Commission</vt:lpstr>
      <vt:lpstr>PowerPoint Presentation</vt:lpstr>
      <vt:lpstr>PowerPoint Presentation</vt:lpstr>
      <vt:lpstr>PowerPoint Presentation</vt:lpstr>
      <vt:lpstr>HW: Working for Peace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Big Ideas for RE KS4 Curriculum </dc:title>
  <dc:creator>Kate Christopher</dc:creator>
  <cp:lastModifiedBy>Tracey Francis</cp:lastModifiedBy>
  <cp:revision>2</cp:revision>
  <dcterms:created xsi:type="dcterms:W3CDTF">2019-11-27T13:30:55Z</dcterms:created>
  <dcterms:modified xsi:type="dcterms:W3CDTF">2021-01-20T10:41:53Z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0x010100BD26428C49615143BE8230498DF89BBE</vt:lpwstr>
  </property>
</Properties>
</file>