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7" r:id="rId5"/>
    <p:sldId id="259" r:id="rId6"/>
    <p:sldId id="260" r:id="rId7"/>
    <p:sldId id="272" r:id="rId8"/>
    <p:sldId id="273"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E85650-4691-F84F-A86B-16ADD1CE3112}" v="3" dt="2021-01-20T09:46:28.3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49" autoAdjust="0"/>
    <p:restoredTop sz="94660"/>
  </p:normalViewPr>
  <p:slideViewPr>
    <p:cSldViewPr snapToGrid="0">
      <p:cViewPr varScale="1">
        <p:scale>
          <a:sx n="115" d="100"/>
          <a:sy n="115" d="100"/>
        </p:scale>
        <p:origin x="240" y="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09E85650-4691-F84F-A86B-16ADD1CE3112}"/>
    <pc:docChg chg="addSld modSld">
      <pc:chgData name="Tracey Francis" userId="6a34b47e-2ae8-46f1-bae7-b8f493e6d601" providerId="ADAL" clId="{09E85650-4691-F84F-A86B-16ADD1CE3112}" dt="2021-01-20T09:46:28.384" v="2"/>
      <pc:docMkLst>
        <pc:docMk/>
      </pc:docMkLst>
      <pc:sldChg chg="add">
        <pc:chgData name="Tracey Francis" userId="6a34b47e-2ae8-46f1-bae7-b8f493e6d601" providerId="ADAL" clId="{09E85650-4691-F84F-A86B-16ADD1CE3112}" dt="2021-01-20T09:46:28.384" v="2"/>
        <pc:sldMkLst>
          <pc:docMk/>
          <pc:sldMk cId="837667059" sldId="257"/>
        </pc:sldMkLst>
      </pc:sldChg>
      <pc:sldChg chg="addSp delSp modSp">
        <pc:chgData name="Tracey Francis" userId="6a34b47e-2ae8-46f1-bae7-b8f493e6d601" providerId="ADAL" clId="{09E85650-4691-F84F-A86B-16ADD1CE3112}" dt="2021-01-20T09:46:11.638" v="1"/>
        <pc:sldMkLst>
          <pc:docMk/>
          <pc:sldMk cId="490966292" sldId="259"/>
        </pc:sldMkLst>
        <pc:spChg chg="add del mod">
          <ac:chgData name="Tracey Francis" userId="6a34b47e-2ae8-46f1-bae7-b8f493e6d601" providerId="ADAL" clId="{09E85650-4691-F84F-A86B-16ADD1CE3112}" dt="2021-01-20T09:46:11.638" v="1"/>
          <ac:spMkLst>
            <pc:docMk/>
            <pc:sldMk cId="490966292" sldId="259"/>
            <ac:spMk id="6" creationId="{8ABD51E6-5762-2D45-BAB5-85A75091DEA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37C353-1523-4640-B53F-FBD3C5B1C164}" type="datetimeFigureOut">
              <a:rPr lang="en-GB" smtClean="0"/>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A32FBB-1628-43C1-97C1-E4BE1774787E}" type="slidenum">
              <a:rPr lang="en-GB" smtClean="0"/>
              <a:t>‹#›</a:t>
            </a:fld>
            <a:endParaRPr lang="en-GB"/>
          </a:p>
        </p:txBody>
      </p:sp>
    </p:spTree>
    <p:extLst>
      <p:ext uri="{BB962C8B-B14F-4D97-AF65-F5344CB8AC3E}">
        <p14:creationId xmlns:p14="http://schemas.microsoft.com/office/powerpoint/2010/main" val="1684200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0482" name="Slide Image Placeholder 1"/>
          <p:cNvSpPr txBox="1">
            <a:spLocks noGrp="1" noRot="1" noChangeAspect="1"/>
          </p:cNvSpPr>
          <p:nvPr>
            <p:ph type="sldImg"/>
          </p:nvPr>
        </p:nvSpPr>
        <p:spPr bwMode="auto">
          <a:xfrm>
            <a:off x="0" y="0"/>
            <a:ext cx="0" cy="0"/>
          </a:xfrm>
          <a:prstGeom prst="rect">
            <a:avLst/>
          </a:prstGeom>
          <a:noFill/>
          <a:ln>
            <a:miter lim="800000"/>
            <a:headEnd/>
            <a:tailEnd/>
          </a:ln>
        </p:spPr>
      </p:sp>
      <p:sp>
        <p:nvSpPr>
          <p:cNvPr id="20483" name="Notes Placeholder 2"/>
          <p:cNvSpPr txBox="1">
            <a:spLocks noGrp="1"/>
          </p:cNvSpPr>
          <p:nvPr>
            <p:ph type="body" idx="1"/>
          </p:nvPr>
        </p:nvSpPr>
        <p:spPr bwMode="auto">
          <a:xfrm>
            <a:off x="0" y="0"/>
            <a:ext cx="0" cy="0"/>
          </a:xfrm>
          <a:prstGeom prst="rect">
            <a:avLst/>
          </a:prstGeom>
          <a:noFill/>
          <a:ln>
            <a:miter lim="800000"/>
            <a:headEnd/>
            <a:tailEnd/>
          </a:ln>
        </p:spPr>
        <p:txBody>
          <a:bodyPr/>
          <a:lstStyle/>
          <a:p>
            <a:pPr eaLnBrk="1" hangingPunct="1">
              <a:spcBef>
                <a:spcPct val="0"/>
              </a:spcBef>
            </a:pPr>
            <a:endParaRPr lang="en-GB"/>
          </a:p>
        </p:txBody>
      </p:sp>
    </p:spTree>
    <p:extLst>
      <p:ext uri="{BB962C8B-B14F-4D97-AF65-F5344CB8AC3E}">
        <p14:creationId xmlns:p14="http://schemas.microsoft.com/office/powerpoint/2010/main" val="3297303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0482" name="Slide Image Placeholder 1"/>
          <p:cNvSpPr txBox="1">
            <a:spLocks noGrp="1" noRot="1" noChangeAspect="1"/>
          </p:cNvSpPr>
          <p:nvPr>
            <p:ph type="sldImg"/>
          </p:nvPr>
        </p:nvSpPr>
        <p:spPr bwMode="auto">
          <a:xfrm>
            <a:off x="0" y="0"/>
            <a:ext cx="0" cy="0"/>
          </a:xfrm>
          <a:prstGeom prst="rect">
            <a:avLst/>
          </a:prstGeom>
          <a:noFill/>
          <a:ln>
            <a:miter lim="800000"/>
            <a:headEnd/>
            <a:tailEnd/>
          </a:ln>
        </p:spPr>
      </p:sp>
      <p:sp>
        <p:nvSpPr>
          <p:cNvPr id="20483" name="Notes Placeholder 2"/>
          <p:cNvSpPr txBox="1">
            <a:spLocks noGrp="1"/>
          </p:cNvSpPr>
          <p:nvPr>
            <p:ph type="body" idx="1"/>
          </p:nvPr>
        </p:nvSpPr>
        <p:spPr bwMode="auto">
          <a:xfrm>
            <a:off x="0" y="0"/>
            <a:ext cx="0" cy="0"/>
          </a:xfrm>
          <a:prstGeom prst="rect">
            <a:avLst/>
          </a:prstGeom>
          <a:noFill/>
          <a:ln>
            <a:miter lim="800000"/>
            <a:headEnd/>
            <a:tailEnd/>
          </a:ln>
        </p:spPr>
        <p:txBody>
          <a:bodyPr/>
          <a:lstStyle/>
          <a:p>
            <a:pPr eaLnBrk="1" hangingPunct="1">
              <a:spcBef>
                <a:spcPct val="0"/>
              </a:spcBef>
            </a:pPr>
            <a:endParaRPr lang="en-GB"/>
          </a:p>
        </p:txBody>
      </p:sp>
    </p:spTree>
    <p:extLst>
      <p:ext uri="{BB962C8B-B14F-4D97-AF65-F5344CB8AC3E}">
        <p14:creationId xmlns:p14="http://schemas.microsoft.com/office/powerpoint/2010/main" val="135520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F6589-4F38-40A3-A070-DA6A940C3E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C133C6-6A98-4976-A29A-39E08AD4C9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6CE9DD6-9802-404B-8212-8B342ADA09FE}"/>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5" name="Footer Placeholder 4">
            <a:extLst>
              <a:ext uri="{FF2B5EF4-FFF2-40B4-BE49-F238E27FC236}">
                <a16:creationId xmlns:a16="http://schemas.microsoft.com/office/drawing/2014/main" id="{E6EAEB37-E2E4-40AF-96C1-844B4EDF8B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83ECA3-D299-4226-ACD2-B80FF7F51922}"/>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2945697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66817-705D-4682-AA58-C28481ECE41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153F4D-ABFF-46EA-8FEB-3D89D3D48A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53F747-44E0-4AA0-B2BA-AB085E9285E3}"/>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5" name="Footer Placeholder 4">
            <a:extLst>
              <a:ext uri="{FF2B5EF4-FFF2-40B4-BE49-F238E27FC236}">
                <a16:creationId xmlns:a16="http://schemas.microsoft.com/office/drawing/2014/main" id="{BC1C1DB4-21C2-4CE3-AC30-FB596E0FC4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95B421-BBF9-4D88-A72E-0D2BCE9E29A5}"/>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181535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810C9E-42FA-4C98-8DDB-584CEF74D6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EEEF2A0-D9E6-47EA-91D9-6F13E5A025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0EA18D-60E2-4D6F-B76D-C92E1D0991CD}"/>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5" name="Footer Placeholder 4">
            <a:extLst>
              <a:ext uri="{FF2B5EF4-FFF2-40B4-BE49-F238E27FC236}">
                <a16:creationId xmlns:a16="http://schemas.microsoft.com/office/drawing/2014/main" id="{CF7910E4-C71A-4E72-BCA5-BF28CD8289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83949-13F7-40CE-AB16-05BA986B951C}"/>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4229167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9B984-3306-4A65-B140-37C90525F7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35958F-AB7B-4A94-B3AC-9838E34695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16324E-FFD4-48B9-8F71-01B36303C5B7}"/>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5" name="Footer Placeholder 4">
            <a:extLst>
              <a:ext uri="{FF2B5EF4-FFF2-40B4-BE49-F238E27FC236}">
                <a16:creationId xmlns:a16="http://schemas.microsoft.com/office/drawing/2014/main" id="{039EE3A6-4B54-4A10-9BA1-9FAEBDEA74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F8EB2A-6473-436C-A5DB-1BBF84F36E55}"/>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4234172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B1D71-6849-444B-A7DE-6FB2FCB50F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AD9199-D573-482C-97C5-52A3EE844A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554FFF-3EFB-4AC6-BE60-21BF29B55EA9}"/>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5" name="Footer Placeholder 4">
            <a:extLst>
              <a:ext uri="{FF2B5EF4-FFF2-40B4-BE49-F238E27FC236}">
                <a16:creationId xmlns:a16="http://schemas.microsoft.com/office/drawing/2014/main" id="{0766DCCD-CCB6-4914-939A-7ED8992258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4732AA-2E4F-4AD1-B341-43A5E3F92AE3}"/>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4159031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4BA16-142E-4408-A920-632396E69E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8BE27C-D258-4906-90DE-CFF158D557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333FC4-079B-44F5-A309-BEF57601FD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7A7B38E-78B7-4E70-BAF0-D48DF6A0E61B}"/>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6" name="Footer Placeholder 5">
            <a:extLst>
              <a:ext uri="{FF2B5EF4-FFF2-40B4-BE49-F238E27FC236}">
                <a16:creationId xmlns:a16="http://schemas.microsoft.com/office/drawing/2014/main" id="{DA3A44AE-167D-4E50-BE54-54107A260E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5FCB35-6CE1-4C15-84A3-1557C2145707}"/>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86201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986E-C054-4391-A1BB-47EAFD096A6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01EDD9-C6B4-46D8-84DA-33775CE059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E5043E-93E6-421D-9482-7628D01BC9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BC7D2E3-349F-4C34-A825-163E832D7B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B68046-5B78-46C6-9810-2801621309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B48D326-9AED-4600-A2BF-C07C568E4147}"/>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8" name="Footer Placeholder 7">
            <a:extLst>
              <a:ext uri="{FF2B5EF4-FFF2-40B4-BE49-F238E27FC236}">
                <a16:creationId xmlns:a16="http://schemas.microsoft.com/office/drawing/2014/main" id="{8FEDCAEF-7AC9-4288-A97B-9C074F5A9FB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8EFEB4F-1BE2-4CE6-B4B0-035503BF4054}"/>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147941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43753-EE39-4FAD-86F6-ED51587741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154162-237F-414A-ACC0-8B336DE397E9}"/>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4" name="Footer Placeholder 3">
            <a:extLst>
              <a:ext uri="{FF2B5EF4-FFF2-40B4-BE49-F238E27FC236}">
                <a16:creationId xmlns:a16="http://schemas.microsoft.com/office/drawing/2014/main" id="{9EA1215C-07D4-4CE4-9563-B3AC983F001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8DF8223-D2A9-408A-92B6-298A8391397E}"/>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3538223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940335-1A7E-42F3-A7CF-68B32FE4BB42}"/>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3" name="Footer Placeholder 2">
            <a:extLst>
              <a:ext uri="{FF2B5EF4-FFF2-40B4-BE49-F238E27FC236}">
                <a16:creationId xmlns:a16="http://schemas.microsoft.com/office/drawing/2014/main" id="{E991BA65-3ED4-4F73-9493-C6701BEA833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8354445-6813-497F-8412-78427E65E862}"/>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2060429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1F44F-A23F-4E2F-8FBE-CB20A242CF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90385-6A70-4D2E-8EB8-C4C7586715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593FA1-BCD6-4A2F-A972-6C93FE84A4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0DB40B-4B14-4D90-B08F-3A5E0D885DCA}"/>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6" name="Footer Placeholder 5">
            <a:extLst>
              <a:ext uri="{FF2B5EF4-FFF2-40B4-BE49-F238E27FC236}">
                <a16:creationId xmlns:a16="http://schemas.microsoft.com/office/drawing/2014/main" id="{C046C9EA-65AF-4135-8B79-86861BCB40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0788D1-BD6D-49E0-8145-EBBAC3EB3A42}"/>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1216345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09F6E-80C3-4693-8E7E-EB0A2AFF24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57937B1-2009-4B66-9A94-9C2D55169D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80FAAB1-969A-40E9-B76A-15E89F836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F8951-D050-473A-A0EC-D9ACC2ED775C}"/>
              </a:ext>
            </a:extLst>
          </p:cNvPr>
          <p:cNvSpPr>
            <a:spLocks noGrp="1"/>
          </p:cNvSpPr>
          <p:nvPr>
            <p:ph type="dt" sz="half" idx="10"/>
          </p:nvPr>
        </p:nvSpPr>
        <p:spPr/>
        <p:txBody>
          <a:bodyPr/>
          <a:lstStyle/>
          <a:p>
            <a:fld id="{5ABBB1AD-3B90-499B-A764-8D728B85E799}" type="datetimeFigureOut">
              <a:rPr lang="en-GB" smtClean="0"/>
              <a:t>20/01/2021</a:t>
            </a:fld>
            <a:endParaRPr lang="en-GB"/>
          </a:p>
        </p:txBody>
      </p:sp>
      <p:sp>
        <p:nvSpPr>
          <p:cNvPr id="6" name="Footer Placeholder 5">
            <a:extLst>
              <a:ext uri="{FF2B5EF4-FFF2-40B4-BE49-F238E27FC236}">
                <a16:creationId xmlns:a16="http://schemas.microsoft.com/office/drawing/2014/main" id="{01C5AF44-BBFD-458E-ADBF-46DA177778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9A9F69-A282-4D17-B0D4-5B69B2614922}"/>
              </a:ext>
            </a:extLst>
          </p:cNvPr>
          <p:cNvSpPr>
            <a:spLocks noGrp="1"/>
          </p:cNvSpPr>
          <p:nvPr>
            <p:ph type="sldNum" sz="quarter" idx="12"/>
          </p:nvPr>
        </p:nvSpPr>
        <p:spPr/>
        <p:txBody>
          <a:bodyPr/>
          <a:lstStyle/>
          <a:p>
            <a:fld id="{7014B7E3-72B1-4F4A-A494-E559CD5817AF}" type="slidenum">
              <a:rPr lang="en-GB" smtClean="0"/>
              <a:t>‹#›</a:t>
            </a:fld>
            <a:endParaRPr lang="en-GB"/>
          </a:p>
        </p:txBody>
      </p:sp>
    </p:spTree>
    <p:extLst>
      <p:ext uri="{BB962C8B-B14F-4D97-AF65-F5344CB8AC3E}">
        <p14:creationId xmlns:p14="http://schemas.microsoft.com/office/powerpoint/2010/main" val="3402159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C15065-29AB-4D52-BA02-270B6DDCE7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4364B-0624-48A3-9B23-6D6827FC72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1D7481-EBA4-48CD-A545-3A6074712F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BB1AD-3B90-499B-A764-8D728B85E799}" type="datetimeFigureOut">
              <a:rPr lang="en-GB" smtClean="0"/>
              <a:t>20/01/2021</a:t>
            </a:fld>
            <a:endParaRPr lang="en-GB"/>
          </a:p>
        </p:txBody>
      </p:sp>
      <p:sp>
        <p:nvSpPr>
          <p:cNvPr id="5" name="Footer Placeholder 4">
            <a:extLst>
              <a:ext uri="{FF2B5EF4-FFF2-40B4-BE49-F238E27FC236}">
                <a16:creationId xmlns:a16="http://schemas.microsoft.com/office/drawing/2014/main" id="{30D9ED30-4CD2-4995-AFE0-120BA7B1F3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F9E473B-01A3-4948-A134-9C548C2B58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4B7E3-72B1-4F4A-A494-E559CD5817AF}" type="slidenum">
              <a:rPr lang="en-GB" smtClean="0"/>
              <a:t>‹#›</a:t>
            </a:fld>
            <a:endParaRPr lang="en-GB"/>
          </a:p>
        </p:txBody>
      </p:sp>
    </p:spTree>
    <p:extLst>
      <p:ext uri="{BB962C8B-B14F-4D97-AF65-F5344CB8AC3E}">
        <p14:creationId xmlns:p14="http://schemas.microsoft.com/office/powerpoint/2010/main" val="1714341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7200" dirty="0">
                <a:solidFill>
                  <a:srgbClr val="006666"/>
                </a:solidFill>
                <a:latin typeface="Arial Black" panose="020B0A04020102020204" pitchFamily="34" charset="0"/>
              </a:rPr>
              <a:t>Beliefs </a:t>
            </a:r>
            <a:r>
              <a:rPr lang="en-US" sz="6000" dirty="0">
                <a:solidFill>
                  <a:srgbClr val="006666"/>
                </a:solidFill>
                <a:latin typeface="Arial Black" panose="020B0A04020102020204" pitchFamily="34" charset="0"/>
              </a:rPr>
              <a:t>(AQA a)</a:t>
            </a:r>
            <a:endParaRPr lang="en-GB" sz="60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031EA37F-A20B-244E-B3B2-2A92701DED80}"/>
              </a:ext>
            </a:extLst>
          </p:cNvPr>
          <p:cNvGrpSpPr/>
          <p:nvPr/>
        </p:nvGrpSpPr>
        <p:grpSpPr>
          <a:xfrm>
            <a:off x="4161676" y="6154993"/>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BB05F47F-4E67-9F43-A4AE-6FA7E0AE1EA3}"/>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F7C9928D-A7A8-1240-A5E2-F7CCB43B0A8E}"/>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83766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1-2: </a:t>
            </a:r>
            <a:r>
              <a:rPr lang="en-GB" b="1" dirty="0">
                <a:latin typeface="Arial Black" panose="020B0A04020102020204" pitchFamily="34" charset="0"/>
              </a:rPr>
              <a:t>Why is Christianity called ‘Christianity’?</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29480" y="1676859"/>
            <a:ext cx="7230140" cy="4519230"/>
          </a:xfrm>
        </p:spPr>
        <p:txBody>
          <a:bodyPr>
            <a:normAutofit fontScale="85000" lnSpcReduction="20000"/>
          </a:bodyPr>
          <a:lstStyle/>
          <a:p>
            <a:pPr marL="0" indent="0">
              <a:buNone/>
            </a:pPr>
            <a:r>
              <a:rPr lang="en-US" b="1" dirty="0">
                <a:solidFill>
                  <a:srgbClr val="006666"/>
                </a:solidFill>
              </a:rPr>
              <a:t>From the spec</a:t>
            </a:r>
            <a:r>
              <a:rPr lang="en-US" b="1" dirty="0">
                <a:solidFill>
                  <a:srgbClr val="006666"/>
                </a:solidFill>
                <a:sym typeface="Wingdings" panose="05000000000000000000" pitchFamily="2" charset="2"/>
              </a:rPr>
              <a:t> </a:t>
            </a:r>
            <a:r>
              <a:rPr lang="en-GB" b="1" dirty="0">
                <a:solidFill>
                  <a:srgbClr val="006666"/>
                </a:solidFill>
              </a:rPr>
              <a:t> the incarnation and Jesus as the Son of God</a:t>
            </a:r>
          </a:p>
          <a:p>
            <a:pPr marL="0" indent="0">
              <a:buNone/>
            </a:pPr>
            <a:r>
              <a:rPr lang="en-GB" b="1" dirty="0">
                <a:solidFill>
                  <a:srgbClr val="006666"/>
                </a:solidFill>
              </a:rPr>
              <a:t>the crucifixion, resurrection and ascension</a:t>
            </a:r>
          </a:p>
          <a:p>
            <a:pPr marL="0" indent="0">
              <a:buNone/>
            </a:pPr>
            <a:r>
              <a:rPr lang="en-GB" b="1" dirty="0">
                <a:solidFill>
                  <a:srgbClr val="006666"/>
                </a:solidFill>
              </a:rPr>
              <a:t>the oneness of God and the Trinity: Father, Son and Holy Spirit.</a:t>
            </a:r>
          </a:p>
          <a:p>
            <a:pPr marL="0" indent="0">
              <a:buNone/>
            </a:pPr>
            <a:endParaRPr lang="en-US" sz="3200" b="1" dirty="0"/>
          </a:p>
          <a:p>
            <a:pPr marL="0" indent="0">
              <a:buNone/>
            </a:pPr>
            <a:r>
              <a:rPr lang="en-US" sz="3200" b="1" dirty="0"/>
              <a:t>Learning outcomes: </a:t>
            </a:r>
          </a:p>
          <a:p>
            <a:r>
              <a:rPr lang="en-US" sz="3200" dirty="0"/>
              <a:t>Jesus as a new sort of messiah</a:t>
            </a:r>
            <a:r>
              <a:rPr lang="en-GB" sz="3200" dirty="0"/>
              <a:t> (‘Christ’)</a:t>
            </a:r>
          </a:p>
          <a:p>
            <a:r>
              <a:rPr lang="en-US" sz="3200" dirty="0"/>
              <a:t>Trinitarian beliefs as established by ecumenical councils</a:t>
            </a:r>
          </a:p>
          <a:p>
            <a:r>
              <a:rPr lang="en-US" sz="3200" dirty="0"/>
              <a:t>Link Trinitarian beliefs (Jesus as God) to Jesus as messiah/ Christ</a:t>
            </a:r>
          </a:p>
        </p:txBody>
      </p:sp>
      <p:sp>
        <p:nvSpPr>
          <p:cNvPr id="4" name="TextBox 3">
            <a:extLst>
              <a:ext uri="{FF2B5EF4-FFF2-40B4-BE49-F238E27FC236}">
                <a16:creationId xmlns:a16="http://schemas.microsoft.com/office/drawing/2014/main" id="{74D44661-D1E2-47C7-90C7-BDBAFD343E31}"/>
              </a:ext>
            </a:extLst>
          </p:cNvPr>
          <p:cNvSpPr txBox="1"/>
          <p:nvPr/>
        </p:nvSpPr>
        <p:spPr>
          <a:xfrm>
            <a:off x="8085911" y="1093657"/>
            <a:ext cx="3610098" cy="3570208"/>
          </a:xfrm>
          <a:prstGeom prst="rect">
            <a:avLst/>
          </a:prstGeom>
          <a:noFill/>
        </p:spPr>
        <p:txBody>
          <a:bodyPr wrap="square" rtlCol="0">
            <a:spAutoFit/>
          </a:bodyPr>
          <a:lstStyle/>
          <a:p>
            <a:r>
              <a:rPr lang="en-US" sz="2800" dirty="0"/>
              <a:t>BIG IDEAS LEARNING</a:t>
            </a:r>
          </a:p>
          <a:p>
            <a:r>
              <a:rPr lang="en-GB" sz="2000" b="1" dirty="0">
                <a:solidFill>
                  <a:srgbClr val="FF6600"/>
                </a:solidFill>
              </a:rPr>
              <a:t>CONTEXT: recap timeline- Jesus’ death and Christian beliefs about his resurrection. Info on ecumenical councils. Formulation of Nicene creed.</a:t>
            </a:r>
          </a:p>
          <a:p>
            <a:endParaRPr lang="en-GB" sz="2000" dirty="0">
              <a:effectLst/>
            </a:endParaRPr>
          </a:p>
          <a:p>
            <a:r>
              <a:rPr lang="en-GB" sz="2000" b="1" dirty="0">
                <a:solidFill>
                  <a:srgbClr val="00B050"/>
                </a:solidFill>
              </a:rPr>
              <a:t>BELIEFS: Trinitarian beliefs, that set Christianity apart from Judaism</a:t>
            </a:r>
            <a:endParaRPr lang="en-GB" sz="2000" dirty="0">
              <a:solidFill>
                <a:srgbClr val="00B050"/>
              </a:solidFill>
              <a:effectLst/>
            </a:endParaRPr>
          </a:p>
          <a:p>
            <a:endParaRPr lang="en-GB" dirty="0"/>
          </a:p>
        </p:txBody>
      </p:sp>
      <p:sp>
        <p:nvSpPr>
          <p:cNvPr id="5" name="TextBox 4">
            <a:extLst>
              <a:ext uri="{FF2B5EF4-FFF2-40B4-BE49-F238E27FC236}">
                <a16:creationId xmlns:a16="http://schemas.microsoft.com/office/drawing/2014/main" id="{07C65580-B3F2-4A01-B2A8-D784CDB0C9FD}"/>
              </a:ext>
            </a:extLst>
          </p:cNvPr>
          <p:cNvSpPr txBox="1"/>
          <p:nvPr/>
        </p:nvSpPr>
        <p:spPr>
          <a:xfrm>
            <a:off x="7919399" y="4564873"/>
            <a:ext cx="3943121" cy="1938992"/>
          </a:xfrm>
          <a:prstGeom prst="rect">
            <a:avLst/>
          </a:prstGeom>
          <a:solidFill>
            <a:srgbClr val="00FF00"/>
          </a:solidFill>
        </p:spPr>
        <p:txBody>
          <a:bodyPr wrap="square" rtlCol="0">
            <a:spAutoFit/>
          </a:bodyPr>
          <a:lstStyle/>
          <a:p>
            <a:r>
              <a:rPr lang="en-US" sz="2000" b="1" dirty="0"/>
              <a:t>RESOURCES</a:t>
            </a:r>
          </a:p>
          <a:p>
            <a:r>
              <a:rPr lang="en-US" sz="2000" dirty="0"/>
              <a:t>1 1</a:t>
            </a:r>
            <a:r>
              <a:rPr lang="en-US" sz="2000" baseline="30000" dirty="0"/>
              <a:t>st</a:t>
            </a:r>
            <a:r>
              <a:rPr lang="en-US" sz="2000" dirty="0"/>
              <a:t> century Roman world</a:t>
            </a:r>
          </a:p>
          <a:p>
            <a:r>
              <a:rPr lang="en-US" sz="2000" dirty="0"/>
              <a:t>1 passion timeline story cards</a:t>
            </a:r>
          </a:p>
          <a:p>
            <a:r>
              <a:rPr lang="en-US" sz="2000" dirty="0"/>
              <a:t>1 passion timeline biblical text cards</a:t>
            </a:r>
          </a:p>
          <a:p>
            <a:r>
              <a:rPr lang="en-US" sz="2000" dirty="0"/>
              <a:t>1 passion timeline COMPLETE</a:t>
            </a:r>
          </a:p>
          <a:p>
            <a:r>
              <a:rPr lang="en-US" sz="2000" dirty="0"/>
              <a:t>2 Brief history of the Trinity</a:t>
            </a:r>
          </a:p>
        </p:txBody>
      </p:sp>
    </p:spTree>
    <p:extLst>
      <p:ext uri="{BB962C8B-B14F-4D97-AF65-F5344CB8AC3E}">
        <p14:creationId xmlns:p14="http://schemas.microsoft.com/office/powerpoint/2010/main" val="490966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EBB36C-8507-41DE-936D-639C0689C583}"/>
              </a:ext>
            </a:extLst>
          </p:cNvPr>
          <p:cNvSpPr>
            <a:spLocks noGrp="1"/>
          </p:cNvSpPr>
          <p:nvPr>
            <p:ph idx="1"/>
          </p:nvPr>
        </p:nvSpPr>
        <p:spPr>
          <a:xfrm>
            <a:off x="0" y="0"/>
            <a:ext cx="12192000" cy="6858000"/>
          </a:xfrm>
        </p:spPr>
        <p:txBody>
          <a:bodyPr>
            <a:normAutofit lnSpcReduction="10000"/>
          </a:bodyPr>
          <a:lstStyle/>
          <a:p>
            <a:pPr marL="0" indent="0">
              <a:buNone/>
            </a:pPr>
            <a:r>
              <a:rPr lang="en-US" b="1" dirty="0"/>
              <a:t>Lesson 1</a:t>
            </a:r>
          </a:p>
          <a:p>
            <a:pPr marL="514350" indent="-514350">
              <a:buAutoNum type="arabicParenR"/>
            </a:pPr>
            <a:r>
              <a:rPr lang="en-US" sz="2400" dirty="0"/>
              <a:t>Starter: 2 minutes in pairs to brainstorm everything students know about Christianity. Looking for.. Jesus as Jewish? Trinity? Messiah? </a:t>
            </a:r>
          </a:p>
          <a:p>
            <a:pPr marL="514350" indent="-514350">
              <a:buAutoNum type="arabicParenR"/>
            </a:pPr>
            <a:r>
              <a:rPr lang="en-US" sz="2400" dirty="0"/>
              <a:t>Show map of 1</a:t>
            </a:r>
            <a:r>
              <a:rPr lang="en-US" sz="2400" baseline="30000" dirty="0"/>
              <a:t>st</a:t>
            </a:r>
            <a:r>
              <a:rPr lang="en-US" sz="2400" dirty="0"/>
              <a:t> century Roman world. Identify where and when the events take place. </a:t>
            </a:r>
          </a:p>
          <a:p>
            <a:pPr marL="514350" indent="-514350">
              <a:buAutoNum type="arabicParenR"/>
            </a:pPr>
            <a:r>
              <a:rPr lang="en-US" sz="2400" dirty="0"/>
              <a:t>Hand out ‘1</a:t>
            </a:r>
            <a:r>
              <a:rPr lang="en-US" sz="2400" baseline="30000" dirty="0"/>
              <a:t>st</a:t>
            </a:r>
            <a:r>
              <a:rPr lang="en-US" sz="2400" dirty="0"/>
              <a:t> century Roman world’ sheet. Split class into 8 groups. Ask 2 groups to read about the political climate, 2 groups to read about the cultural, 2 groups to read about the religious and 2 groups to read about the philosophical climate. </a:t>
            </a:r>
          </a:p>
          <a:p>
            <a:pPr marL="514350" indent="-514350">
              <a:buAutoNum type="arabicParenR"/>
            </a:pPr>
            <a:r>
              <a:rPr lang="en-US" sz="2400" dirty="0"/>
              <a:t>Ask each group to record two aspects of what they have read and share with the class</a:t>
            </a:r>
          </a:p>
          <a:p>
            <a:pPr marL="514350" indent="-514350">
              <a:buAutoNum type="arabicParenR"/>
            </a:pPr>
            <a:r>
              <a:rPr lang="en-US" sz="2400" dirty="0"/>
              <a:t>Look at the traditional Jewish idea of messiah (next slide). Give students 1 minute to sketch this person. Discuss the meaning of the word ‘messiah’ (on PPT) and write notes.</a:t>
            </a:r>
          </a:p>
          <a:p>
            <a:pPr marL="514350" indent="-514350">
              <a:buAutoNum type="arabicParenR"/>
            </a:pPr>
            <a:r>
              <a:rPr lang="en-US" sz="2400" dirty="0"/>
              <a:t>Hand out ‘Passion timeline story cards’ (cut into cards): pairs or groups re-order the sequence of events. Either find images on Google or create own images to represent events.</a:t>
            </a:r>
          </a:p>
          <a:p>
            <a:pPr marL="514350" indent="-514350">
              <a:buAutoNum type="arabicParenR"/>
            </a:pPr>
            <a:r>
              <a:rPr lang="en-US" sz="2400" dirty="0"/>
              <a:t>Add biblical text to each event using ‘passion timeline biblical text cards’</a:t>
            </a:r>
          </a:p>
          <a:p>
            <a:pPr marL="514350" indent="-514350">
              <a:buAutoNum type="arabicParenR"/>
            </a:pPr>
            <a:r>
              <a:rPr lang="en-US" sz="2400" dirty="0">
                <a:sym typeface="Wingdings" panose="05000000000000000000" pitchFamily="2" charset="2"/>
              </a:rPr>
              <a:t>Recap political scene. What did Jews hope their messiah would do?</a:t>
            </a:r>
          </a:p>
          <a:p>
            <a:pPr marL="514350" indent="-514350">
              <a:buAutoNum type="arabicParenR"/>
            </a:pPr>
            <a:r>
              <a:rPr lang="en-US" sz="2400" dirty="0">
                <a:sym typeface="Wingdings" panose="05000000000000000000" pitchFamily="2" charset="2"/>
              </a:rPr>
              <a:t>Look at a new idea of messiah (on PPT). Sketch this person. Jesus’ followers saw him as a new kind of messiah. How is he different to the mainstream Jewish idea of messiah?  </a:t>
            </a:r>
          </a:p>
          <a:p>
            <a:pPr marL="514350" indent="-514350">
              <a:buAutoNum type="arabicParenR"/>
            </a:pPr>
            <a:r>
              <a:rPr lang="en-US" sz="2400" dirty="0">
                <a:sym typeface="Wingdings" panose="05000000000000000000" pitchFamily="2" charset="2"/>
              </a:rPr>
              <a:t>Go back to brainstorm- anything to add in light of leaning?</a:t>
            </a:r>
            <a:endParaRPr lang="en-US" sz="2400" dirty="0"/>
          </a:p>
        </p:txBody>
      </p:sp>
    </p:spTree>
    <p:extLst>
      <p:ext uri="{BB962C8B-B14F-4D97-AF65-F5344CB8AC3E}">
        <p14:creationId xmlns:p14="http://schemas.microsoft.com/office/powerpoint/2010/main" val="279038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1"/>
          <p:cNvSpPr txBox="1">
            <a:spLocks noGrp="1"/>
          </p:cNvSpPr>
          <p:nvPr>
            <p:ph type="body" idx="1"/>
          </p:nvPr>
        </p:nvSpPr>
        <p:spPr>
          <a:xfrm>
            <a:off x="377270" y="1166018"/>
            <a:ext cx="5718730" cy="5543540"/>
          </a:xfrm>
        </p:spPr>
        <p:txBody>
          <a:bodyPr>
            <a:normAutofit lnSpcReduction="10000"/>
          </a:bodyPr>
          <a:lstStyle/>
          <a:p>
            <a:pPr eaLnBrk="1" hangingPunct="1">
              <a:lnSpc>
                <a:spcPct val="80000"/>
              </a:lnSpc>
              <a:spcBef>
                <a:spcPct val="0"/>
              </a:spcBef>
              <a:buFont typeface="Arial" charset="0"/>
              <a:buNone/>
            </a:pPr>
            <a:r>
              <a:rPr lang="en-US" sz="3200" b="1" dirty="0">
                <a:latin typeface="Arial Black" panose="020B0A04020102020204" pitchFamily="34" charset="0"/>
              </a:rPr>
              <a:t>Traditional Jewish understanding of the messiah</a:t>
            </a:r>
          </a:p>
          <a:p>
            <a:pPr eaLnBrk="1" hangingPunct="1">
              <a:lnSpc>
                <a:spcPct val="80000"/>
              </a:lnSpc>
              <a:spcBef>
                <a:spcPct val="0"/>
              </a:spcBef>
              <a:buFont typeface="Arial" charset="0"/>
              <a:buNone/>
            </a:pPr>
            <a:endParaRPr lang="en-US" sz="3200" b="1" u="sng" dirty="0"/>
          </a:p>
          <a:p>
            <a:pPr eaLnBrk="1" hangingPunct="1">
              <a:lnSpc>
                <a:spcPct val="80000"/>
              </a:lnSpc>
              <a:spcBef>
                <a:spcPct val="0"/>
              </a:spcBef>
            </a:pPr>
            <a:r>
              <a:rPr lang="en-US" sz="3200" dirty="0"/>
              <a:t>descendent of King David</a:t>
            </a:r>
          </a:p>
          <a:p>
            <a:pPr eaLnBrk="1" hangingPunct="1">
              <a:lnSpc>
                <a:spcPct val="80000"/>
              </a:lnSpc>
              <a:spcBef>
                <a:spcPct val="0"/>
              </a:spcBef>
            </a:pPr>
            <a:r>
              <a:rPr lang="en-US" sz="3200" dirty="0"/>
              <a:t>observes the Jewish laws</a:t>
            </a:r>
          </a:p>
          <a:p>
            <a:pPr eaLnBrk="1" hangingPunct="1">
              <a:lnSpc>
                <a:spcPct val="80000"/>
              </a:lnSpc>
              <a:spcBef>
                <a:spcPct val="0"/>
              </a:spcBef>
            </a:pPr>
            <a:r>
              <a:rPr lang="en-US" sz="3200" dirty="0"/>
              <a:t>a righteous judge</a:t>
            </a:r>
          </a:p>
          <a:p>
            <a:pPr eaLnBrk="1" hangingPunct="1">
              <a:lnSpc>
                <a:spcPct val="80000"/>
              </a:lnSpc>
              <a:spcBef>
                <a:spcPct val="0"/>
              </a:spcBef>
            </a:pPr>
            <a:r>
              <a:rPr lang="en-US" sz="3200" dirty="0"/>
              <a:t>a great military leader</a:t>
            </a:r>
          </a:p>
          <a:p>
            <a:pPr eaLnBrk="1" hangingPunct="1">
              <a:lnSpc>
                <a:spcPct val="80000"/>
              </a:lnSpc>
              <a:spcBef>
                <a:spcPct val="0"/>
              </a:spcBef>
            </a:pPr>
            <a:r>
              <a:rPr lang="en-US" sz="3200" dirty="0"/>
              <a:t>a human (not divine, divinity would be offensive to God)</a:t>
            </a:r>
          </a:p>
          <a:p>
            <a:pPr eaLnBrk="1" hangingPunct="1">
              <a:lnSpc>
                <a:spcPct val="80000"/>
              </a:lnSpc>
              <a:spcBef>
                <a:spcPct val="0"/>
              </a:spcBef>
            </a:pPr>
            <a:r>
              <a:rPr lang="en-US" sz="3200" dirty="0"/>
              <a:t>vanquish the enemies of Judaism in battle</a:t>
            </a:r>
          </a:p>
          <a:p>
            <a:pPr eaLnBrk="1" hangingPunct="1">
              <a:lnSpc>
                <a:spcPct val="80000"/>
              </a:lnSpc>
              <a:spcBef>
                <a:spcPct val="0"/>
              </a:spcBef>
            </a:pPr>
            <a:r>
              <a:rPr lang="en-US" sz="3200" dirty="0"/>
              <a:t>bring peace to the world </a:t>
            </a:r>
          </a:p>
          <a:p>
            <a:pPr eaLnBrk="1" hangingPunct="1">
              <a:lnSpc>
                <a:spcPct val="80000"/>
              </a:lnSpc>
              <a:spcBef>
                <a:spcPct val="0"/>
              </a:spcBef>
            </a:pPr>
            <a:r>
              <a:rPr lang="en-US" sz="3200" dirty="0"/>
              <a:t>rebuild the temple of Jerusalem</a:t>
            </a:r>
          </a:p>
          <a:p>
            <a:pPr eaLnBrk="1" hangingPunct="1">
              <a:lnSpc>
                <a:spcPct val="80000"/>
              </a:lnSpc>
              <a:spcBef>
                <a:spcPct val="0"/>
              </a:spcBef>
              <a:buFont typeface="Arial" charset="0"/>
              <a:buNone/>
            </a:pPr>
            <a:endParaRPr lang="en-US" dirty="0">
              <a:latin typeface="Arial" charset="0"/>
            </a:endParaRPr>
          </a:p>
        </p:txBody>
      </p:sp>
      <p:sp>
        <p:nvSpPr>
          <p:cNvPr id="19459" name="Shape"/>
          <p:cNvSpPr>
            <a:spLocks noChangeArrowheads="1"/>
          </p:cNvSpPr>
          <p:nvPr/>
        </p:nvSpPr>
        <p:spPr bwMode="auto">
          <a:xfrm>
            <a:off x="0" y="260350"/>
            <a:ext cx="12192000" cy="639761"/>
          </a:xfrm>
          <a:prstGeom prst="rect">
            <a:avLst/>
          </a:prstGeom>
          <a:solidFill>
            <a:srgbClr val="000000"/>
          </a:solidFill>
          <a:ln w="9525">
            <a:noFill/>
            <a:miter lim="800000"/>
            <a:headEnd/>
            <a:tailEnd/>
          </a:ln>
        </p:spPr>
        <p:txBody>
          <a:bodyPr anchor="ctr"/>
          <a:lstStyle/>
          <a:p>
            <a:pPr algn="ctr"/>
            <a:r>
              <a:rPr lang="en-US" sz="6000" dirty="0">
                <a:solidFill>
                  <a:srgbClr val="FFFFFF"/>
                </a:solidFill>
                <a:latin typeface="Arial Black" pitchFamily="34" charset="0"/>
              </a:rPr>
              <a:t>‘Messiah’</a:t>
            </a:r>
          </a:p>
        </p:txBody>
      </p:sp>
      <p:sp>
        <p:nvSpPr>
          <p:cNvPr id="4" name="Rectangle 3">
            <a:extLst>
              <a:ext uri="{FF2B5EF4-FFF2-40B4-BE49-F238E27FC236}">
                <a16:creationId xmlns:a16="http://schemas.microsoft.com/office/drawing/2014/main" id="{D41AE7FE-7EB3-401A-B31E-5144ECEE3223}"/>
              </a:ext>
            </a:extLst>
          </p:cNvPr>
          <p:cNvSpPr/>
          <p:nvPr/>
        </p:nvSpPr>
        <p:spPr>
          <a:xfrm>
            <a:off x="6804560" y="1622892"/>
            <a:ext cx="4904509" cy="4401205"/>
          </a:xfrm>
          <a:prstGeom prst="rect">
            <a:avLst/>
          </a:prstGeom>
          <a:ln>
            <a:solidFill>
              <a:srgbClr val="006666"/>
            </a:solidFill>
          </a:ln>
        </p:spPr>
        <p:txBody>
          <a:bodyPr wrap="square">
            <a:spAutoFit/>
          </a:bodyPr>
          <a:lstStyle/>
          <a:p>
            <a:pPr>
              <a:buFont typeface="Arial"/>
              <a:buChar char="•"/>
              <a:defRPr/>
            </a:pPr>
            <a:r>
              <a:rPr lang="en-US" sz="2800" dirty="0">
                <a:latin typeface="Lucida Sans Typewriter" panose="020B0509030504030204" pitchFamily="49" charset="0"/>
              </a:rPr>
              <a:t>Literally ‘anointed one’ in Hebrew</a:t>
            </a:r>
          </a:p>
          <a:p>
            <a:pPr>
              <a:buFont typeface="Arial"/>
              <a:buChar char="•"/>
              <a:defRPr/>
            </a:pPr>
            <a:endParaRPr lang="en-US" sz="2800" dirty="0">
              <a:latin typeface="Lucida Sans Typewriter" panose="020B0509030504030204" pitchFamily="49" charset="0"/>
            </a:endParaRPr>
          </a:p>
          <a:p>
            <a:pPr>
              <a:buFont typeface="Arial"/>
              <a:buChar char="•"/>
              <a:defRPr/>
            </a:pPr>
            <a:r>
              <a:rPr lang="en-US" sz="2800" dirty="0">
                <a:latin typeface="Lucida Sans Typewriter" panose="020B0509030504030204" pitchFamily="49" charset="0"/>
              </a:rPr>
              <a:t>Anointed with oil = one chosen by God</a:t>
            </a:r>
          </a:p>
          <a:p>
            <a:pPr>
              <a:buFont typeface="Arial"/>
              <a:buChar char="•"/>
              <a:defRPr/>
            </a:pPr>
            <a:endParaRPr lang="en-US" sz="2800" dirty="0">
              <a:latin typeface="Lucida Sans Typewriter" panose="020B0509030504030204" pitchFamily="49" charset="0"/>
            </a:endParaRPr>
          </a:p>
          <a:p>
            <a:pPr>
              <a:buFont typeface="Arial"/>
              <a:buChar char="•"/>
              <a:defRPr/>
            </a:pPr>
            <a:r>
              <a:rPr lang="en-US" sz="2800" dirty="0">
                <a:latin typeface="Lucida Sans Typewriter" panose="020B0509030504030204" pitchFamily="49" charset="0"/>
              </a:rPr>
              <a:t>Meaning for ancient Jews= a </a:t>
            </a:r>
            <a:r>
              <a:rPr lang="en-US" sz="2800" dirty="0" err="1">
                <a:latin typeface="Lucida Sans Typewriter" panose="020B0509030504030204" pitchFamily="49" charset="0"/>
              </a:rPr>
              <a:t>saviour</a:t>
            </a:r>
            <a:endParaRPr lang="en-US" sz="2800" dirty="0">
              <a:latin typeface="Lucida Sans Typewriter" panose="020B0509030504030204" pitchFamily="49" charset="0"/>
            </a:endParaRPr>
          </a:p>
          <a:p>
            <a:pPr>
              <a:buFont typeface="Arial"/>
              <a:buChar char="•"/>
              <a:defRPr/>
            </a:pPr>
            <a:endParaRPr lang="en-US" sz="2800" dirty="0">
              <a:latin typeface="Lucida Sans Typewriter" panose="020B0509030504030204" pitchFamily="49" charset="0"/>
            </a:endParaRPr>
          </a:p>
          <a:p>
            <a:pPr>
              <a:buFont typeface="Arial"/>
              <a:buChar char="•"/>
              <a:defRPr/>
            </a:pPr>
            <a:r>
              <a:rPr lang="en-US" sz="2800" dirty="0">
                <a:latin typeface="Lucida Sans Typewriter" panose="020B0509030504030204" pitchFamily="49" charset="0"/>
              </a:rPr>
              <a:t>In Greek: ‘Christ’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1"/>
          <p:cNvSpPr txBox="1">
            <a:spLocks noGrp="1"/>
          </p:cNvSpPr>
          <p:nvPr>
            <p:ph type="body" idx="1"/>
          </p:nvPr>
        </p:nvSpPr>
        <p:spPr>
          <a:xfrm>
            <a:off x="377269" y="1166018"/>
            <a:ext cx="5976029" cy="5543540"/>
          </a:xfrm>
        </p:spPr>
        <p:txBody>
          <a:bodyPr>
            <a:normAutofit fontScale="92500" lnSpcReduction="20000"/>
          </a:bodyPr>
          <a:lstStyle/>
          <a:p>
            <a:pPr eaLnBrk="1" hangingPunct="1">
              <a:lnSpc>
                <a:spcPct val="80000"/>
              </a:lnSpc>
              <a:spcBef>
                <a:spcPct val="0"/>
              </a:spcBef>
              <a:buFont typeface="Arial" charset="0"/>
              <a:buNone/>
            </a:pPr>
            <a:r>
              <a:rPr lang="en-US" sz="3200" b="1" dirty="0">
                <a:latin typeface="Arial Black" panose="020B0A04020102020204" pitchFamily="34" charset="0"/>
              </a:rPr>
              <a:t>Emerging Christian understanding of the messiah</a:t>
            </a:r>
          </a:p>
          <a:p>
            <a:pPr eaLnBrk="1" hangingPunct="1">
              <a:lnSpc>
                <a:spcPct val="80000"/>
              </a:lnSpc>
              <a:spcBef>
                <a:spcPct val="0"/>
              </a:spcBef>
              <a:buFont typeface="Arial" charset="0"/>
              <a:buNone/>
            </a:pPr>
            <a:endParaRPr lang="en-US" sz="3200" b="1" dirty="0">
              <a:latin typeface="Arial Black" panose="020B0A04020102020204" pitchFamily="34" charset="0"/>
            </a:endParaRPr>
          </a:p>
          <a:p>
            <a:pPr>
              <a:lnSpc>
                <a:spcPct val="80000"/>
              </a:lnSpc>
              <a:spcBef>
                <a:spcPct val="0"/>
              </a:spcBef>
            </a:pPr>
            <a:r>
              <a:rPr lang="en-US" sz="3500" dirty="0"/>
              <a:t>Descendent of King David</a:t>
            </a:r>
          </a:p>
          <a:p>
            <a:pPr>
              <a:lnSpc>
                <a:spcPct val="80000"/>
              </a:lnSpc>
              <a:spcBef>
                <a:spcPct val="0"/>
              </a:spcBef>
            </a:pPr>
            <a:r>
              <a:rPr lang="en-US" sz="3500" dirty="0"/>
              <a:t>Observes the Jewish laws</a:t>
            </a:r>
          </a:p>
          <a:p>
            <a:pPr>
              <a:lnSpc>
                <a:spcPct val="80000"/>
              </a:lnSpc>
              <a:spcBef>
                <a:spcPct val="0"/>
              </a:spcBef>
            </a:pPr>
            <a:r>
              <a:rPr lang="en-US" sz="3500" dirty="0"/>
              <a:t>A righteous judge</a:t>
            </a:r>
          </a:p>
          <a:p>
            <a:pPr>
              <a:lnSpc>
                <a:spcPct val="80000"/>
              </a:lnSpc>
              <a:spcBef>
                <a:spcPct val="0"/>
              </a:spcBef>
            </a:pPr>
            <a:r>
              <a:rPr lang="en-US" sz="3500" dirty="0"/>
              <a:t>A wandering preacher</a:t>
            </a:r>
          </a:p>
          <a:p>
            <a:pPr>
              <a:lnSpc>
                <a:spcPct val="80000"/>
              </a:lnSpc>
              <a:spcBef>
                <a:spcPct val="0"/>
              </a:spcBef>
            </a:pPr>
            <a:r>
              <a:rPr lang="en-US" sz="3500" dirty="0"/>
              <a:t>All human but also all divine</a:t>
            </a:r>
          </a:p>
          <a:p>
            <a:pPr>
              <a:lnSpc>
                <a:spcPct val="80000"/>
              </a:lnSpc>
              <a:spcBef>
                <a:spcPct val="0"/>
              </a:spcBef>
            </a:pPr>
            <a:r>
              <a:rPr lang="en-US" sz="3500" dirty="0"/>
              <a:t>Taught peace and forgiveness for enemies</a:t>
            </a:r>
          </a:p>
          <a:p>
            <a:pPr>
              <a:lnSpc>
                <a:spcPct val="80000"/>
              </a:lnSpc>
              <a:spcBef>
                <a:spcPct val="0"/>
              </a:spcBef>
            </a:pPr>
            <a:r>
              <a:rPr lang="en-US" sz="3500" dirty="0"/>
              <a:t>Took on the sins of humanity by dying on the cross</a:t>
            </a:r>
          </a:p>
          <a:p>
            <a:pPr>
              <a:lnSpc>
                <a:spcPct val="80000"/>
              </a:lnSpc>
              <a:spcBef>
                <a:spcPct val="0"/>
              </a:spcBef>
            </a:pPr>
            <a:r>
              <a:rPr lang="en-US" sz="3500" dirty="0"/>
              <a:t>Ascended to heaven</a:t>
            </a:r>
          </a:p>
          <a:p>
            <a:pPr>
              <a:lnSpc>
                <a:spcPct val="80000"/>
              </a:lnSpc>
              <a:spcBef>
                <a:spcPct val="0"/>
              </a:spcBef>
            </a:pPr>
            <a:r>
              <a:rPr lang="en-US" sz="3500" dirty="0"/>
              <a:t>Left behind teachings that humans could follow to follow Jesus to heaven</a:t>
            </a:r>
          </a:p>
          <a:p>
            <a:pPr eaLnBrk="1" hangingPunct="1">
              <a:lnSpc>
                <a:spcPct val="80000"/>
              </a:lnSpc>
              <a:spcBef>
                <a:spcPct val="0"/>
              </a:spcBef>
              <a:buFont typeface="Arial" charset="0"/>
              <a:buNone/>
            </a:pPr>
            <a:endParaRPr lang="en-US" sz="3200" b="1" dirty="0">
              <a:latin typeface="Arial Black" panose="020B0A04020102020204" pitchFamily="34" charset="0"/>
            </a:endParaRPr>
          </a:p>
          <a:p>
            <a:pPr eaLnBrk="1" hangingPunct="1">
              <a:lnSpc>
                <a:spcPct val="80000"/>
              </a:lnSpc>
              <a:spcBef>
                <a:spcPct val="0"/>
              </a:spcBef>
              <a:buFont typeface="Arial" charset="0"/>
              <a:buNone/>
            </a:pPr>
            <a:endParaRPr lang="en-US" sz="3200" b="1" u="sng" dirty="0"/>
          </a:p>
          <a:p>
            <a:pPr eaLnBrk="1" hangingPunct="1">
              <a:lnSpc>
                <a:spcPct val="80000"/>
              </a:lnSpc>
              <a:spcBef>
                <a:spcPct val="0"/>
              </a:spcBef>
              <a:buFont typeface="Arial" charset="0"/>
              <a:buNone/>
            </a:pPr>
            <a:endParaRPr lang="en-US" dirty="0">
              <a:latin typeface="Arial" charset="0"/>
            </a:endParaRPr>
          </a:p>
        </p:txBody>
      </p:sp>
      <p:sp>
        <p:nvSpPr>
          <p:cNvPr id="19459" name="Shape"/>
          <p:cNvSpPr>
            <a:spLocks noChangeArrowheads="1"/>
          </p:cNvSpPr>
          <p:nvPr/>
        </p:nvSpPr>
        <p:spPr bwMode="auto">
          <a:xfrm>
            <a:off x="0" y="260350"/>
            <a:ext cx="12192000" cy="639761"/>
          </a:xfrm>
          <a:prstGeom prst="rect">
            <a:avLst/>
          </a:prstGeom>
          <a:solidFill>
            <a:srgbClr val="000000"/>
          </a:solidFill>
          <a:ln w="9525">
            <a:noFill/>
            <a:miter lim="800000"/>
            <a:headEnd/>
            <a:tailEnd/>
          </a:ln>
        </p:spPr>
        <p:txBody>
          <a:bodyPr anchor="ctr"/>
          <a:lstStyle/>
          <a:p>
            <a:pPr algn="ctr"/>
            <a:r>
              <a:rPr lang="en-US" sz="6000" dirty="0">
                <a:solidFill>
                  <a:srgbClr val="FFFFFF"/>
                </a:solidFill>
                <a:latin typeface="Arial Black" pitchFamily="34" charset="0"/>
              </a:rPr>
              <a:t>‘Messiah’</a:t>
            </a:r>
          </a:p>
        </p:txBody>
      </p:sp>
      <p:sp>
        <p:nvSpPr>
          <p:cNvPr id="4" name="Rectangle 3">
            <a:extLst>
              <a:ext uri="{FF2B5EF4-FFF2-40B4-BE49-F238E27FC236}">
                <a16:creationId xmlns:a16="http://schemas.microsoft.com/office/drawing/2014/main" id="{D41AE7FE-7EB3-401A-B31E-5144ECEE3223}"/>
              </a:ext>
            </a:extLst>
          </p:cNvPr>
          <p:cNvSpPr/>
          <p:nvPr/>
        </p:nvSpPr>
        <p:spPr>
          <a:xfrm>
            <a:off x="6804560" y="1622892"/>
            <a:ext cx="4904509" cy="4401205"/>
          </a:xfrm>
          <a:prstGeom prst="rect">
            <a:avLst/>
          </a:prstGeom>
          <a:ln>
            <a:solidFill>
              <a:srgbClr val="006666"/>
            </a:solidFill>
          </a:ln>
        </p:spPr>
        <p:txBody>
          <a:bodyPr wrap="square">
            <a:spAutoFit/>
          </a:bodyPr>
          <a:lstStyle/>
          <a:p>
            <a:pPr>
              <a:buFont typeface="Arial"/>
              <a:buChar char="•"/>
              <a:defRPr/>
            </a:pPr>
            <a:r>
              <a:rPr lang="en-US" sz="2800" dirty="0">
                <a:latin typeface="Lucida Sans Typewriter" panose="020B0509030504030204" pitchFamily="49" charset="0"/>
              </a:rPr>
              <a:t>Literally ‘anointed one’ in Hebrew</a:t>
            </a:r>
          </a:p>
          <a:p>
            <a:pPr>
              <a:buFont typeface="Arial"/>
              <a:buChar char="•"/>
              <a:defRPr/>
            </a:pPr>
            <a:endParaRPr lang="en-US" sz="2800" dirty="0">
              <a:latin typeface="Lucida Sans Typewriter" panose="020B0509030504030204" pitchFamily="49" charset="0"/>
            </a:endParaRPr>
          </a:p>
          <a:p>
            <a:pPr>
              <a:buFont typeface="Arial"/>
              <a:buChar char="•"/>
              <a:defRPr/>
            </a:pPr>
            <a:r>
              <a:rPr lang="en-US" sz="2800" dirty="0">
                <a:latin typeface="Lucida Sans Typewriter" panose="020B0509030504030204" pitchFamily="49" charset="0"/>
              </a:rPr>
              <a:t>Anointed with oil = one chosen by God</a:t>
            </a:r>
          </a:p>
          <a:p>
            <a:pPr>
              <a:buFont typeface="Arial"/>
              <a:buChar char="•"/>
              <a:defRPr/>
            </a:pPr>
            <a:endParaRPr lang="en-US" sz="2800" dirty="0">
              <a:latin typeface="Lucida Sans Typewriter" panose="020B0509030504030204" pitchFamily="49" charset="0"/>
            </a:endParaRPr>
          </a:p>
          <a:p>
            <a:pPr>
              <a:buFont typeface="Arial"/>
              <a:buChar char="•"/>
              <a:defRPr/>
            </a:pPr>
            <a:r>
              <a:rPr lang="en-US" sz="2800" dirty="0">
                <a:latin typeface="Lucida Sans Typewriter" panose="020B0509030504030204" pitchFamily="49" charset="0"/>
              </a:rPr>
              <a:t>Meaning for ancient Jews= a </a:t>
            </a:r>
            <a:r>
              <a:rPr lang="en-US" sz="2800" dirty="0" err="1">
                <a:latin typeface="Lucida Sans Typewriter" panose="020B0509030504030204" pitchFamily="49" charset="0"/>
              </a:rPr>
              <a:t>saviour</a:t>
            </a:r>
            <a:endParaRPr lang="en-US" sz="2800" dirty="0">
              <a:latin typeface="Lucida Sans Typewriter" panose="020B0509030504030204" pitchFamily="49" charset="0"/>
            </a:endParaRPr>
          </a:p>
          <a:p>
            <a:pPr>
              <a:buFont typeface="Arial"/>
              <a:buChar char="•"/>
              <a:defRPr/>
            </a:pPr>
            <a:endParaRPr lang="en-US" sz="2800" dirty="0">
              <a:latin typeface="Lucida Sans Typewriter" panose="020B0509030504030204" pitchFamily="49" charset="0"/>
            </a:endParaRPr>
          </a:p>
          <a:p>
            <a:pPr>
              <a:buFont typeface="Arial"/>
              <a:buChar char="•"/>
              <a:defRPr/>
            </a:pPr>
            <a:r>
              <a:rPr lang="en-US" sz="2800" dirty="0">
                <a:latin typeface="Lucida Sans Typewriter" panose="020B0509030504030204" pitchFamily="49" charset="0"/>
              </a:rPr>
              <a:t>In Greek: ‘Christ’</a:t>
            </a:r>
          </a:p>
        </p:txBody>
      </p:sp>
    </p:spTree>
    <p:extLst>
      <p:ext uri="{BB962C8B-B14F-4D97-AF65-F5344CB8AC3E}">
        <p14:creationId xmlns:p14="http://schemas.microsoft.com/office/powerpoint/2010/main" val="2998260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D844B82-193B-4396-8BA8-23771AB49D47}"/>
              </a:ext>
            </a:extLst>
          </p:cNvPr>
          <p:cNvSpPr txBox="1">
            <a:spLocks noGrp="1"/>
          </p:cNvSpPr>
          <p:nvPr>
            <p:ph idx="1"/>
          </p:nvPr>
        </p:nvSpPr>
        <p:spPr>
          <a:xfrm>
            <a:off x="0" y="0"/>
            <a:ext cx="12192000" cy="7340471"/>
          </a:xfrm>
          <a:prstGeom prst="rect">
            <a:avLst/>
          </a:prstGeom>
          <a:noFill/>
        </p:spPr>
        <p:txBody>
          <a:bodyPr wrap="square" rtlCol="0">
            <a:spAutoFit/>
          </a:bodyPr>
          <a:lstStyle/>
          <a:p>
            <a:pPr marL="0" indent="0">
              <a:buNone/>
            </a:pPr>
            <a:r>
              <a:rPr lang="en-US" sz="2800" b="1" dirty="0"/>
              <a:t>Lesson 2</a:t>
            </a:r>
          </a:p>
          <a:p>
            <a:pPr marL="457200" indent="-457200">
              <a:buAutoNum type="arabicParenR"/>
            </a:pPr>
            <a:r>
              <a:rPr lang="en-US" sz="2400" dirty="0"/>
              <a:t>Recap timeline of Jesus’ trial, death and resurrection: groups re-order ‘passion timeline’. Show images or biblical text from lesson 1, groups assign to an event. </a:t>
            </a:r>
          </a:p>
          <a:p>
            <a:pPr marL="457200" indent="-457200">
              <a:buAutoNum type="arabicParenR"/>
            </a:pPr>
            <a:r>
              <a:rPr lang="en-US" sz="2400" dirty="0">
                <a:sym typeface="Wingdings" panose="05000000000000000000" pitchFamily="2" charset="2"/>
              </a:rPr>
              <a:t>Recap: Can anyone explain the difference between Jewish and Christian views of messiah?</a:t>
            </a:r>
          </a:p>
          <a:p>
            <a:pPr marL="457200" indent="-457200">
              <a:buAutoNum type="arabicParenR"/>
            </a:pPr>
            <a:r>
              <a:rPr lang="en-US" sz="2400" dirty="0">
                <a:sym typeface="Wingdings" panose="05000000000000000000" pitchFamily="2" charset="2"/>
              </a:rPr>
              <a:t>Return to initial brainstorm results (lesson 1). Did anyone have ‘Trinity’? </a:t>
            </a:r>
          </a:p>
          <a:p>
            <a:pPr marL="457200" indent="-457200">
              <a:buAutoNum type="arabicParenR"/>
            </a:pPr>
            <a:r>
              <a:rPr lang="en-US" sz="2400" dirty="0">
                <a:sym typeface="Wingdings" panose="05000000000000000000" pitchFamily="2" charset="2"/>
              </a:rPr>
              <a:t>Display 10 or so foundational religious ideas, such as ‘God is one’, ‘Krishna is an avatar of Vishnu’, ‘angels record your good and bad deeds’, etc. give groups 1 minute to discuss where they think religious ideas come from. Listen to answers. </a:t>
            </a:r>
          </a:p>
          <a:p>
            <a:pPr marL="457200" indent="-457200">
              <a:buAutoNum type="arabicParenR"/>
            </a:pPr>
            <a:r>
              <a:rPr lang="en-US" sz="2400" dirty="0"/>
              <a:t>Find an image online of the Nicene Council (325 CE). Ask the class to guess what is happening. Explain that the idea of Jesus as God’s son was established AFTER Jesus’ death at meetings called ‘Ecumenical councils’. This idea is not in the bible. Foundational Christian ideas came from councils such as these (as well as revelation, prayer, </a:t>
            </a:r>
            <a:r>
              <a:rPr lang="en-US" sz="2400" dirty="0" err="1"/>
              <a:t>etc</a:t>
            </a:r>
            <a:r>
              <a:rPr lang="en-US" sz="2400" dirty="0"/>
              <a:t>) </a:t>
            </a:r>
          </a:p>
          <a:p>
            <a:pPr marL="457200" indent="-457200">
              <a:buAutoNum type="arabicParenR"/>
            </a:pPr>
            <a:r>
              <a:rPr lang="en-US" sz="2400"/>
              <a:t>Complete ‘brief </a:t>
            </a:r>
            <a:r>
              <a:rPr lang="en-US" sz="2400" dirty="0"/>
              <a:t>history of the Trinity’ worksheet. Ask groups to design a symbol to represent the Trinity showing three parts, one whole. </a:t>
            </a:r>
          </a:p>
          <a:p>
            <a:pPr marL="457200" indent="-457200">
              <a:buAutoNum type="arabicParenR"/>
            </a:pPr>
            <a:r>
              <a:rPr lang="en-US" sz="2400" dirty="0"/>
              <a:t>Display the Nicene Creed. This is spoken aloud at church services today. Ask the class why it is called ‘Nicene’?</a:t>
            </a:r>
          </a:p>
          <a:p>
            <a:pPr marL="457200" indent="-457200">
              <a:buAutoNum type="arabicParenR"/>
            </a:pPr>
            <a:r>
              <a:rPr lang="en-US" sz="2400" dirty="0"/>
              <a:t>Answer the question: </a:t>
            </a:r>
            <a:r>
              <a:rPr lang="en-US" sz="2400" i="1" dirty="0"/>
              <a:t>why is Christianity called ‘Christianity’?</a:t>
            </a:r>
          </a:p>
          <a:p>
            <a:endParaRPr lang="en-GB" dirty="0"/>
          </a:p>
        </p:txBody>
      </p:sp>
    </p:spTree>
    <p:extLst>
      <p:ext uri="{BB962C8B-B14F-4D97-AF65-F5344CB8AC3E}">
        <p14:creationId xmlns:p14="http://schemas.microsoft.com/office/powerpoint/2010/main" val="333758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A918AB-4487-4161-B9EB-C5D24842CE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209B04-67AB-4248-B650-A60BBEC3FC19}">
  <ds:schemaRefs>
    <ds:schemaRef ds:uri="http://purl.org/dc/terms/"/>
    <ds:schemaRef ds:uri="http://purl.org/dc/elements/1.1/"/>
    <ds:schemaRef ds:uri="http://schemas.microsoft.com/office/infopath/2007/PartnerControls"/>
    <ds:schemaRef ds:uri="http://purl.org/dc/dcmitype/"/>
    <ds:schemaRef ds:uri="http://schemas.microsoft.com/office/2006/documentManagement/types"/>
    <ds:schemaRef ds:uri="http://www.w3.org/XML/1998/namespace"/>
    <ds:schemaRef ds:uri="http://schemas.openxmlformats.org/package/2006/metadata/core-properties"/>
    <ds:schemaRef ds:uri="3daa3796-40a0-4fe0-acc9-e99f93d22791"/>
    <ds:schemaRef ds:uri="http://schemas.microsoft.com/office/2006/metadata/properties"/>
  </ds:schemaRefs>
</ds:datastoreItem>
</file>

<file path=customXml/itemProps3.xml><?xml version="1.0" encoding="utf-8"?>
<ds:datastoreItem xmlns:ds="http://schemas.openxmlformats.org/officeDocument/2006/customXml" ds:itemID="{8F0A7001-2BFB-45BE-84CF-394C1E9487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TotalTime>
  <Words>844</Words>
  <Application>Microsoft Macintosh PowerPoint</Application>
  <PresentationFormat>Widescreen</PresentationFormat>
  <Paragraphs>81</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Calibri</vt:lpstr>
      <vt:lpstr>Calibri Light</vt:lpstr>
      <vt:lpstr>Lucida Sans Typewriter</vt:lpstr>
      <vt:lpstr>Office Theme</vt:lpstr>
      <vt:lpstr>Big Ideas for RE KS4 Curriculum </vt:lpstr>
      <vt:lpstr>1-2: Why is Christianity called ‘Christianity’?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 </dc:title>
  <dc:creator>Kate Christopher</dc:creator>
  <cp:lastModifiedBy>Tracey Francis</cp:lastModifiedBy>
  <cp:revision>4</cp:revision>
  <dcterms:created xsi:type="dcterms:W3CDTF">2019-07-16T13:24:51Z</dcterms:created>
  <dcterms:modified xsi:type="dcterms:W3CDTF">2021-01-20T09:46:29Z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