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261" r:id="rId6"/>
    <p:sldId id="262" r:id="rId7"/>
    <p:sldId id="264" r:id="rId8"/>
    <p:sldId id="296" r:id="rId9"/>
    <p:sldId id="272" r:id="rId10"/>
    <p:sldId id="271" r:id="rId11"/>
    <p:sldId id="269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030A1D-8812-DE47-B561-49BD3F97E346}" v="6" dt="2021-01-20T12:03:49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9" autoAdjust="0"/>
    <p:restoredTop sz="96208"/>
  </p:normalViewPr>
  <p:slideViewPr>
    <p:cSldViewPr snapToGrid="0">
      <p:cViewPr varScale="1">
        <p:scale>
          <a:sx n="115" d="100"/>
          <a:sy n="115" d="100"/>
        </p:scale>
        <p:origin x="2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cey Francis" userId="6a34b47e-2ae8-46f1-bae7-b8f493e6d601" providerId="ADAL" clId="{6F030A1D-8812-DE47-B561-49BD3F97E346}"/>
    <pc:docChg chg="addSld delSld modSld">
      <pc:chgData name="Tracey Francis" userId="6a34b47e-2ae8-46f1-bae7-b8f493e6d601" providerId="ADAL" clId="{6F030A1D-8812-DE47-B561-49BD3F97E346}" dt="2021-01-20T12:08:35.837" v="15" actId="20577"/>
      <pc:docMkLst>
        <pc:docMk/>
      </pc:docMkLst>
      <pc:sldChg chg="addSp modSp">
        <pc:chgData name="Tracey Francis" userId="6a34b47e-2ae8-46f1-bae7-b8f493e6d601" providerId="ADAL" clId="{6F030A1D-8812-DE47-B561-49BD3F97E346}" dt="2021-01-20T12:03:49.498" v="9"/>
        <pc:sldMkLst>
          <pc:docMk/>
          <pc:sldMk cId="1265475817" sldId="257"/>
        </pc:sldMkLst>
        <pc:spChg chg="mod">
          <ac:chgData name="Tracey Francis" userId="6a34b47e-2ae8-46f1-bae7-b8f493e6d601" providerId="ADAL" clId="{6F030A1D-8812-DE47-B561-49BD3F97E346}" dt="2021-01-20T12:03:49.498" v="9"/>
          <ac:spMkLst>
            <pc:docMk/>
            <pc:sldMk cId="1265475817" sldId="257"/>
            <ac:spMk id="6" creationId="{88050D54-583E-674B-A058-AA83D2FDB08B}"/>
          </ac:spMkLst>
        </pc:spChg>
        <pc:grpChg chg="add mod">
          <ac:chgData name="Tracey Francis" userId="6a34b47e-2ae8-46f1-bae7-b8f493e6d601" providerId="ADAL" clId="{6F030A1D-8812-DE47-B561-49BD3F97E346}" dt="2021-01-20T12:03:49.498" v="9"/>
          <ac:grpSpMkLst>
            <pc:docMk/>
            <pc:sldMk cId="1265475817" sldId="257"/>
            <ac:grpSpMk id="4" creationId="{24CEEA86-F5BA-AF41-9E5D-AFA4352FF6DE}"/>
          </ac:grpSpMkLst>
        </pc:grpChg>
        <pc:picChg chg="mod">
          <ac:chgData name="Tracey Francis" userId="6a34b47e-2ae8-46f1-bae7-b8f493e6d601" providerId="ADAL" clId="{6F030A1D-8812-DE47-B561-49BD3F97E346}" dt="2021-01-20T12:03:49.498" v="9"/>
          <ac:picMkLst>
            <pc:docMk/>
            <pc:sldMk cId="1265475817" sldId="257"/>
            <ac:picMk id="5" creationId="{A8815685-6CC4-FB46-8BC0-7B87F97958E7}"/>
          </ac:picMkLst>
        </pc:picChg>
      </pc:sldChg>
      <pc:sldChg chg="del">
        <pc:chgData name="Tracey Francis" userId="6a34b47e-2ae8-46f1-bae7-b8f493e6d601" providerId="ADAL" clId="{6F030A1D-8812-DE47-B561-49BD3F97E346}" dt="2021-01-20T12:00:14.074" v="6" actId="2696"/>
        <pc:sldMkLst>
          <pc:docMk/>
          <pc:sldMk cId="2757608690" sldId="258"/>
        </pc:sldMkLst>
      </pc:sldChg>
      <pc:sldChg chg="del">
        <pc:chgData name="Tracey Francis" userId="6a34b47e-2ae8-46f1-bae7-b8f493e6d601" providerId="ADAL" clId="{6F030A1D-8812-DE47-B561-49BD3F97E346}" dt="2021-01-20T12:00:15.115" v="7" actId="2696"/>
        <pc:sldMkLst>
          <pc:docMk/>
          <pc:sldMk cId="3328902696" sldId="259"/>
        </pc:sldMkLst>
      </pc:sldChg>
      <pc:sldChg chg="del">
        <pc:chgData name="Tracey Francis" userId="6a34b47e-2ae8-46f1-bae7-b8f493e6d601" providerId="ADAL" clId="{6F030A1D-8812-DE47-B561-49BD3F97E346}" dt="2021-01-20T12:00:16.555" v="8" actId="2696"/>
        <pc:sldMkLst>
          <pc:docMk/>
          <pc:sldMk cId="3693798743" sldId="260"/>
        </pc:sldMkLst>
      </pc:sldChg>
      <pc:sldChg chg="modSp mod">
        <pc:chgData name="Tracey Francis" userId="6a34b47e-2ae8-46f1-bae7-b8f493e6d601" providerId="ADAL" clId="{6F030A1D-8812-DE47-B561-49BD3F97E346}" dt="2021-01-20T12:06:59.746" v="11" actId="20577"/>
        <pc:sldMkLst>
          <pc:docMk/>
          <pc:sldMk cId="490966292" sldId="262"/>
        </pc:sldMkLst>
        <pc:spChg chg="mod">
          <ac:chgData name="Tracey Francis" userId="6a34b47e-2ae8-46f1-bae7-b8f493e6d601" providerId="ADAL" clId="{6F030A1D-8812-DE47-B561-49BD3F97E346}" dt="2021-01-20T12:06:59.746" v="11" actId="20577"/>
          <ac:spMkLst>
            <pc:docMk/>
            <pc:sldMk cId="490966292" sldId="262"/>
            <ac:spMk id="5" creationId="{DCEB0961-47E9-456C-8604-DE8AB1B385AF}"/>
          </ac:spMkLst>
        </pc:spChg>
      </pc:sldChg>
      <pc:sldChg chg="addSp delSp modSp mod">
        <pc:chgData name="Tracey Francis" userId="6a34b47e-2ae8-46f1-bae7-b8f493e6d601" providerId="ADAL" clId="{6F030A1D-8812-DE47-B561-49BD3F97E346}" dt="2021-01-20T12:07:10.633" v="13" actId="20577"/>
        <pc:sldMkLst>
          <pc:docMk/>
          <pc:sldMk cId="2906491057" sldId="264"/>
        </pc:sldMkLst>
        <pc:spChg chg="add del mod">
          <ac:chgData name="Tracey Francis" userId="6a34b47e-2ae8-46f1-bae7-b8f493e6d601" providerId="ADAL" clId="{6F030A1D-8812-DE47-B561-49BD3F97E346}" dt="2021-01-19T11:32:39.973" v="1"/>
          <ac:spMkLst>
            <pc:docMk/>
            <pc:sldMk cId="2906491057" sldId="264"/>
            <ac:spMk id="2" creationId="{55C3B167-E9C0-6148-955C-F6C26CBF9553}"/>
          </ac:spMkLst>
        </pc:spChg>
        <pc:spChg chg="mod">
          <ac:chgData name="Tracey Francis" userId="6a34b47e-2ae8-46f1-bae7-b8f493e6d601" providerId="ADAL" clId="{6F030A1D-8812-DE47-B561-49BD3F97E346}" dt="2021-01-20T12:07:10.633" v="13" actId="20577"/>
          <ac:spMkLst>
            <pc:docMk/>
            <pc:sldMk cId="2906491057" sldId="264"/>
            <ac:spMk id="3" creationId="{18DCE083-D02D-4F2C-9164-69CCEF77C1E6}"/>
          </ac:spMkLst>
        </pc:spChg>
        <pc:spChg chg="add del mod">
          <ac:chgData name="Tracey Francis" userId="6a34b47e-2ae8-46f1-bae7-b8f493e6d601" providerId="ADAL" clId="{6F030A1D-8812-DE47-B561-49BD3F97E346}" dt="2021-01-19T11:32:50.042" v="3"/>
          <ac:spMkLst>
            <pc:docMk/>
            <pc:sldMk cId="2906491057" sldId="264"/>
            <ac:spMk id="4" creationId="{68B74EF9-5ECB-264C-95E6-4BD780F1420E}"/>
          </ac:spMkLst>
        </pc:spChg>
      </pc:sldChg>
      <pc:sldChg chg="modSp mod">
        <pc:chgData name="Tracey Francis" userId="6a34b47e-2ae8-46f1-bae7-b8f493e6d601" providerId="ADAL" clId="{6F030A1D-8812-DE47-B561-49BD3F97E346}" dt="2021-01-20T12:08:35.837" v="15" actId="20577"/>
        <pc:sldMkLst>
          <pc:docMk/>
          <pc:sldMk cId="2981771666" sldId="271"/>
        </pc:sldMkLst>
        <pc:spChg chg="mod">
          <ac:chgData name="Tracey Francis" userId="6a34b47e-2ae8-46f1-bae7-b8f493e6d601" providerId="ADAL" clId="{6F030A1D-8812-DE47-B561-49BD3F97E346}" dt="2021-01-20T12:08:35.837" v="15" actId="20577"/>
          <ac:spMkLst>
            <pc:docMk/>
            <pc:sldMk cId="2981771666" sldId="271"/>
            <ac:spMk id="8" creationId="{00000000-0000-0000-0000-000000000000}"/>
          </ac:spMkLst>
        </pc:spChg>
      </pc:sldChg>
      <pc:sldChg chg="modSp mod">
        <pc:chgData name="Tracey Francis" userId="6a34b47e-2ae8-46f1-bae7-b8f493e6d601" providerId="ADAL" clId="{6F030A1D-8812-DE47-B561-49BD3F97E346}" dt="2021-01-20T12:08:21.159" v="14" actId="20577"/>
        <pc:sldMkLst>
          <pc:docMk/>
          <pc:sldMk cId="570192911" sldId="272"/>
        </pc:sldMkLst>
        <pc:spChg chg="mod">
          <ac:chgData name="Tracey Francis" userId="6a34b47e-2ae8-46f1-bae7-b8f493e6d601" providerId="ADAL" clId="{6F030A1D-8812-DE47-B561-49BD3F97E346}" dt="2021-01-20T12:08:21.159" v="14" actId="20577"/>
          <ac:spMkLst>
            <pc:docMk/>
            <pc:sldMk cId="570192911" sldId="272"/>
            <ac:spMk id="12" creationId="{6489681F-A592-4EC2-B5A5-54D3CA747964}"/>
          </ac:spMkLst>
        </pc:spChg>
      </pc:sldChg>
      <pc:sldChg chg="del">
        <pc:chgData name="Tracey Francis" userId="6a34b47e-2ae8-46f1-bae7-b8f493e6d601" providerId="ADAL" clId="{6F030A1D-8812-DE47-B561-49BD3F97E346}" dt="2021-01-19T11:33:05.064" v="5" actId="2696"/>
        <pc:sldMkLst>
          <pc:docMk/>
          <pc:sldMk cId="96319077" sldId="295"/>
        </pc:sldMkLst>
      </pc:sldChg>
      <pc:sldChg chg="add">
        <pc:chgData name="Tracey Francis" userId="6a34b47e-2ae8-46f1-bae7-b8f493e6d601" providerId="ADAL" clId="{6F030A1D-8812-DE47-B561-49BD3F97E346}" dt="2021-01-19T11:33:00.666" v="4"/>
        <pc:sldMkLst>
          <pc:docMk/>
          <pc:sldMk cId="3419238856" sldId="296"/>
        </pc:sldMkLst>
      </pc:sldChg>
    </pc:docChg>
  </pc:docChgLst>
  <pc:docChgLst>
    <pc:chgData name="Tracey Francis" userId="6a34b47e-2ae8-46f1-bae7-b8f493e6d601" providerId="ADAL" clId="{192F1118-C3AB-CC4E-8517-2253AF747619}"/>
    <pc:docChg chg="modSld">
      <pc:chgData name="Tracey Francis" userId="6a34b47e-2ae8-46f1-bae7-b8f493e6d601" providerId="ADAL" clId="{192F1118-C3AB-CC4E-8517-2253AF747619}" dt="2020-11-26T13:29:16.844" v="1" actId="20577"/>
      <pc:docMkLst>
        <pc:docMk/>
      </pc:docMkLst>
      <pc:sldChg chg="modSp">
        <pc:chgData name="Tracey Francis" userId="6a34b47e-2ae8-46f1-bae7-b8f493e6d601" providerId="ADAL" clId="{192F1118-C3AB-CC4E-8517-2253AF747619}" dt="2020-11-26T13:29:16.844" v="1" actId="20577"/>
        <pc:sldMkLst>
          <pc:docMk/>
          <pc:sldMk cId="2757608690" sldId="258"/>
        </pc:sldMkLst>
        <pc:graphicFrameChg chg="mod">
          <ac:chgData name="Tracey Francis" userId="6a34b47e-2ae8-46f1-bae7-b8f493e6d601" providerId="ADAL" clId="{192F1118-C3AB-CC4E-8517-2253AF747619}" dt="2020-11-26T13:29:16.844" v="1" actId="20577"/>
          <ac:graphicFrameMkLst>
            <pc:docMk/>
            <pc:sldMk cId="2757608690" sldId="258"/>
            <ac:graphicFrameMk id="9" creationId="{F223B1F4-5005-433D-A64E-2F0E24BCC8E7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016CC8-D402-466D-9832-A12D46EA480D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496A6-ECAB-4D4D-B880-F4E6FB2F43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260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69966-A54F-4B11-B1CB-A044C543DCF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8157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69966-A54F-4B11-B1CB-A044C543DCF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958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Prophets card</a:t>
            </a:r>
          </a:p>
          <a:p>
            <a:r>
              <a:rPr lang="en-GB" dirty="0"/>
              <a:t>Ibrahim Adam</a:t>
            </a:r>
          </a:p>
          <a:p>
            <a:r>
              <a:rPr lang="en-GB" dirty="0"/>
              <a:t>Discuss where </a:t>
            </a:r>
            <a:r>
              <a:rPr lang="en-GB" dirty="0" err="1"/>
              <a:t>Hawa</a:t>
            </a:r>
            <a:r>
              <a:rPr lang="en-GB" dirty="0"/>
              <a:t> fits in –is she a prophet?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69966-A54F-4B11-B1CB-A044C543DCF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76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CEEDD-729B-4CBD-807A-FD9F0E854C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DCB94-957D-438A-96C5-0D64ADE2B5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12DA-5D15-4E94-A409-0ED911A92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418F5-40E8-4450-866D-08A857AAF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2E0223-DDC0-417C-998C-822B71A6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D623D-74D3-4DE8-A4A8-641CD45B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A7EBD3-E5BD-49E3-BD76-89DCB88386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218D18-7061-4927-8F71-75C0CE45B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3ADD21-81FE-4506-88CD-88E998899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E0DBC-6650-432E-A40F-34F376B31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92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205281-62D0-4C35-ACA3-6494E9734D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7D75D3-633D-4226-B076-7A8120899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98CF4-3261-442C-B601-73E0E4B10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473764-6066-4793-ABB2-447DA0175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DB4C16-571B-4878-ADA4-B0E2E3158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6571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EE8F8-0A62-4B5E-9746-C2EBAE06B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68E85-FABB-43B4-AA55-7E4531FEC5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598DC6-95AE-4E46-BA8E-F516D5922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2A82EB-97A9-4C7F-8055-B1F3BA74F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B8FB93-FB46-4A1D-9898-DD5317436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988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15865-9A4A-4E86-BA0F-2A7F2DD4D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D6D9D-FDCF-42F8-97B6-0947AA985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D73463-0669-428C-BAAF-2A5DF1EFD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20807F-68E7-49B3-AE4C-40AD93D02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91ED0-0221-4E7C-9C45-19DD3A6756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55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B1B34-5790-4F3A-8D52-1C955D83F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3DC10F-CC46-411E-8746-7C61F5EA56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400955-6BEF-4905-B303-11A21957F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6FA0AC-A085-484A-9296-925FB1A6B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DBF6B-776E-4DD6-88AD-DC3B4BF2C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013F75-C13F-4AF3-8046-D77BAAC64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681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2D414-373B-4795-8415-7051B066F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58D3B5-E0EB-41F2-B116-D73AAEDE8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20E2CD-6BC3-4FDC-8A9A-04F23CB8D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703B3B-59C9-4550-99BF-274EE510F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A19A8E-5EC3-4294-92B2-B72D79B62F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44AAA9-5578-458B-8346-45F02450B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0BBE0-0848-46A5-B4F4-02C98C8B0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51D189-BBE4-4AD6-A63F-69141999A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608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33E44-1168-4A94-8CBC-B710BAC18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C856D4-2E7E-44CD-B0CC-A174993A4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394EFE-39A4-4B58-918E-2789CEA9B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F85DB5-B5B1-4E45-80EB-D8DB72F45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363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AB4B98-068D-494B-98D0-032F4E557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026F7A8-BD66-4F3D-921C-8F9641574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7AD516-29A4-47A7-8537-C971C2B32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5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544D0-C520-454A-A10A-E85547904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ED5E3-1332-446C-9DE6-F31B2114B1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CEB48B-8571-47C4-93DB-E67B61BC93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678E0-D0AF-4FAE-8F51-DD7E86CC6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03CF8C-570A-45C8-8A35-6EB0E454E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21C427-68DA-4871-88A9-5240DBFFB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37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CF5C12-FC6C-47A8-8BD9-5E37528F1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4DFDCC-6927-4D16-A3C4-562EBACA3F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AD8903-E7C5-4C49-AA30-661F93EFF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B611C7-5157-4476-8DDA-F70CA5742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C405E-1B78-4766-A8E2-DB1699063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4AC83A-0535-4162-A2ED-119D2217E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84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85EDFD-E268-4295-9E93-D034229B2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83EB59-211E-413F-91F6-1D3E787D7F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03865-1FB8-4312-9423-3659882579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FC8C8D-7C6F-4ED3-B376-6A0D3A167DCC}" type="datetimeFigureOut">
              <a:rPr lang="en-GB" smtClean="0"/>
              <a:t>20/01/2021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350F5A-54F6-4133-AE22-9C897E614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EC1F48-4183-4615-B723-69E25D1AE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C4B82-C71C-425F-B3C1-9D4990BEE4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201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nsplash.com/s/photos/kaaba?utm_source=unsplash&amp;utm_medium=referral&amp;utm_content=creditCopyText" TargetMode="External"/><Relationship Id="rId4" Type="http://schemas.openxmlformats.org/officeDocument/2006/relationships/hyperlink" Target="https://unsplash.com/@swafie?utm_source=unsplash&amp;utm_medium=referral&amp;utm_content=creditCopyText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DF8AA-B21B-4FE1-AAF0-D28F41108F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308759"/>
            <a:ext cx="12192000" cy="147254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Big Ideas for RE</a:t>
            </a:r>
            <a:b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US" sz="5400" dirty="0">
                <a:solidFill>
                  <a:schemeClr val="bg1"/>
                </a:solidFill>
                <a:latin typeface="Arial Black" panose="020B0A04020102020204" pitchFamily="34" charset="0"/>
              </a:rPr>
              <a:t>KS4 Curriculum </a:t>
            </a:r>
            <a:endParaRPr lang="en-GB" sz="54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12C47B-37A1-4A2B-B845-0AA859FA9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723263"/>
            <a:ext cx="9144000" cy="2893765"/>
          </a:xfrm>
        </p:spPr>
        <p:txBody>
          <a:bodyPr>
            <a:normAutofit lnSpcReduction="10000"/>
          </a:bodyPr>
          <a:lstStyle/>
          <a:p>
            <a:r>
              <a:rPr lang="en-US" sz="13800" dirty="0">
                <a:solidFill>
                  <a:srgbClr val="00B050"/>
                </a:solidFill>
                <a:latin typeface="Arial Black" panose="020B0A04020102020204" pitchFamily="34" charset="0"/>
              </a:rPr>
              <a:t>Islam</a:t>
            </a:r>
            <a:r>
              <a:rPr lang="en-US" sz="7800" dirty="0">
                <a:solidFill>
                  <a:srgbClr val="00B050"/>
                </a:solidFill>
                <a:latin typeface="Arial Black" panose="020B0A04020102020204" pitchFamily="34" charset="0"/>
              </a:rPr>
              <a:t> </a:t>
            </a:r>
          </a:p>
          <a:p>
            <a:r>
              <a:rPr lang="en-US" sz="6000" dirty="0">
                <a:solidFill>
                  <a:srgbClr val="00B050"/>
                </a:solidFill>
                <a:latin typeface="Arial Black" panose="020B0A04020102020204" pitchFamily="34" charset="0"/>
              </a:rPr>
              <a:t>Beliefs </a:t>
            </a:r>
            <a:r>
              <a:rPr lang="en-US" sz="4800" dirty="0">
                <a:solidFill>
                  <a:srgbClr val="00B050"/>
                </a:solidFill>
                <a:latin typeface="Arial Black" panose="020B0A04020102020204" pitchFamily="34" charset="0"/>
              </a:rPr>
              <a:t>(AQA A)</a:t>
            </a:r>
            <a:endParaRPr lang="en-GB" sz="48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4CEEA86-F5BA-AF41-9E5D-AFA4352FF6DE}"/>
              </a:ext>
            </a:extLst>
          </p:cNvPr>
          <p:cNvGrpSpPr/>
          <p:nvPr/>
        </p:nvGrpSpPr>
        <p:grpSpPr>
          <a:xfrm>
            <a:off x="4151043" y="6165626"/>
            <a:ext cx="3868647" cy="379095"/>
            <a:chOff x="4144951" y="6155233"/>
            <a:chExt cx="3868647" cy="379095"/>
          </a:xfrm>
        </p:grpSpPr>
        <p:pic>
          <p:nvPicPr>
            <p:cNvPr id="5" name="Picture 4" descr="Logo, company name&#10;&#10;Description automatically generated">
              <a:extLst>
                <a:ext uri="{FF2B5EF4-FFF2-40B4-BE49-F238E27FC236}">
                  <a16:creationId xmlns:a16="http://schemas.microsoft.com/office/drawing/2014/main" id="{A8815685-6CC4-FB46-8BC0-7B87F97958E7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31813" y="6155233"/>
              <a:ext cx="1581785" cy="379095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8050D54-583E-674B-A058-AA83D2FDB08B}"/>
                </a:ext>
              </a:extLst>
            </p:cNvPr>
            <p:cNvSpPr txBox="1"/>
            <p:nvPr/>
          </p:nvSpPr>
          <p:spPr>
            <a:xfrm>
              <a:off x="4144951" y="6206282"/>
              <a:ext cx="236491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Created in 2019. Project funded by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65475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AAEDA-2B15-4E64-ADCB-FF40B1A17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1371"/>
            <a:ext cx="10515600" cy="953036"/>
          </a:xfrm>
        </p:spPr>
        <p:txBody>
          <a:bodyPr/>
          <a:lstStyle/>
          <a:p>
            <a:r>
              <a:rPr lang="en-US" b="1" dirty="0">
                <a:solidFill>
                  <a:srgbClr val="00B050"/>
                </a:solidFill>
                <a:latin typeface="Arial Black" panose="020B0A04020102020204" pitchFamily="34" charset="0"/>
              </a:rPr>
              <a:t>AQA a: ISLAM, BELIEFS </a:t>
            </a:r>
            <a:endParaRPr lang="en-GB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DDDB7-1190-441F-9DF2-12F4556637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811" y="1104407"/>
            <a:ext cx="7403275" cy="5332019"/>
          </a:xfrm>
          <a:noFill/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/>
              <a:t>Key Beliefs</a:t>
            </a:r>
            <a:endParaRPr lang="en-GB" sz="2400" dirty="0"/>
          </a:p>
          <a:p>
            <a:pPr marL="0" indent="0">
              <a:buNone/>
            </a:pPr>
            <a:r>
              <a:rPr lang="en-GB" sz="2400" dirty="0"/>
              <a:t>• The six articles of faith in Sunni Islam and five roots of </a:t>
            </a:r>
            <a:r>
              <a:rPr lang="en-GB" sz="2400" dirty="0" err="1"/>
              <a:t>Usul</a:t>
            </a:r>
            <a:r>
              <a:rPr lang="en-GB" sz="2400" dirty="0"/>
              <a:t> ad-Din in Shi’a Islam, including key similarities and differences.</a:t>
            </a:r>
          </a:p>
          <a:p>
            <a:pPr marL="0" indent="0">
              <a:buNone/>
            </a:pPr>
            <a:r>
              <a:rPr lang="en-GB" sz="2400" dirty="0"/>
              <a:t>• The Oneness of God (Tawhid), Qur’an Surah 112.</a:t>
            </a:r>
          </a:p>
          <a:p>
            <a:pPr marL="0" indent="0">
              <a:buNone/>
            </a:pPr>
            <a:r>
              <a:rPr lang="en-GB" sz="2400" dirty="0"/>
              <a:t>• The nature of God: omnipotence, beneficence, mercy, fairness and justice (Adalat in Shi’a Islam), including different ideas about God’s relationship with the world: immanence and transcendence.</a:t>
            </a:r>
          </a:p>
          <a:p>
            <a:pPr marL="0" indent="0">
              <a:buNone/>
            </a:pPr>
            <a:r>
              <a:rPr lang="en-GB" sz="2400" dirty="0"/>
              <a:t>• Angels, their nature and role, including Jibril and </a:t>
            </a:r>
            <a:r>
              <a:rPr lang="en-GB" sz="2400" dirty="0" err="1"/>
              <a:t>Mika’il</a:t>
            </a:r>
            <a:r>
              <a:rPr lang="en-GB" sz="2400" dirty="0"/>
              <a:t>.</a:t>
            </a:r>
          </a:p>
          <a:p>
            <a:pPr marL="0" indent="0">
              <a:buNone/>
            </a:pPr>
            <a:r>
              <a:rPr lang="en-GB" sz="2400" dirty="0"/>
              <a:t>• Predestination and human freedom and its relationship to the Day of Judgement.</a:t>
            </a:r>
          </a:p>
          <a:p>
            <a:pPr marL="0" indent="0">
              <a:buNone/>
            </a:pPr>
            <a:r>
              <a:rPr lang="en-GB" sz="2400" dirty="0"/>
              <a:t>• Life after death (Akhirah), human responsibility and accountability, resurrection, heaven and hell.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C74E74-0C7A-43D1-9E95-42BF0485CC93}"/>
              </a:ext>
            </a:extLst>
          </p:cNvPr>
          <p:cNvSpPr txBox="1"/>
          <p:nvPr/>
        </p:nvSpPr>
        <p:spPr>
          <a:xfrm>
            <a:off x="8206838" y="815762"/>
            <a:ext cx="3681351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/>
              <a:t>Authority</a:t>
            </a:r>
            <a:endParaRPr lang="en-GB" sz="2400" dirty="0"/>
          </a:p>
          <a:p>
            <a:r>
              <a:rPr lang="en-GB" sz="2400" dirty="0"/>
              <a:t>• Prophethood (</a:t>
            </a:r>
            <a:r>
              <a:rPr lang="en-GB" sz="2400" dirty="0" err="1"/>
              <a:t>Risalah</a:t>
            </a:r>
            <a:r>
              <a:rPr lang="en-GB" sz="2400" dirty="0"/>
              <a:t>) including the role and importance of Adam, Ibrahim and Muhammad.</a:t>
            </a:r>
          </a:p>
          <a:p>
            <a:r>
              <a:rPr lang="en-GB" sz="2400" dirty="0"/>
              <a:t>• The holy books:</a:t>
            </a:r>
          </a:p>
          <a:p>
            <a:r>
              <a:rPr lang="en-GB" sz="2400" dirty="0"/>
              <a:t>• Qur’an: revelation and authority</a:t>
            </a:r>
          </a:p>
          <a:p>
            <a:r>
              <a:rPr lang="en-GB" sz="2400" dirty="0"/>
              <a:t>• the Torah, the Psalms, the Gospel, the Scrolls of Abraham and their authority.</a:t>
            </a:r>
          </a:p>
          <a:p>
            <a:r>
              <a:rPr lang="en-GB" sz="2400" dirty="0"/>
              <a:t>• The imamate in Shi’a Islam: its role and significance.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5224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5F530-A7BB-4A72-8266-F1C79C0EC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4434" y="204519"/>
            <a:ext cx="10989623" cy="1398650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 Black" panose="020B0A04020102020204" pitchFamily="34" charset="0"/>
              </a:rPr>
              <a:t>1: </a:t>
            </a:r>
            <a:r>
              <a:rPr lang="en-GB" b="1" dirty="0">
                <a:latin typeface="Arial Black" panose="020B0A04020102020204" pitchFamily="34" charset="0"/>
              </a:rPr>
              <a:t>Before Islam (a) prophets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4DBB1-85BE-4C77-BEE0-440134DF69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185" y="1864425"/>
            <a:ext cx="7148785" cy="4519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6666"/>
                </a:solidFill>
              </a:rPr>
              <a:t>From the spec</a:t>
            </a:r>
            <a:r>
              <a:rPr lang="en-US" b="1" dirty="0">
                <a:solidFill>
                  <a:srgbClr val="006666"/>
                </a:solidFill>
                <a:sym typeface="Wingdings" panose="05000000000000000000" pitchFamily="2" charset="2"/>
              </a:rPr>
              <a:t> </a:t>
            </a:r>
            <a:r>
              <a:rPr lang="en-GB" b="1" dirty="0">
                <a:solidFill>
                  <a:srgbClr val="006666"/>
                </a:solidFill>
              </a:rPr>
              <a:t> authority; prophethood (</a:t>
            </a:r>
            <a:r>
              <a:rPr lang="en-GB" b="1" dirty="0" err="1">
                <a:solidFill>
                  <a:srgbClr val="006666"/>
                </a:solidFill>
              </a:rPr>
              <a:t>risalah</a:t>
            </a:r>
            <a:r>
              <a:rPr lang="en-GB" b="1" dirty="0">
                <a:solidFill>
                  <a:srgbClr val="006666"/>
                </a:solidFill>
              </a:rPr>
              <a:t>), including the role and importance of Ibrahim, Adam and Muhammad</a:t>
            </a:r>
          </a:p>
          <a:p>
            <a:pPr marL="0" indent="0">
              <a:buNone/>
            </a:pPr>
            <a:endParaRPr lang="en-US" b="1" dirty="0">
              <a:solidFill>
                <a:srgbClr val="006666"/>
              </a:solidFill>
            </a:endParaRPr>
          </a:p>
          <a:p>
            <a:pPr marL="0" indent="0">
              <a:buNone/>
            </a:pPr>
            <a:r>
              <a:rPr lang="en-US" sz="3200" b="1" dirty="0"/>
              <a:t>Learning outcomes: </a:t>
            </a:r>
          </a:p>
          <a:p>
            <a:r>
              <a:rPr lang="en-US" sz="3200" dirty="0"/>
              <a:t>Who are Ibrahim and Adam</a:t>
            </a:r>
          </a:p>
          <a:p>
            <a:r>
              <a:rPr lang="en-US" sz="3200" dirty="0"/>
              <a:t>What is the role of a prophet in Islam?</a:t>
            </a:r>
          </a:p>
          <a:p>
            <a:r>
              <a:rPr lang="en-US" sz="3200" dirty="0"/>
              <a:t>Connection between prophets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D44661-D1E2-47C7-90C7-BDBAFD343E31}"/>
              </a:ext>
            </a:extLst>
          </p:cNvPr>
          <p:cNvSpPr txBox="1"/>
          <p:nvPr/>
        </p:nvSpPr>
        <p:spPr>
          <a:xfrm>
            <a:off x="7951296" y="1536615"/>
            <a:ext cx="3877519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BIG IDEAS LEARNING</a:t>
            </a:r>
          </a:p>
          <a:p>
            <a:r>
              <a:rPr lang="en-GB" sz="2400" b="1" dirty="0">
                <a:solidFill>
                  <a:srgbClr val="FF6600"/>
                </a:solidFill>
              </a:rPr>
              <a:t>CONTEXT: Islam as an Abrahamic faith</a:t>
            </a:r>
            <a:endParaRPr lang="en-GB" sz="3200" dirty="0">
              <a:solidFill>
                <a:srgbClr val="FF6600"/>
              </a:solidFill>
              <a:effectLst/>
            </a:endParaRPr>
          </a:p>
          <a:p>
            <a:r>
              <a:rPr lang="en-GB" sz="2400" b="1" dirty="0">
                <a:solidFill>
                  <a:srgbClr val="FF6600"/>
                </a:solidFill>
              </a:rPr>
              <a:t>CONTEXT: timeline: Jewish prophets, Jesus, Muhammad</a:t>
            </a:r>
            <a:endParaRPr lang="en-GB" sz="3200" dirty="0">
              <a:solidFill>
                <a:srgbClr val="FF6600"/>
              </a:solidFill>
              <a:effectLst/>
            </a:endParaRPr>
          </a:p>
          <a:p>
            <a:r>
              <a:rPr lang="en-GB" sz="2400" b="1" dirty="0">
                <a:solidFill>
                  <a:srgbClr val="00B050"/>
                </a:solidFill>
              </a:rPr>
              <a:t>BELIEFS: nature of prophet hood</a:t>
            </a:r>
            <a:endParaRPr lang="en-GB" sz="3200" dirty="0">
              <a:solidFill>
                <a:srgbClr val="00B050"/>
              </a:solidFill>
              <a:effectLst/>
            </a:endParaRPr>
          </a:p>
          <a:p>
            <a:r>
              <a:rPr lang="en-GB" sz="2400" b="1" dirty="0">
                <a:solidFill>
                  <a:srgbClr val="00B050"/>
                </a:solidFill>
              </a:rPr>
              <a:t>BELIEFS: information about each prophet </a:t>
            </a:r>
            <a:endParaRPr lang="en-GB" sz="3200" dirty="0">
              <a:solidFill>
                <a:srgbClr val="00B050"/>
              </a:solidFill>
              <a:effectLst/>
            </a:endParaRPr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EB0961-47E9-456C-8604-DE8AB1B385AF}"/>
              </a:ext>
            </a:extLst>
          </p:cNvPr>
          <p:cNvSpPr txBox="1"/>
          <p:nvPr/>
        </p:nvSpPr>
        <p:spPr>
          <a:xfrm>
            <a:off x="7951296" y="5291489"/>
            <a:ext cx="3347700" cy="1323439"/>
          </a:xfrm>
          <a:prstGeom prst="rect">
            <a:avLst/>
          </a:prstGeom>
          <a:solidFill>
            <a:srgbClr val="00FF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/>
              <a:t>RESOURCES</a:t>
            </a:r>
          </a:p>
          <a:p>
            <a:endParaRPr lang="en-US" sz="2000" b="1" dirty="0"/>
          </a:p>
          <a:p>
            <a:r>
              <a:rPr lang="en-US" sz="2000" b="1" dirty="0"/>
              <a:t>1 Ibrahim Adam</a:t>
            </a:r>
          </a:p>
          <a:p>
            <a:r>
              <a:rPr lang="en-US" sz="2000" b="1" dirty="0"/>
              <a:t>1 Prophets 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490966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CE083-D02D-4F2C-9164-69CCEF77C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572" y="0"/>
            <a:ext cx="11257248" cy="6858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Lesson 1</a:t>
            </a:r>
          </a:p>
          <a:p>
            <a:r>
              <a:rPr lang="en-US" dirty="0"/>
              <a:t>Show picture of the </a:t>
            </a:r>
            <a:r>
              <a:rPr lang="en-US" dirty="0" err="1"/>
              <a:t>ka’aba</a:t>
            </a:r>
            <a:r>
              <a:rPr lang="en-US" dirty="0"/>
              <a:t>. Built by Ibrahim, so the legend goes. Read info on Ibrahim on ‘1 Ibrahim Adam’ sheet</a:t>
            </a:r>
          </a:p>
          <a:p>
            <a:r>
              <a:rPr lang="en-US" dirty="0"/>
              <a:t>Mix and match ‘historical’ and ‘mythical’ knowledge –[slide x 2]. Write notes on the two types of knowledge. Is all the info about Ibrahim mythical? Is there any historical?  Find examples of historical and mythical thinking- two given on slide</a:t>
            </a:r>
            <a:endParaRPr lang="en-GB" dirty="0"/>
          </a:p>
          <a:p>
            <a:r>
              <a:rPr lang="en-GB" dirty="0"/>
              <a:t>Define prophet [slide]. Discuss what gives prophets authority</a:t>
            </a:r>
          </a:p>
          <a:p>
            <a:r>
              <a:rPr lang="en-US" dirty="0"/>
              <a:t>Cut up and hand out prophets cards using ‘1 Prophets’, complete the table (slide)</a:t>
            </a:r>
            <a:endParaRPr lang="en-GB" dirty="0"/>
          </a:p>
          <a:p>
            <a:r>
              <a:rPr lang="en-US" dirty="0"/>
              <a:t>L</a:t>
            </a:r>
            <a:r>
              <a:rPr lang="en-GB" dirty="0"/>
              <a:t>earn about Adam, info sheet ‘1 Ibrahim Adam’. </a:t>
            </a:r>
          </a:p>
          <a:p>
            <a:r>
              <a:rPr lang="en-GB" dirty="0"/>
              <a:t>Discuss where </a:t>
            </a:r>
            <a:r>
              <a:rPr lang="en-GB" dirty="0" err="1"/>
              <a:t>Hawa</a:t>
            </a:r>
            <a:r>
              <a:rPr lang="en-GB" dirty="0"/>
              <a:t> fits in- is she a prophet? Do they have to be men?</a:t>
            </a:r>
          </a:p>
          <a:p>
            <a:r>
              <a:rPr lang="en-US" dirty="0"/>
              <a:t>Consolidate how Ibrahim and Adam met the role of a prophet- their authority in </a:t>
            </a:r>
            <a:r>
              <a:rPr lang="en-US" dirty="0" err="1"/>
              <a:t>islam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06491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ople walking on street near brown concrete building during daytime">
            <a:extLst>
              <a:ext uri="{FF2B5EF4-FFF2-40B4-BE49-F238E27FC236}">
                <a16:creationId xmlns:a16="http://schemas.microsoft.com/office/drawing/2014/main" id="{DA8EC89B-ECE3-412B-BCFF-0420AF175DD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197" b="6266"/>
          <a:stretch/>
        </p:blipFill>
        <p:spPr bwMode="auto">
          <a:xfrm>
            <a:off x="808617" y="162232"/>
            <a:ext cx="10574765" cy="66957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617" y="414193"/>
            <a:ext cx="11783961" cy="957407"/>
          </a:xfrm>
        </p:spPr>
        <p:txBody>
          <a:bodyPr>
            <a:normAutofit fontScale="90000"/>
          </a:bodyPr>
          <a:lstStyle/>
          <a:p>
            <a:br>
              <a:rPr lang="en-GB" sz="53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r>
              <a:rPr lang="en-GB" sz="5300" dirty="0">
                <a:solidFill>
                  <a:schemeClr val="bg1"/>
                </a:solidFill>
                <a:latin typeface="Arial Black" panose="020B0A04020102020204" pitchFamily="34" charset="0"/>
              </a:rPr>
              <a:t>Who, Where, When ,Why, What?</a:t>
            </a:r>
            <a:br>
              <a:rPr lang="en-GB" sz="48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endParaRPr lang="en-GB" sz="4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8421D66-40B4-034C-8963-CB12F79FD651}"/>
              </a:ext>
            </a:extLst>
          </p:cNvPr>
          <p:cNvSpPr txBox="1"/>
          <p:nvPr/>
        </p:nvSpPr>
        <p:spPr>
          <a:xfrm>
            <a:off x="9195354" y="6572657"/>
            <a:ext cx="21880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</a:rPr>
              <a:t>Photo by </a:t>
            </a:r>
            <a:r>
              <a:rPr lang="en-US" sz="1000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Sulthan Auliya</a:t>
            </a:r>
            <a:r>
              <a:rPr lang="en-US" sz="1000" dirty="0">
                <a:solidFill>
                  <a:schemeClr val="bg1"/>
                </a:solidFill>
              </a:rPr>
              <a:t> on </a:t>
            </a:r>
            <a:r>
              <a:rPr lang="en-US" sz="1000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Unsplash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endParaRPr lang="en-GB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238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1D4C536-C823-4398-9D02-B5DFC2389840}"/>
              </a:ext>
            </a:extLst>
          </p:cNvPr>
          <p:cNvSpPr txBox="1"/>
          <p:nvPr/>
        </p:nvSpPr>
        <p:spPr>
          <a:xfrm>
            <a:off x="3863758" y="1052920"/>
            <a:ext cx="3992159" cy="240065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4400" dirty="0">
                <a:latin typeface="Arial Black" panose="020B0A04020102020204" pitchFamily="34" charset="0"/>
              </a:rPr>
              <a:t>WE: Match the types of knowledge </a:t>
            </a:r>
          </a:p>
          <a:p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259F39-F111-445D-B29D-42D30DA745B9}"/>
              </a:ext>
            </a:extLst>
          </p:cNvPr>
          <p:cNvSpPr txBox="1"/>
          <p:nvPr/>
        </p:nvSpPr>
        <p:spPr>
          <a:xfrm>
            <a:off x="109507" y="123721"/>
            <a:ext cx="37542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B050"/>
                </a:solidFill>
                <a:latin typeface="Arial Black" panose="020B0A04020102020204" pitchFamily="34" charset="0"/>
              </a:rPr>
              <a:t>Also known as ‘mystical’ knowledge </a:t>
            </a:r>
            <a:endParaRPr lang="en-GB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865780-BFA7-482D-B211-44CF6AC66B28}"/>
              </a:ext>
            </a:extLst>
          </p:cNvPr>
          <p:cNvSpPr txBox="1"/>
          <p:nvPr/>
        </p:nvSpPr>
        <p:spPr>
          <a:xfrm>
            <a:off x="4079794" y="5223623"/>
            <a:ext cx="3824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B050"/>
                </a:solidFill>
                <a:latin typeface="Arial Black" panose="020B0A04020102020204" pitchFamily="34" charset="0"/>
              </a:rPr>
              <a:t>Stories which explain suffering and evil</a:t>
            </a:r>
            <a:endParaRPr lang="en-GB" sz="2000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C49D44E-FB1B-45AB-BFC4-E65BDE62890E}"/>
              </a:ext>
            </a:extLst>
          </p:cNvPr>
          <p:cNvSpPr txBox="1"/>
          <p:nvPr/>
        </p:nvSpPr>
        <p:spPr>
          <a:xfrm>
            <a:off x="3608" y="1488832"/>
            <a:ext cx="38260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Meaning; belonging; hope that things can be better</a:t>
            </a:r>
            <a:endParaRPr lang="en-GB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F573F9D-C6C2-4835-9961-A75A19D39FFE}"/>
              </a:ext>
            </a:extLst>
          </p:cNvPr>
          <p:cNvSpPr txBox="1"/>
          <p:nvPr/>
        </p:nvSpPr>
        <p:spPr>
          <a:xfrm>
            <a:off x="7839780" y="229766"/>
            <a:ext cx="42813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Stories about gods and heroes which inspire courage</a:t>
            </a:r>
            <a:endParaRPr lang="en-GB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4141C59-680C-4E35-8E76-BC1D3F9145C0}"/>
              </a:ext>
            </a:extLst>
          </p:cNvPr>
          <p:cNvSpPr txBox="1"/>
          <p:nvPr/>
        </p:nvSpPr>
        <p:spPr>
          <a:xfrm>
            <a:off x="109507" y="5240047"/>
            <a:ext cx="403240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Records of the past which shed light on the present</a:t>
            </a:r>
            <a:endParaRPr lang="en-GB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489681F-A592-4EC2-B5A5-54D3CA747964}"/>
              </a:ext>
            </a:extLst>
          </p:cNvPr>
          <p:cNvSpPr txBox="1"/>
          <p:nvPr/>
        </p:nvSpPr>
        <p:spPr>
          <a:xfrm>
            <a:off x="7931023" y="5240047"/>
            <a:ext cx="38245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70C0"/>
                </a:solidFill>
                <a:latin typeface="Arial Black" panose="020B0A04020102020204" pitchFamily="34" charset="0"/>
              </a:rPr>
              <a:t>Eyewitness accounts and physical evidence</a:t>
            </a:r>
            <a:endParaRPr lang="en-GB" sz="2000" dirty="0">
              <a:solidFill>
                <a:srgbClr val="0070C0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2B4172-B8B0-4DBD-97A0-A5762BF36276}"/>
              </a:ext>
            </a:extLst>
          </p:cNvPr>
          <p:cNvSpPr txBox="1"/>
          <p:nvPr/>
        </p:nvSpPr>
        <p:spPr>
          <a:xfrm>
            <a:off x="8010922" y="1791852"/>
            <a:ext cx="4281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00B050"/>
                </a:solidFill>
                <a:latin typeface="Arial Black" panose="020B0A04020102020204" pitchFamily="34" charset="0"/>
              </a:rPr>
              <a:t>Assessing the validity of conflicting accounts</a:t>
            </a:r>
            <a:endParaRPr lang="en-GB" dirty="0">
              <a:solidFill>
                <a:srgbClr val="00B050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92807F-B262-4359-9395-6A1829541FBE}"/>
              </a:ext>
            </a:extLst>
          </p:cNvPr>
          <p:cNvSpPr txBox="1"/>
          <p:nvPr/>
        </p:nvSpPr>
        <p:spPr>
          <a:xfrm>
            <a:off x="70827" y="3264946"/>
            <a:ext cx="31629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7030A0"/>
                </a:solidFill>
                <a:latin typeface="Arial Black" panose="020B0A04020102020204" pitchFamily="34" charset="0"/>
              </a:rPr>
              <a:t>Stories which contain a moral lesson</a:t>
            </a:r>
            <a:endParaRPr lang="en-GB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E4579EC-D340-4CA1-9D8F-F0F09F81E8C8}"/>
              </a:ext>
            </a:extLst>
          </p:cNvPr>
          <p:cNvSpPr txBox="1"/>
          <p:nvPr/>
        </p:nvSpPr>
        <p:spPr>
          <a:xfrm>
            <a:off x="8159648" y="2540256"/>
            <a:ext cx="38245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7030A0"/>
                </a:solidFill>
                <a:latin typeface="Arial Black" panose="020B0A04020102020204" pitchFamily="34" charset="0"/>
              </a:rPr>
              <a:t>Comparing different evidence to build up understanding </a:t>
            </a:r>
            <a:endParaRPr lang="en-GB" sz="20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9EEF08-16F5-45E6-ADE0-CC14F549EA9E}"/>
              </a:ext>
            </a:extLst>
          </p:cNvPr>
          <p:cNvSpPr txBox="1"/>
          <p:nvPr/>
        </p:nvSpPr>
        <p:spPr>
          <a:xfrm>
            <a:off x="4031385" y="144651"/>
            <a:ext cx="38245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030A0"/>
                </a:solidFill>
                <a:latin typeface="Arial Black" panose="020B0A04020102020204" pitchFamily="34" charset="0"/>
              </a:rPr>
              <a:t>Looking for evidence of bias </a:t>
            </a:r>
            <a:endParaRPr lang="en-GB" sz="2800" dirty="0">
              <a:solidFill>
                <a:srgbClr val="7030A0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60383" y="3812762"/>
          <a:ext cx="5978928" cy="11397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9464">
                  <a:extLst>
                    <a:ext uri="{9D8B030D-6E8A-4147-A177-3AD203B41FA5}">
                      <a16:colId xmlns:a16="http://schemas.microsoft.com/office/drawing/2014/main" val="4129902981"/>
                    </a:ext>
                  </a:extLst>
                </a:gridCol>
                <a:gridCol w="2989464">
                  <a:extLst>
                    <a:ext uri="{9D8B030D-6E8A-4147-A177-3AD203B41FA5}">
                      <a16:colId xmlns:a16="http://schemas.microsoft.com/office/drawing/2014/main" val="2613859768"/>
                    </a:ext>
                  </a:extLst>
                </a:gridCol>
              </a:tblGrid>
              <a:tr h="398033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Historical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Mythical</a:t>
                      </a: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6092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19272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99070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0192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7418" y="219749"/>
            <a:ext cx="3313928" cy="16004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 Black" panose="020B0A04020102020204" pitchFamily="34" charset="0"/>
              </a:rPr>
              <a:t>Historical Knowledge</a:t>
            </a:r>
          </a:p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633361" y="219749"/>
            <a:ext cx="3326626" cy="16004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latin typeface="Arial Black" panose="020B0A04020102020204" pitchFamily="34" charset="0"/>
              </a:rPr>
              <a:t>Mythical</a:t>
            </a:r>
          </a:p>
          <a:p>
            <a:pPr algn="ctr"/>
            <a:r>
              <a:rPr lang="en-GB" sz="4000" dirty="0">
                <a:latin typeface="Arial Black" panose="020B0A04020102020204" pitchFamily="34" charset="0"/>
              </a:rPr>
              <a:t>Knowledge</a:t>
            </a:r>
          </a:p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700656" y="2113250"/>
            <a:ext cx="3259331" cy="3539430"/>
          </a:xfrm>
          <a:prstGeom prst="rect">
            <a:avLst/>
          </a:prstGeom>
          <a:noFill/>
          <a:ln>
            <a:solidFill>
              <a:srgbClr val="006666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6666"/>
                </a:solidFill>
              </a:rPr>
              <a:t>Stories of gods and heroes, accounts of incredible events which give meaning, hope and a sense of belonging. Explanations for suffering and evil.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7418" y="2113250"/>
            <a:ext cx="3313928" cy="3816429"/>
          </a:xfrm>
          <a:prstGeom prst="rect">
            <a:avLst/>
          </a:prstGeom>
          <a:noFill/>
          <a:ln>
            <a:solidFill>
              <a:srgbClr val="002060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2060"/>
                </a:solidFill>
              </a:rPr>
              <a:t>What happened, why did things happen, dates, people, events, causes.</a:t>
            </a:r>
          </a:p>
          <a:p>
            <a:pPr algn="ctr"/>
            <a:r>
              <a:rPr lang="en-GB" sz="2800" b="1" dirty="0">
                <a:solidFill>
                  <a:srgbClr val="002060"/>
                </a:solidFill>
              </a:rPr>
              <a:t>Based on archaeological and written sources.</a:t>
            </a:r>
          </a:p>
          <a:p>
            <a:endParaRPr lang="en-GB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B94123E-B90E-4DE5-B99B-05B584FF9324}"/>
              </a:ext>
            </a:extLst>
          </p:cNvPr>
          <p:cNvGraphicFramePr>
            <a:graphicFrameLocks noGrp="1"/>
          </p:cNvGraphicFramePr>
          <p:nvPr/>
        </p:nvGraphicFramePr>
        <p:xfrm>
          <a:off x="3848671" y="219749"/>
          <a:ext cx="4487808" cy="6148239"/>
        </p:xfrm>
        <a:graphic>
          <a:graphicData uri="http://schemas.openxmlformats.org/drawingml/2006/table">
            <a:tbl>
              <a:tblPr firstRow="1" bandRow="1"/>
              <a:tblGrid>
                <a:gridCol w="2243904">
                  <a:extLst>
                    <a:ext uri="{9D8B030D-6E8A-4147-A177-3AD203B41FA5}">
                      <a16:colId xmlns:a16="http://schemas.microsoft.com/office/drawing/2014/main" val="3568637313"/>
                    </a:ext>
                  </a:extLst>
                </a:gridCol>
                <a:gridCol w="2243904">
                  <a:extLst>
                    <a:ext uri="{9D8B030D-6E8A-4147-A177-3AD203B41FA5}">
                      <a16:colId xmlns:a16="http://schemas.microsoft.com/office/drawing/2014/main" val="1884864238"/>
                    </a:ext>
                  </a:extLst>
                </a:gridCol>
              </a:tblGrid>
              <a:tr h="915663">
                <a:tc gridSpan="2">
                  <a:txBody>
                    <a:bodyPr/>
                    <a:lstStyle/>
                    <a:p>
                      <a:r>
                        <a:rPr lang="en-US" sz="2800" b="1" dirty="0"/>
                        <a:t>EXAMPLES…</a:t>
                      </a:r>
                      <a:endParaRPr lang="en-GB" sz="2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5426025"/>
                  </a:ext>
                </a:extLst>
              </a:tr>
              <a:tr h="1656168">
                <a:tc>
                  <a:txBody>
                    <a:bodyPr/>
                    <a:lstStyle/>
                    <a:p>
                      <a:r>
                        <a:rPr lang="en-US" sz="2400" b="1" dirty="0"/>
                        <a:t>Samuel Pepys’ diary describes the Great Fire of London in 1666</a:t>
                      </a:r>
                      <a:endParaRPr lang="en-GB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God chose Moses to free the Hebrews from slavery in Egypt</a:t>
                      </a:r>
                      <a:endParaRPr lang="en-GB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002690"/>
                  </a:ext>
                </a:extLst>
              </a:tr>
              <a:tr h="165616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454263"/>
                  </a:ext>
                </a:extLst>
              </a:tr>
              <a:tr h="1656168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96788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771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3F54-F829-426C-9565-6C619C303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3244"/>
            <a:ext cx="12192000" cy="1119291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ctr"/>
            <a:r>
              <a:rPr lang="en-US" sz="6000" dirty="0" err="1">
                <a:solidFill>
                  <a:schemeClr val="bg1"/>
                </a:solidFill>
                <a:latin typeface="Arial Black" panose="020B0A04020102020204" pitchFamily="34" charset="0"/>
              </a:rPr>
              <a:t>Risalah</a:t>
            </a:r>
            <a:r>
              <a:rPr lang="en-US" sz="6000" dirty="0">
                <a:solidFill>
                  <a:schemeClr val="bg1"/>
                </a:solidFill>
                <a:latin typeface="Arial Black" panose="020B0A04020102020204" pitchFamily="34" charset="0"/>
              </a:rPr>
              <a:t> (prophethood)</a:t>
            </a:r>
            <a:endParaRPr lang="en-GB" sz="6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E4CD8-C7AC-432D-A201-B8477B7A37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28" y="1436208"/>
            <a:ext cx="5847608" cy="52135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Prophets have been sent by God since beginning of creation; ‘every community is sent a messenger’ (Q.  10: 47)</a:t>
            </a:r>
          </a:p>
          <a:p>
            <a:pPr marL="0" indent="0">
              <a:buNone/>
            </a:pPr>
            <a:r>
              <a:rPr lang="en-US" sz="2400" dirty="0"/>
              <a:t>Legend has it that 124,000 prophets have been sent.</a:t>
            </a:r>
          </a:p>
          <a:p>
            <a:pPr marL="0" indent="0">
              <a:buNone/>
            </a:pPr>
            <a:r>
              <a:rPr lang="en-US" sz="2400" dirty="0"/>
              <a:t>25 are mentioned by name in the Qur’an (21 of whom are in the Bible)</a:t>
            </a:r>
          </a:p>
          <a:p>
            <a:pPr marL="0" indent="0">
              <a:buNone/>
            </a:pPr>
            <a:r>
              <a:rPr lang="en-US" sz="2400" dirty="0"/>
              <a:t>Considered of equal importance: ‘We make no distinction between any of them’ (Q. 2: 136).</a:t>
            </a:r>
          </a:p>
          <a:p>
            <a:pPr marL="0" indent="0">
              <a:buNone/>
            </a:pPr>
            <a:r>
              <a:rPr lang="en-US" sz="2400" dirty="0"/>
              <a:t>Some produce divinely inspired books (</a:t>
            </a:r>
            <a:r>
              <a:rPr lang="en-US" sz="2400" dirty="0" err="1"/>
              <a:t>kutub</a:t>
            </a:r>
            <a:r>
              <a:rPr lang="en-US" sz="2400" dirty="0"/>
              <a:t>)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CAC2C-1E0E-4C2E-9980-72FF3794E958}"/>
              </a:ext>
            </a:extLst>
          </p:cNvPr>
          <p:cNvSpPr txBox="1"/>
          <p:nvPr/>
        </p:nvSpPr>
        <p:spPr>
          <a:xfrm>
            <a:off x="5826792" y="1436208"/>
            <a:ext cx="62899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2060"/>
                </a:solidFill>
              </a:rPr>
              <a:t>In the Qur’an, a prophet:</a:t>
            </a:r>
          </a:p>
          <a:p>
            <a:endParaRPr lang="en-US" sz="24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Conveys God’s messages</a:t>
            </a:r>
            <a:r>
              <a:rPr lang="en-GB" sz="2400" b="1" dirty="0">
                <a:solidFill>
                  <a:srgbClr val="002060"/>
                </a:solidFill>
              </a:rPr>
              <a:t> to humanity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D</a:t>
            </a:r>
            <a:r>
              <a:rPr lang="en-GB" sz="2400" b="1" dirty="0" err="1">
                <a:solidFill>
                  <a:srgbClr val="002060"/>
                </a:solidFill>
              </a:rPr>
              <a:t>oes</a:t>
            </a:r>
            <a:r>
              <a:rPr lang="en-GB" sz="2400" b="1" dirty="0">
                <a:solidFill>
                  <a:srgbClr val="002060"/>
                </a:solidFill>
              </a:rPr>
              <a:t> not adapt or alter God’s message in transmission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L</a:t>
            </a:r>
            <a:r>
              <a:rPr lang="en-GB" sz="2400" b="1" dirty="0" err="1">
                <a:solidFill>
                  <a:srgbClr val="002060"/>
                </a:solidFill>
              </a:rPr>
              <a:t>ives</a:t>
            </a:r>
            <a:r>
              <a:rPr lang="en-GB" sz="2400" b="1" dirty="0">
                <a:solidFill>
                  <a:srgbClr val="002060"/>
                </a:solidFill>
              </a:rPr>
              <a:t> a perfect life to provide a living role model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Receives guidance from God in meeting this standard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Leads and guides the community so they can live according to God’s wishes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08037" y="5935792"/>
            <a:ext cx="86490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/>
              <a:t>TASK: What does it mean to be a Prophet?</a:t>
            </a:r>
          </a:p>
        </p:txBody>
      </p:sp>
    </p:spTree>
    <p:extLst>
      <p:ext uri="{BB962C8B-B14F-4D97-AF65-F5344CB8AC3E}">
        <p14:creationId xmlns:p14="http://schemas.microsoft.com/office/powerpoint/2010/main" val="3708508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3F54-F829-426C-9565-6C619C303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63244"/>
            <a:ext cx="12192000" cy="846159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6000" dirty="0">
                <a:solidFill>
                  <a:schemeClr val="bg1"/>
                </a:solidFill>
                <a:latin typeface="Arial Black" panose="020B0A04020102020204" pitchFamily="34" charset="0"/>
              </a:rPr>
              <a:t>Prophets of Islam</a:t>
            </a:r>
            <a:endParaRPr lang="en-GB" sz="6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5E70B521-AA40-4679-BCF2-631D54B41B7C}"/>
              </a:ext>
            </a:extLst>
          </p:cNvPr>
          <p:cNvGraphicFramePr>
            <a:graphicFrameLocks noGrp="1"/>
          </p:cNvGraphicFramePr>
          <p:nvPr/>
        </p:nvGraphicFramePr>
        <p:xfrm>
          <a:off x="250685" y="1081257"/>
          <a:ext cx="11610109" cy="5511301"/>
        </p:xfrm>
        <a:graphic>
          <a:graphicData uri="http://schemas.openxmlformats.org/drawingml/2006/table">
            <a:tbl>
              <a:tblPr firstRow="1" bandRow="1"/>
              <a:tblGrid>
                <a:gridCol w="2834245">
                  <a:extLst>
                    <a:ext uri="{9D8B030D-6E8A-4147-A177-3AD203B41FA5}">
                      <a16:colId xmlns:a16="http://schemas.microsoft.com/office/drawing/2014/main" val="69767104"/>
                    </a:ext>
                  </a:extLst>
                </a:gridCol>
                <a:gridCol w="2901700">
                  <a:extLst>
                    <a:ext uri="{9D8B030D-6E8A-4147-A177-3AD203B41FA5}">
                      <a16:colId xmlns:a16="http://schemas.microsoft.com/office/drawing/2014/main" val="3378993890"/>
                    </a:ext>
                  </a:extLst>
                </a:gridCol>
                <a:gridCol w="5874164">
                  <a:extLst>
                    <a:ext uri="{9D8B030D-6E8A-4147-A177-3AD203B41FA5}">
                      <a16:colId xmlns:a16="http://schemas.microsoft.com/office/drawing/2014/main" val="2431628990"/>
                    </a:ext>
                  </a:extLst>
                </a:gridCol>
              </a:tblGrid>
              <a:tr h="583006">
                <a:tc>
                  <a:txBody>
                    <a:bodyPr/>
                    <a:lstStyle/>
                    <a:p>
                      <a:r>
                        <a:rPr lang="en-US" sz="2800" b="1" dirty="0"/>
                        <a:t>BIBLICAL NAME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ISLAMIC NAME</a:t>
                      </a:r>
                      <a:endParaRPr lang="en-GB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b="1" dirty="0"/>
                        <a:t>WHAT THEY DID</a:t>
                      </a:r>
                      <a:endParaRPr lang="en-GB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6783340"/>
                  </a:ext>
                </a:extLst>
              </a:tr>
              <a:tr h="98565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4028412"/>
                  </a:ext>
                </a:extLst>
              </a:tr>
              <a:tr h="98565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386263"/>
                  </a:ext>
                </a:extLst>
              </a:tr>
              <a:tr h="98565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164769"/>
                  </a:ext>
                </a:extLst>
              </a:tr>
              <a:tr h="98565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499538"/>
                  </a:ext>
                </a:extLst>
              </a:tr>
              <a:tr h="98565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7399888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5657671"/>
            <a:ext cx="12192000" cy="120032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400" b="1" dirty="0"/>
              <a:t>YOU TASK: Explain How Adam and Ibrahim meet the role of a prophet? What is their authority in Islam?</a:t>
            </a:r>
          </a:p>
          <a:p>
            <a:r>
              <a:rPr lang="en-GB" sz="2400" b="1" dirty="0"/>
              <a:t>12 mark Q: ‘For Muslims, Adam is a more important Prophet than Ibrahim.’</a:t>
            </a:r>
          </a:p>
        </p:txBody>
      </p:sp>
    </p:spTree>
    <p:extLst>
      <p:ext uri="{BB962C8B-B14F-4D97-AF65-F5344CB8AC3E}">
        <p14:creationId xmlns:p14="http://schemas.microsoft.com/office/powerpoint/2010/main" val="1612963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26428C49615143BE8230498DF89BBE" ma:contentTypeVersion="10" ma:contentTypeDescription="Create a new document." ma:contentTypeScope="" ma:versionID="0cf3bfbbe4e1f90152c4db0db0939444">
  <xsd:schema xmlns:xsd="http://www.w3.org/2001/XMLSchema" xmlns:xs="http://www.w3.org/2001/XMLSchema" xmlns:p="http://schemas.microsoft.com/office/2006/metadata/properties" xmlns:ns2="3daa3796-40a0-4fe0-acc9-e99f93d22791" targetNamespace="http://schemas.microsoft.com/office/2006/metadata/properties" ma:root="true" ma:fieldsID="4e91eb12b942c84c733aa8c34f3dde52" ns2:_="">
    <xsd:import namespace="3daa3796-40a0-4fe0-acc9-e99f93d227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aa3796-40a0-4fe0-acc9-e99f93d227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FDE975-D8B2-4F95-AF32-13E94779673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aa3796-40a0-4fe0-acc9-e99f93d227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0C955D-2B4C-4DD7-88EB-30A7A364590A}">
  <ds:schemaRefs>
    <ds:schemaRef ds:uri="http://purl.org/dc/terms/"/>
    <ds:schemaRef ds:uri="3daa3796-40a0-4fe0-acc9-e99f93d22791"/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A08167E-9691-4B0B-96FB-F1BB886097F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837</Words>
  <Application>Microsoft Macintosh PowerPoint</Application>
  <PresentationFormat>Widescreen</PresentationFormat>
  <Paragraphs>92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Office Theme</vt:lpstr>
      <vt:lpstr>Big Ideas for RE KS4 Curriculum </vt:lpstr>
      <vt:lpstr>AQA a: ISLAM, BELIEFS </vt:lpstr>
      <vt:lpstr>1: Before Islam (a) prophets</vt:lpstr>
      <vt:lpstr>PowerPoint Presentation</vt:lpstr>
      <vt:lpstr> Who, Where, When ,Why, What? </vt:lpstr>
      <vt:lpstr>PowerPoint Presentation</vt:lpstr>
      <vt:lpstr>PowerPoint Presentation</vt:lpstr>
      <vt:lpstr>Risalah (prophethood)</vt:lpstr>
      <vt:lpstr>Prophets of Islam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Big Ideas for RE KS4 Curriculum </dc:title>
  <dc:creator>Kate Christopher</dc:creator>
  <cp:lastModifiedBy>Tracey Francis</cp:lastModifiedBy>
  <cp:revision>1</cp:revision>
  <dcterms:created xsi:type="dcterms:W3CDTF">2019-03-12T14:17:07Z</dcterms:created>
  <dcterms:modified xsi:type="dcterms:W3CDTF">2021-01-20T12:08:51Z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0x010100BD26428C49615143BE8230498DF89BBE</vt:lpwstr>
  </property>
</Properties>
</file>