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59" r:id="rId6"/>
    <p:sldId id="343" r:id="rId7"/>
    <p:sldId id="361" r:id="rId8"/>
    <p:sldId id="3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8D913-C720-904B-A550-52AD99AF34A2}" v="5" dt="2021-01-20T14:40:37.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81039"/>
  </p:normalViewPr>
  <p:slideViewPr>
    <p:cSldViewPr snapToGrid="0">
      <p:cViewPr varScale="1">
        <p:scale>
          <a:sx n="95" d="100"/>
          <a:sy n="95" d="100"/>
        </p:scale>
        <p:origin x="10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Francis" userId="6a34b47e-2ae8-46f1-bae7-b8f493e6d601" providerId="ADAL" clId="{AAA8D913-C720-904B-A550-52AD99AF34A2}"/>
    <pc:docChg chg="addSld delSld modSld">
      <pc:chgData name="Tracey Francis" userId="6a34b47e-2ae8-46f1-bae7-b8f493e6d601" providerId="ADAL" clId="{AAA8D913-C720-904B-A550-52AD99AF34A2}" dt="2021-01-20T14:44:31.506" v="15" actId="20577"/>
      <pc:docMkLst>
        <pc:docMk/>
      </pc:docMkLst>
      <pc:sldChg chg="addSp modSp">
        <pc:chgData name="Tracey Francis" userId="6a34b47e-2ae8-46f1-bae7-b8f493e6d601" providerId="ADAL" clId="{AAA8D913-C720-904B-A550-52AD99AF34A2}" dt="2021-01-20T14:40:37.907" v="7"/>
        <pc:sldMkLst>
          <pc:docMk/>
          <pc:sldMk cId="1265475817" sldId="257"/>
        </pc:sldMkLst>
        <pc:spChg chg="mod">
          <ac:chgData name="Tracey Francis" userId="6a34b47e-2ae8-46f1-bae7-b8f493e6d601" providerId="ADAL" clId="{AAA8D913-C720-904B-A550-52AD99AF34A2}" dt="2021-01-20T14:40:37.907" v="7"/>
          <ac:spMkLst>
            <pc:docMk/>
            <pc:sldMk cId="1265475817" sldId="257"/>
            <ac:spMk id="6" creationId="{4706D0EA-E6EE-C344-ABD1-7CB0F592D58B}"/>
          </ac:spMkLst>
        </pc:spChg>
        <pc:grpChg chg="add mod">
          <ac:chgData name="Tracey Francis" userId="6a34b47e-2ae8-46f1-bae7-b8f493e6d601" providerId="ADAL" clId="{AAA8D913-C720-904B-A550-52AD99AF34A2}" dt="2021-01-20T14:40:37.907" v="7"/>
          <ac:grpSpMkLst>
            <pc:docMk/>
            <pc:sldMk cId="1265475817" sldId="257"/>
            <ac:grpSpMk id="4" creationId="{7DED8E27-0CC8-F546-A314-A9138503B0E7}"/>
          </ac:grpSpMkLst>
        </pc:grpChg>
        <pc:picChg chg="mod">
          <ac:chgData name="Tracey Francis" userId="6a34b47e-2ae8-46f1-bae7-b8f493e6d601" providerId="ADAL" clId="{AAA8D913-C720-904B-A550-52AD99AF34A2}" dt="2021-01-20T14:40:37.907" v="7"/>
          <ac:picMkLst>
            <pc:docMk/>
            <pc:sldMk cId="1265475817" sldId="257"/>
            <ac:picMk id="5" creationId="{6153871E-D1A3-9845-A422-719F6E63EDBB}"/>
          </ac:picMkLst>
        </pc:picChg>
      </pc:sldChg>
      <pc:sldChg chg="del">
        <pc:chgData name="Tracey Francis" userId="6a34b47e-2ae8-46f1-bae7-b8f493e6d601" providerId="ADAL" clId="{AAA8D913-C720-904B-A550-52AD99AF34A2}" dt="2021-01-20T14:43:49.473" v="9" actId="2696"/>
        <pc:sldMkLst>
          <pc:docMk/>
          <pc:sldMk cId="3254208563" sldId="268"/>
        </pc:sldMkLst>
      </pc:sldChg>
      <pc:sldChg chg="del">
        <pc:chgData name="Tracey Francis" userId="6a34b47e-2ae8-46f1-bae7-b8f493e6d601" providerId="ADAL" clId="{AAA8D913-C720-904B-A550-52AD99AF34A2}" dt="2021-01-20T14:43:48.886" v="8" actId="2696"/>
        <pc:sldMkLst>
          <pc:docMk/>
          <pc:sldMk cId="1408733037" sldId="307"/>
        </pc:sldMkLst>
      </pc:sldChg>
      <pc:sldChg chg="del">
        <pc:chgData name="Tracey Francis" userId="6a34b47e-2ae8-46f1-bae7-b8f493e6d601" providerId="ADAL" clId="{AAA8D913-C720-904B-A550-52AD99AF34A2}" dt="2021-01-20T14:43:49.980" v="10" actId="2696"/>
        <pc:sldMkLst>
          <pc:docMk/>
          <pc:sldMk cId="1481532587" sldId="308"/>
        </pc:sldMkLst>
      </pc:sldChg>
      <pc:sldChg chg="addSp delSp add del setBg delDesignElem">
        <pc:chgData name="Tracey Francis" userId="6a34b47e-2ae8-46f1-bae7-b8f493e6d601" providerId="ADAL" clId="{AAA8D913-C720-904B-A550-52AD99AF34A2}" dt="2021-01-19T12:10:25.589" v="2"/>
        <pc:sldMkLst>
          <pc:docMk/>
          <pc:sldMk cId="103393058" sldId="312"/>
        </pc:sldMkLst>
        <pc:spChg chg="add del">
          <ac:chgData name="Tracey Francis" userId="6a34b47e-2ae8-46f1-bae7-b8f493e6d601" providerId="ADAL" clId="{AAA8D913-C720-904B-A550-52AD99AF34A2}" dt="2021-01-19T12:10:25.589" v="2"/>
          <ac:spMkLst>
            <pc:docMk/>
            <pc:sldMk cId="103393058" sldId="312"/>
            <ac:spMk id="79" creationId="{2568BC19-F052-4108-93E1-6A3D1DEC072F}"/>
          </ac:spMkLst>
        </pc:spChg>
        <pc:spChg chg="add del">
          <ac:chgData name="Tracey Francis" userId="6a34b47e-2ae8-46f1-bae7-b8f493e6d601" providerId="ADAL" clId="{AAA8D913-C720-904B-A550-52AD99AF34A2}" dt="2021-01-19T12:10:25.589" v="2"/>
          <ac:spMkLst>
            <pc:docMk/>
            <pc:sldMk cId="103393058" sldId="312"/>
            <ac:spMk id="81" creationId="{D5FD337D-4D6B-4C8B-B6F5-121097E09881}"/>
          </ac:spMkLst>
        </pc:spChg>
        <pc:spChg chg="add del">
          <ac:chgData name="Tracey Francis" userId="6a34b47e-2ae8-46f1-bae7-b8f493e6d601" providerId="ADAL" clId="{AAA8D913-C720-904B-A550-52AD99AF34A2}" dt="2021-01-19T12:10:25.589" v="2"/>
          <ac:spMkLst>
            <pc:docMk/>
            <pc:sldMk cId="103393058" sldId="312"/>
            <ac:spMk id="2061" creationId="{9A42C7B2-7BD6-433A-95AB-5AA4F44B5819}"/>
          </ac:spMkLst>
        </pc:spChg>
        <pc:spChg chg="add del">
          <ac:chgData name="Tracey Francis" userId="6a34b47e-2ae8-46f1-bae7-b8f493e6d601" providerId="ADAL" clId="{AAA8D913-C720-904B-A550-52AD99AF34A2}" dt="2021-01-19T12:10:25.589" v="2"/>
          <ac:spMkLst>
            <pc:docMk/>
            <pc:sldMk cId="103393058" sldId="312"/>
            <ac:spMk id="2062" creationId="{0ADDB668-2CA4-4D2B-9C34-3487CA330BA8}"/>
          </ac:spMkLst>
        </pc:spChg>
      </pc:sldChg>
      <pc:sldChg chg="del">
        <pc:chgData name="Tracey Francis" userId="6a34b47e-2ae8-46f1-bae7-b8f493e6d601" providerId="ADAL" clId="{AAA8D913-C720-904B-A550-52AD99AF34A2}" dt="2021-01-20T14:43:50.803" v="11" actId="2696"/>
        <pc:sldMkLst>
          <pc:docMk/>
          <pc:sldMk cId="1869453352" sldId="333"/>
        </pc:sldMkLst>
      </pc:sldChg>
      <pc:sldChg chg="modSp mod">
        <pc:chgData name="Tracey Francis" userId="6a34b47e-2ae8-46f1-bae7-b8f493e6d601" providerId="ADAL" clId="{AAA8D913-C720-904B-A550-52AD99AF34A2}" dt="2021-01-20T14:44:11.627" v="13" actId="20577"/>
        <pc:sldMkLst>
          <pc:docMk/>
          <pc:sldMk cId="3382849098" sldId="343"/>
        </pc:sldMkLst>
        <pc:spChg chg="mod">
          <ac:chgData name="Tracey Francis" userId="6a34b47e-2ae8-46f1-bae7-b8f493e6d601" providerId="ADAL" clId="{AAA8D913-C720-904B-A550-52AD99AF34A2}" dt="2021-01-20T14:44:11.627" v="13" actId="20577"/>
          <ac:spMkLst>
            <pc:docMk/>
            <pc:sldMk cId="3382849098" sldId="343"/>
            <ac:spMk id="3" creationId="{E2AB7460-14B6-4BC6-82F5-97C253BA7E03}"/>
          </ac:spMkLst>
        </pc:spChg>
      </pc:sldChg>
      <pc:sldChg chg="del">
        <pc:chgData name="Tracey Francis" userId="6a34b47e-2ae8-46f1-bae7-b8f493e6d601" providerId="ADAL" clId="{AAA8D913-C720-904B-A550-52AD99AF34A2}" dt="2021-01-19T12:10:48.470" v="6" actId="2696"/>
        <pc:sldMkLst>
          <pc:docMk/>
          <pc:sldMk cId="2199850430" sldId="344"/>
        </pc:sldMkLst>
      </pc:sldChg>
      <pc:sldChg chg="del">
        <pc:chgData name="Tracey Francis" userId="6a34b47e-2ae8-46f1-bae7-b8f493e6d601" providerId="ADAL" clId="{AAA8D913-C720-904B-A550-52AD99AF34A2}" dt="2021-01-19T12:10:35.944" v="4" actId="2696"/>
        <pc:sldMkLst>
          <pc:docMk/>
          <pc:sldMk cId="1104673650" sldId="360"/>
        </pc:sldMkLst>
      </pc:sldChg>
      <pc:sldChg chg="add">
        <pc:chgData name="Tracey Francis" userId="6a34b47e-2ae8-46f1-bae7-b8f493e6d601" providerId="ADAL" clId="{AAA8D913-C720-904B-A550-52AD99AF34A2}" dt="2021-01-19T12:10:32.692" v="3"/>
        <pc:sldMkLst>
          <pc:docMk/>
          <pc:sldMk cId="1356563450" sldId="361"/>
        </pc:sldMkLst>
      </pc:sldChg>
      <pc:sldChg chg="add modNotesTx">
        <pc:chgData name="Tracey Francis" userId="6a34b47e-2ae8-46f1-bae7-b8f493e6d601" providerId="ADAL" clId="{AAA8D913-C720-904B-A550-52AD99AF34A2}" dt="2021-01-20T14:44:31.506" v="15" actId="20577"/>
        <pc:sldMkLst>
          <pc:docMk/>
          <pc:sldMk cId="385303233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69D40-7065-104E-9824-2400845CF3AF}" type="datetimeFigureOut">
              <a:rPr lang="en-US" smtClean="0"/>
              <a:t>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DFE9F-8606-774D-9EAD-8A32E9283632}" type="slidenum">
              <a:rPr lang="en-US" smtClean="0"/>
              <a:t>‹#›</a:t>
            </a:fld>
            <a:endParaRPr lang="en-US"/>
          </a:p>
        </p:txBody>
      </p:sp>
    </p:spTree>
    <p:extLst>
      <p:ext uri="{BB962C8B-B14F-4D97-AF65-F5344CB8AC3E}">
        <p14:creationId xmlns:p14="http://schemas.microsoft.com/office/powerpoint/2010/main" val="400529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unsplash.com/@jannerboy62?utm_source=unsplash&amp;utm_medium=referral&amp;utm_content=creditCopyText" TargetMode="External"/><Relationship Id="rId3" Type="http://schemas.openxmlformats.org/officeDocument/2006/relationships/hyperlink" Target="https://unsplash.com/@ashleywhitlatch?utm_source=unsplash&amp;utm_medium=referral&amp;utm_content=creditCopyText" TargetMode="External"/><Relationship Id="rId7" Type="http://schemas.openxmlformats.org/officeDocument/2006/relationships/hyperlink" Target="https://unsplash.com/@brett_jordan?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unsplash.com/s/photos/jesus-saves?utm_source=unsplash&amp;utm_medium=referral&amp;utm_content=creditCopyText" TargetMode="External"/><Relationship Id="rId5" Type="http://schemas.openxmlformats.org/officeDocument/2006/relationships/hyperlink" Target="https://unsplash.com/@jason_betz?utm_source=unsplash&amp;utm_medium=referral&amp;utm_content=creditCopyText" TargetMode="External"/><Relationship Id="rId4" Type="http://schemas.openxmlformats.org/officeDocument/2006/relationships/hyperlink" Target="https://unsplash.com/s/photos/golden-rule?utm_source=unsplash&amp;utm_medium=referral&amp;utm_content=creditCopyText" TargetMode="External"/><Relationship Id="rId9" Type="http://schemas.openxmlformats.org/officeDocument/2006/relationships/hyperlink" Target="https://unsplash.com/s/photos/isamic-phrase?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unsplash.com/s/photos/arabian-desert?utm_source=unsplash&amp;utm_medium=referral&amp;utm_content=creditCopyText" TargetMode="External"/><Relationship Id="rId3" Type="http://schemas.openxmlformats.org/officeDocument/2006/relationships/hyperlink" Target="https://unsplash.com/@konevi?utm_source=unsplash&amp;utm_medium=referral&amp;utm_content=creditCopyText" TargetMode="External"/><Relationship Id="rId7" Type="http://schemas.openxmlformats.org/officeDocument/2006/relationships/hyperlink" Target="https://unsplash.com/@onebackpackphotography?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unsplash.com/s/photos/eid-goat?utm_source=unsplash&amp;utm_medium=referral&amp;utm_content=creditCopyText" TargetMode="External"/><Relationship Id="rId5" Type="http://schemas.openxmlformats.org/officeDocument/2006/relationships/hyperlink" Target="https://unsplash.com/@alvarordesign?utm_source=unsplash&amp;utm_medium=referral&amp;utm_content=creditCopyText" TargetMode="External"/><Relationship Id="rId4" Type="http://schemas.openxmlformats.org/officeDocument/2006/relationships/hyperlink" Target="https://unsplash.com/s/photos/kaaba?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 mean: Photo by </a:t>
            </a:r>
            <a:r>
              <a:rPr lang="en-US" dirty="0">
                <a:hlinkClick r:id="rId3"/>
              </a:rPr>
              <a:t>Ashley </a:t>
            </a:r>
            <a:r>
              <a:rPr lang="en-US" dirty="0" err="1">
                <a:hlinkClick r:id="rId3"/>
              </a:rPr>
              <a:t>Whitlatch</a:t>
            </a:r>
            <a:r>
              <a:rPr lang="en-US" dirty="0"/>
              <a:t> on </a:t>
            </a:r>
            <a:r>
              <a:rPr lang="en-US" dirty="0" err="1">
                <a:hlinkClick r:id="rId4"/>
              </a:rPr>
              <a:t>Unsplash</a:t>
            </a:r>
            <a:endParaRPr lang="en-US" dirty="0"/>
          </a:p>
          <a:p>
            <a:r>
              <a:rPr lang="en-US" dirty="0"/>
              <a:t>Jesus saves: Photo by </a:t>
            </a:r>
            <a:r>
              <a:rPr lang="en-US" dirty="0">
                <a:hlinkClick r:id="rId5"/>
              </a:rPr>
              <a:t>Jason Betz</a:t>
            </a:r>
            <a:r>
              <a:rPr lang="en-US" dirty="0"/>
              <a:t> on </a:t>
            </a:r>
            <a:r>
              <a:rPr lang="en-US" dirty="0" err="1">
                <a:hlinkClick r:id="rId6"/>
              </a:rPr>
              <a:t>Unsplash</a:t>
            </a:r>
            <a:endParaRPr lang="en-US" dirty="0"/>
          </a:p>
          <a:p>
            <a:r>
              <a:rPr lang="en-US" dirty="0"/>
              <a:t>Live well: Photo by </a:t>
            </a:r>
            <a:r>
              <a:rPr lang="en-US" dirty="0">
                <a:hlinkClick r:id="rId7"/>
              </a:rPr>
              <a:t>Brett Jordan</a:t>
            </a:r>
            <a:r>
              <a:rPr lang="en-US" dirty="0"/>
              <a:t> on </a:t>
            </a:r>
            <a:r>
              <a:rPr lang="en-US" dirty="0" err="1">
                <a:hlinkClick r:id="rId4"/>
              </a:rPr>
              <a:t>Unsplash</a:t>
            </a:r>
            <a:endParaRPr lang="en-US" dirty="0"/>
          </a:p>
          <a:p>
            <a:r>
              <a:rPr lang="en-US" dirty="0"/>
              <a:t>Be at one: Photo by </a:t>
            </a:r>
            <a:r>
              <a:rPr lang="en-US" dirty="0">
                <a:hlinkClick r:id="rId8"/>
              </a:rPr>
              <a:t>Nick Fewings</a:t>
            </a:r>
            <a:r>
              <a:rPr lang="en-US" dirty="0"/>
              <a:t> on </a:t>
            </a:r>
            <a:r>
              <a:rPr lang="en-US" dirty="0" err="1">
                <a:hlinkClick r:id="rId9"/>
              </a:rPr>
              <a:t>Unsplash</a:t>
            </a:r>
            <a:endParaRPr lang="en-US" dirty="0"/>
          </a:p>
          <a:p>
            <a:endParaRPr lang="en-GB" dirty="0"/>
          </a:p>
        </p:txBody>
      </p:sp>
      <p:sp>
        <p:nvSpPr>
          <p:cNvPr id="4" name="Slide Number Placeholder 3"/>
          <p:cNvSpPr>
            <a:spLocks noGrp="1"/>
          </p:cNvSpPr>
          <p:nvPr>
            <p:ph type="sldNum" sz="quarter" idx="5"/>
          </p:nvPr>
        </p:nvSpPr>
        <p:spPr/>
        <p:txBody>
          <a:bodyPr/>
          <a:lstStyle/>
          <a:p>
            <a:fld id="{2493D6A3-19ED-42A1-BE47-3B6D613E3655}" type="slidenum">
              <a:rPr lang="en-GB" smtClean="0"/>
              <a:t>4</a:t>
            </a:fld>
            <a:endParaRPr lang="en-GB"/>
          </a:p>
        </p:txBody>
      </p:sp>
    </p:spTree>
    <p:extLst>
      <p:ext uri="{BB962C8B-B14F-4D97-AF65-F5344CB8AC3E}">
        <p14:creationId xmlns:p14="http://schemas.microsoft.com/office/powerpoint/2010/main" val="138514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Ka’ba: Photo by </a:t>
            </a:r>
            <a:r>
              <a:rPr lang="en-US" dirty="0" err="1">
                <a:hlinkClick r:id="rId3"/>
              </a:rPr>
              <a:t>ekrem</a:t>
            </a:r>
            <a:r>
              <a:rPr lang="en-US" dirty="0">
                <a:hlinkClick r:id="rId3"/>
              </a:rPr>
              <a:t> </a:t>
            </a:r>
            <a:r>
              <a:rPr lang="en-US" dirty="0" err="1">
                <a:hlinkClick r:id="rId3"/>
              </a:rPr>
              <a:t>osmanoglu</a:t>
            </a:r>
            <a:r>
              <a:rPr lang="en-US" dirty="0"/>
              <a:t> on </a:t>
            </a:r>
            <a:r>
              <a:rPr lang="en-US" dirty="0" err="1">
                <a:hlinkClick r:id="rId4"/>
              </a:rPr>
              <a:t>Unsplash</a:t>
            </a:r>
            <a:endParaRPr lang="en-US" dirty="0"/>
          </a:p>
          <a:p>
            <a:r>
              <a:rPr lang="en-US" dirty="0"/>
              <a:t>Ram: Photo by </a:t>
            </a:r>
            <a:r>
              <a:rPr lang="en-US" dirty="0">
                <a:hlinkClick r:id="rId5"/>
              </a:rPr>
              <a:t>Alvaro Reyes</a:t>
            </a:r>
            <a:r>
              <a:rPr lang="en-US" dirty="0"/>
              <a:t> on </a:t>
            </a:r>
            <a:r>
              <a:rPr lang="en-US" dirty="0" err="1">
                <a:hlinkClick r:id="rId6"/>
              </a:rPr>
              <a:t>Unsplash</a:t>
            </a:r>
            <a:endParaRPr lang="en-US" dirty="0"/>
          </a:p>
          <a:p>
            <a:r>
              <a:rPr lang="en-GB" dirty="0"/>
              <a:t>Desert </a:t>
            </a:r>
            <a:r>
              <a:rPr lang="en-GB" dirty="0" err="1"/>
              <a:t>hils</a:t>
            </a:r>
            <a:r>
              <a:rPr lang="en-GB" dirty="0"/>
              <a:t>: </a:t>
            </a:r>
            <a:r>
              <a:rPr lang="en-US" dirty="0"/>
              <a:t>Photo by </a:t>
            </a:r>
            <a:r>
              <a:rPr lang="en-US" dirty="0">
                <a:hlinkClick r:id="rId7"/>
              </a:rPr>
              <a:t>Zack </a:t>
            </a:r>
            <a:r>
              <a:rPr lang="en-US" dirty="0" err="1">
                <a:hlinkClick r:id="rId7"/>
              </a:rPr>
              <a:t>Woolwine</a:t>
            </a:r>
            <a:r>
              <a:rPr lang="en-US" dirty="0"/>
              <a:t> on </a:t>
            </a:r>
            <a:r>
              <a:rPr lang="en-US" dirty="0" err="1">
                <a:hlinkClick r:id="rId8"/>
              </a:rPr>
              <a:t>Unsplash</a:t>
            </a:r>
            <a:endParaRPr lang="en-US" dirty="0"/>
          </a:p>
          <a:p>
            <a:r>
              <a:rPr lang="en-US" dirty="0"/>
              <a:t>Water: https://pixabay.com/photos/</a:t>
            </a:r>
            <a:r>
              <a:rPr lang="en-US"/>
              <a:t>hands-water-wash-color-source-4903050/</a:t>
            </a:r>
          </a:p>
        </p:txBody>
      </p:sp>
      <p:sp>
        <p:nvSpPr>
          <p:cNvPr id="4" name="Slide Number Placeholder 3"/>
          <p:cNvSpPr>
            <a:spLocks noGrp="1"/>
          </p:cNvSpPr>
          <p:nvPr>
            <p:ph type="sldNum" sz="quarter" idx="5"/>
          </p:nvPr>
        </p:nvSpPr>
        <p:spPr/>
        <p:txBody>
          <a:bodyPr/>
          <a:lstStyle/>
          <a:p>
            <a:fld id="{2493D6A3-19ED-42A1-BE47-3B6D613E3655}" type="slidenum">
              <a:rPr lang="en-GB" smtClean="0"/>
              <a:t>5</a:t>
            </a:fld>
            <a:endParaRPr lang="en-GB"/>
          </a:p>
        </p:txBody>
      </p:sp>
    </p:spTree>
    <p:extLst>
      <p:ext uri="{BB962C8B-B14F-4D97-AF65-F5344CB8AC3E}">
        <p14:creationId xmlns:p14="http://schemas.microsoft.com/office/powerpoint/2010/main" val="384094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25E7-3BAB-4700-8FD4-D857B73D2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C1980C-40B3-4C28-97E3-7431AC6F1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EF1F16-5CF2-44B8-9D7E-D80A1941A648}"/>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5" name="Footer Placeholder 4">
            <a:extLst>
              <a:ext uri="{FF2B5EF4-FFF2-40B4-BE49-F238E27FC236}">
                <a16:creationId xmlns:a16="http://schemas.microsoft.com/office/drawing/2014/main" id="{1216860D-52BE-4A8C-9244-1BC09D0A5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3AB2AC-9D66-4FA2-8849-05DE66FD92E1}"/>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232490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216C-D51C-462F-BB53-06EB00EF92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43D652-5820-4D12-B527-FECC068DCF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0E823A-FF5C-48D0-B904-2DCD6C387BA1}"/>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5" name="Footer Placeholder 4">
            <a:extLst>
              <a:ext uri="{FF2B5EF4-FFF2-40B4-BE49-F238E27FC236}">
                <a16:creationId xmlns:a16="http://schemas.microsoft.com/office/drawing/2014/main" id="{80EA99DF-7AA7-4F4F-AD64-08CD58DD5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4138E3-4B0D-4887-BB30-5A3E5B1D08AB}"/>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303475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F65E18-0237-4CC9-8F14-78E71357C0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B237B6-AE5A-4734-973B-37D543F96D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AB720-8B92-45C9-AFD9-D8D93439CB77}"/>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5" name="Footer Placeholder 4">
            <a:extLst>
              <a:ext uri="{FF2B5EF4-FFF2-40B4-BE49-F238E27FC236}">
                <a16:creationId xmlns:a16="http://schemas.microsoft.com/office/drawing/2014/main" id="{47EDBE4E-A499-4530-9CD9-24167A85D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3EF820-C603-4B22-8128-6DF6433A8AD5}"/>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230856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86F1-E23B-4CEA-8E45-C2B0AFAC36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5B130E-4510-4827-B563-FD87399199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E2C49-EF04-4A30-BF17-C30AF41F7A24}"/>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5" name="Footer Placeholder 4">
            <a:extLst>
              <a:ext uri="{FF2B5EF4-FFF2-40B4-BE49-F238E27FC236}">
                <a16:creationId xmlns:a16="http://schemas.microsoft.com/office/drawing/2014/main" id="{46CB23E6-E4FE-4E7D-BC43-647892708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14E31-2615-47CA-AE39-875FBC887DD0}"/>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155713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2BFA-525E-4202-8C03-40C0261DF4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B59E17-4372-4933-AE4E-F74479618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9905FA-FBCB-4D22-8541-CE89F02B1562}"/>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5" name="Footer Placeholder 4">
            <a:extLst>
              <a:ext uri="{FF2B5EF4-FFF2-40B4-BE49-F238E27FC236}">
                <a16:creationId xmlns:a16="http://schemas.microsoft.com/office/drawing/2014/main" id="{331A8C60-89EE-48DB-99F1-2BDCC2F24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BD522B-FB46-4CDC-AAFF-BF11BF908CF6}"/>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378785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A491-FEE3-4FC7-A3F6-B8E13C4503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21AA0E-3897-49E2-91F0-ABF326094A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355FCE-B28D-4F8A-86B7-84308A34B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FA769A-A534-4352-9EEC-1F4E5046E117}"/>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6" name="Footer Placeholder 5">
            <a:extLst>
              <a:ext uri="{FF2B5EF4-FFF2-40B4-BE49-F238E27FC236}">
                <a16:creationId xmlns:a16="http://schemas.microsoft.com/office/drawing/2014/main" id="{137F4F30-B2B0-46B6-8170-3F5AED111F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811D4D-4E70-4301-8E81-E2D77CACBD0E}"/>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93496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F9B3-5F51-4337-8654-4AD4ED01FE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379A04-1F18-456B-BAE7-52B0A87E7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543003-6CCB-4C91-B45F-238DD3E1E2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7C2E05-08A2-461C-A8BC-B81D6B6EE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0D307-7873-4DC6-AA61-43E40AC76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925C9-F54C-4ECB-936B-8FC67DF3C655}"/>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8" name="Footer Placeholder 7">
            <a:extLst>
              <a:ext uri="{FF2B5EF4-FFF2-40B4-BE49-F238E27FC236}">
                <a16:creationId xmlns:a16="http://schemas.microsoft.com/office/drawing/2014/main" id="{C7FCE3EB-B110-4B55-89B5-5B7AE605BB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050B62-0E21-4DAF-8416-9415784C7178}"/>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212217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D4D9-05F2-49EF-AC20-932D29A7CD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156598-62FC-43D2-B2E0-B9DC9594C048}"/>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4" name="Footer Placeholder 3">
            <a:extLst>
              <a:ext uri="{FF2B5EF4-FFF2-40B4-BE49-F238E27FC236}">
                <a16:creationId xmlns:a16="http://schemas.microsoft.com/office/drawing/2014/main" id="{2468D047-BC86-46B2-A6B7-6A5B231374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C52414-B0AC-4F01-B093-5F8A34F23241}"/>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269420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68DA5-9AE4-4B98-BD21-4134AF523D29}"/>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3" name="Footer Placeholder 2">
            <a:extLst>
              <a:ext uri="{FF2B5EF4-FFF2-40B4-BE49-F238E27FC236}">
                <a16:creationId xmlns:a16="http://schemas.microsoft.com/office/drawing/2014/main" id="{5FFEB0D8-922D-4B42-9B51-6EE5222140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B08B5F-C174-46A1-8F30-A93EA45A366C}"/>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100771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4071-B718-4BC6-B310-D3443099D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D59B5B-887A-4EBC-B29D-EE153461E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13AF40-5974-46D1-954D-CD635006A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17BE8-85CA-4FD5-9EBC-AE47F96B9BE1}"/>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6" name="Footer Placeholder 5">
            <a:extLst>
              <a:ext uri="{FF2B5EF4-FFF2-40B4-BE49-F238E27FC236}">
                <a16:creationId xmlns:a16="http://schemas.microsoft.com/office/drawing/2014/main" id="{051D5F98-ADC5-41BA-A123-3A20332F56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D528FA-520B-45E8-AC31-96E7F5E8C046}"/>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384558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7CF5-F4CF-4E2F-B7C2-20D6D9213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6BFF38-7BB9-413D-AD73-1157DBD4F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36BEF5-0373-4C40-9AEB-458717726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93634A-4404-47EB-938E-7735DEF7E673}"/>
              </a:ext>
            </a:extLst>
          </p:cNvPr>
          <p:cNvSpPr>
            <a:spLocks noGrp="1"/>
          </p:cNvSpPr>
          <p:nvPr>
            <p:ph type="dt" sz="half" idx="10"/>
          </p:nvPr>
        </p:nvSpPr>
        <p:spPr/>
        <p:txBody>
          <a:bodyPr/>
          <a:lstStyle/>
          <a:p>
            <a:fld id="{D727B687-05C6-4F0D-82CA-C1C1C3CD606E}" type="datetimeFigureOut">
              <a:rPr lang="en-GB" smtClean="0"/>
              <a:t>20/01/2021</a:t>
            </a:fld>
            <a:endParaRPr lang="en-GB"/>
          </a:p>
        </p:txBody>
      </p:sp>
      <p:sp>
        <p:nvSpPr>
          <p:cNvPr id="6" name="Footer Placeholder 5">
            <a:extLst>
              <a:ext uri="{FF2B5EF4-FFF2-40B4-BE49-F238E27FC236}">
                <a16:creationId xmlns:a16="http://schemas.microsoft.com/office/drawing/2014/main" id="{B88C01B3-4BC3-4A40-AD83-DE0A206AE9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8F7EED-65B3-4832-85CD-4DF62BA0A160}"/>
              </a:ext>
            </a:extLst>
          </p:cNvPr>
          <p:cNvSpPr>
            <a:spLocks noGrp="1"/>
          </p:cNvSpPr>
          <p:nvPr>
            <p:ph type="sldNum" sz="quarter" idx="12"/>
          </p:nvPr>
        </p:nvSpPr>
        <p:spPr/>
        <p:txBody>
          <a:bodyPr/>
          <a:lstStyle/>
          <a:p>
            <a:fld id="{984E2F23-F23B-41E9-9964-17559BFC2E08}" type="slidenum">
              <a:rPr lang="en-GB" smtClean="0"/>
              <a:t>‹#›</a:t>
            </a:fld>
            <a:endParaRPr lang="en-GB"/>
          </a:p>
        </p:txBody>
      </p:sp>
    </p:spTree>
    <p:extLst>
      <p:ext uri="{BB962C8B-B14F-4D97-AF65-F5344CB8AC3E}">
        <p14:creationId xmlns:p14="http://schemas.microsoft.com/office/powerpoint/2010/main" val="288828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5A8F6-1BF6-421E-878F-17B967396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DD1B00-0D87-4338-864C-205C4F16C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01C1D-1A3E-4CF1-A6F0-47D07483C7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7B687-05C6-4F0D-82CA-C1C1C3CD606E}" type="datetimeFigureOut">
              <a:rPr lang="en-GB" smtClean="0"/>
              <a:t>20/01/2021</a:t>
            </a:fld>
            <a:endParaRPr lang="en-GB"/>
          </a:p>
        </p:txBody>
      </p:sp>
      <p:sp>
        <p:nvSpPr>
          <p:cNvPr id="5" name="Footer Placeholder 4">
            <a:extLst>
              <a:ext uri="{FF2B5EF4-FFF2-40B4-BE49-F238E27FC236}">
                <a16:creationId xmlns:a16="http://schemas.microsoft.com/office/drawing/2014/main" id="{760B97B2-3C25-4580-AA07-F5E85ED1D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E7D22F-D00E-4E34-B651-91F8A950BF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E2F23-F23B-41E9-9964-17559BFC2E08}" type="slidenum">
              <a:rPr lang="en-GB" smtClean="0"/>
              <a:t>‹#›</a:t>
            </a:fld>
            <a:endParaRPr lang="en-GB"/>
          </a:p>
        </p:txBody>
      </p:sp>
    </p:spTree>
    <p:extLst>
      <p:ext uri="{BB962C8B-B14F-4D97-AF65-F5344CB8AC3E}">
        <p14:creationId xmlns:p14="http://schemas.microsoft.com/office/powerpoint/2010/main" val="294802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F8AA-B21B-4FE1-AAF0-D28F41108FE0}"/>
              </a:ext>
            </a:extLst>
          </p:cNvPr>
          <p:cNvSpPr>
            <a:spLocks noGrp="1"/>
          </p:cNvSpPr>
          <p:nvPr>
            <p:ph type="ctrTitle"/>
          </p:nvPr>
        </p:nvSpPr>
        <p:spPr>
          <a:xfrm>
            <a:off x="0" y="308759"/>
            <a:ext cx="12192000" cy="1472540"/>
          </a:xfrm>
          <a:solidFill>
            <a:schemeClr val="tx1"/>
          </a:solidFill>
        </p:spPr>
        <p:txBody>
          <a:bodyPr>
            <a:normAutofit fontScale="90000"/>
          </a:bodyPr>
          <a:lstStyle/>
          <a:p>
            <a:r>
              <a:rPr lang="en-US" sz="5400" dirty="0">
                <a:solidFill>
                  <a:schemeClr val="bg1"/>
                </a:solidFill>
                <a:latin typeface="Arial Black" panose="020B0A04020102020204" pitchFamily="34" charset="0"/>
              </a:rPr>
              <a:t>Big Ideas for RE</a:t>
            </a:r>
            <a:br>
              <a:rPr lang="en-US" sz="5400" dirty="0">
                <a:solidFill>
                  <a:schemeClr val="bg1"/>
                </a:solidFill>
                <a:latin typeface="Arial Black" panose="020B0A04020102020204" pitchFamily="34" charset="0"/>
              </a:rPr>
            </a:br>
            <a:r>
              <a:rPr lang="en-US" sz="5400" dirty="0">
                <a:solidFill>
                  <a:schemeClr val="bg1"/>
                </a:solidFill>
                <a:latin typeface="Arial Black" panose="020B0A04020102020204" pitchFamily="34" charset="0"/>
              </a:rPr>
              <a:t>KS4 Curriculum </a:t>
            </a:r>
            <a:endParaRPr lang="en-GB" sz="5400" dirty="0">
              <a:solidFill>
                <a:schemeClr val="bg1"/>
              </a:solidFill>
              <a:latin typeface="Arial Black" panose="020B0A04020102020204" pitchFamily="34" charset="0"/>
            </a:endParaRPr>
          </a:p>
        </p:txBody>
      </p:sp>
      <p:sp>
        <p:nvSpPr>
          <p:cNvPr id="3" name="Subtitle 2">
            <a:extLst>
              <a:ext uri="{FF2B5EF4-FFF2-40B4-BE49-F238E27FC236}">
                <a16:creationId xmlns:a16="http://schemas.microsoft.com/office/drawing/2014/main" id="{DE12C47B-37A1-4A2B-B845-0AA859FA91F5}"/>
              </a:ext>
            </a:extLst>
          </p:cNvPr>
          <p:cNvSpPr>
            <a:spLocks noGrp="1"/>
          </p:cNvSpPr>
          <p:nvPr>
            <p:ph type="subTitle" idx="1"/>
          </p:nvPr>
        </p:nvSpPr>
        <p:spPr>
          <a:xfrm>
            <a:off x="1436914" y="2723263"/>
            <a:ext cx="9231086" cy="3095645"/>
          </a:xfrm>
        </p:spPr>
        <p:txBody>
          <a:bodyPr>
            <a:normAutofit/>
          </a:bodyPr>
          <a:lstStyle/>
          <a:p>
            <a:r>
              <a:rPr lang="en-US" sz="11500" dirty="0">
                <a:solidFill>
                  <a:srgbClr val="006666"/>
                </a:solidFill>
                <a:latin typeface="Arial Black" panose="020B0A04020102020204" pitchFamily="34" charset="0"/>
              </a:rPr>
              <a:t>Islam </a:t>
            </a:r>
          </a:p>
          <a:p>
            <a:r>
              <a:rPr lang="en-US" sz="6000" dirty="0">
                <a:solidFill>
                  <a:srgbClr val="006666"/>
                </a:solidFill>
                <a:latin typeface="Arial Black" panose="020B0A04020102020204" pitchFamily="34" charset="0"/>
              </a:rPr>
              <a:t>Practices </a:t>
            </a:r>
            <a:r>
              <a:rPr lang="en-US" sz="4800" dirty="0">
                <a:solidFill>
                  <a:srgbClr val="006666"/>
                </a:solidFill>
                <a:latin typeface="Arial Black" panose="020B0A04020102020204" pitchFamily="34" charset="0"/>
              </a:rPr>
              <a:t>(AQA a)</a:t>
            </a:r>
            <a:endParaRPr lang="en-GB" sz="4800" dirty="0">
              <a:solidFill>
                <a:srgbClr val="006666"/>
              </a:solidFill>
              <a:latin typeface="Arial Black" panose="020B0A04020102020204" pitchFamily="34" charset="0"/>
            </a:endParaRPr>
          </a:p>
        </p:txBody>
      </p:sp>
      <p:grpSp>
        <p:nvGrpSpPr>
          <p:cNvPr id="4" name="Group 3">
            <a:extLst>
              <a:ext uri="{FF2B5EF4-FFF2-40B4-BE49-F238E27FC236}">
                <a16:creationId xmlns:a16="http://schemas.microsoft.com/office/drawing/2014/main" id="{7DED8E27-0CC8-F546-A314-A9138503B0E7}"/>
              </a:ext>
            </a:extLst>
          </p:cNvPr>
          <p:cNvGrpSpPr/>
          <p:nvPr/>
        </p:nvGrpSpPr>
        <p:grpSpPr>
          <a:xfrm>
            <a:off x="4151043" y="6165626"/>
            <a:ext cx="3868647" cy="379095"/>
            <a:chOff x="4144951" y="6155233"/>
            <a:chExt cx="3868647" cy="379095"/>
          </a:xfrm>
        </p:grpSpPr>
        <p:pic>
          <p:nvPicPr>
            <p:cNvPr id="5" name="Picture 4" descr="Logo, company name&#10;&#10;Description automatically generated">
              <a:extLst>
                <a:ext uri="{FF2B5EF4-FFF2-40B4-BE49-F238E27FC236}">
                  <a16:creationId xmlns:a16="http://schemas.microsoft.com/office/drawing/2014/main" id="{6153871E-D1A3-9845-A422-719F6E63EDBB}"/>
                </a:ext>
              </a:extLst>
            </p:cNvPr>
            <p:cNvPicPr/>
            <p:nvPr/>
          </p:nvPicPr>
          <p:blipFill>
            <a:blip r:embed="rId2">
              <a:extLst>
                <a:ext uri="{28A0092B-C50C-407E-A947-70E740481C1C}">
                  <a14:useLocalDpi xmlns:a14="http://schemas.microsoft.com/office/drawing/2010/main" val="0"/>
                </a:ext>
              </a:extLst>
            </a:blip>
            <a:stretch>
              <a:fillRect/>
            </a:stretch>
          </p:blipFill>
          <p:spPr>
            <a:xfrm>
              <a:off x="6431813" y="6155233"/>
              <a:ext cx="1581785" cy="379095"/>
            </a:xfrm>
            <a:prstGeom prst="rect">
              <a:avLst/>
            </a:prstGeom>
          </p:spPr>
        </p:pic>
        <p:sp>
          <p:nvSpPr>
            <p:cNvPr id="6" name="TextBox 5">
              <a:extLst>
                <a:ext uri="{FF2B5EF4-FFF2-40B4-BE49-F238E27FC236}">
                  <a16:creationId xmlns:a16="http://schemas.microsoft.com/office/drawing/2014/main" id="{4706D0EA-E6EE-C344-ABD1-7CB0F592D58B}"/>
                </a:ext>
              </a:extLst>
            </p:cNvPr>
            <p:cNvSpPr txBox="1"/>
            <p:nvPr/>
          </p:nvSpPr>
          <p:spPr>
            <a:xfrm>
              <a:off x="4144951" y="6206282"/>
              <a:ext cx="2364919" cy="276999"/>
            </a:xfrm>
            <a:prstGeom prst="rect">
              <a:avLst/>
            </a:prstGeom>
            <a:noFill/>
          </p:spPr>
          <p:txBody>
            <a:bodyPr wrap="square" rtlCol="0">
              <a:spAutoFit/>
            </a:bodyPr>
            <a:lstStyle/>
            <a:p>
              <a:r>
                <a:rPr lang="en-US" sz="1200" dirty="0"/>
                <a:t>Created in 2019. Project funded by</a:t>
              </a:r>
            </a:p>
          </p:txBody>
        </p:sp>
      </p:grpSp>
    </p:spTree>
    <p:extLst>
      <p:ext uri="{BB962C8B-B14F-4D97-AF65-F5344CB8AC3E}">
        <p14:creationId xmlns:p14="http://schemas.microsoft.com/office/powerpoint/2010/main" val="126547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F530-A7BB-4A72-8266-F1C79C0ECF5E}"/>
              </a:ext>
            </a:extLst>
          </p:cNvPr>
          <p:cNvSpPr>
            <a:spLocks noGrp="1"/>
          </p:cNvSpPr>
          <p:nvPr>
            <p:ph type="title"/>
          </p:nvPr>
        </p:nvSpPr>
        <p:spPr>
          <a:xfrm>
            <a:off x="363185" y="50140"/>
            <a:ext cx="10989623" cy="1149268"/>
          </a:xfrm>
        </p:spPr>
        <p:txBody>
          <a:bodyPr>
            <a:normAutofit/>
          </a:bodyPr>
          <a:lstStyle/>
          <a:p>
            <a:r>
              <a:rPr lang="en-US" b="1" dirty="0">
                <a:latin typeface="Arial Black" panose="020B0A04020102020204" pitchFamily="34" charset="0"/>
              </a:rPr>
              <a:t>1: </a:t>
            </a:r>
            <a:r>
              <a:rPr lang="en-GB" b="1" dirty="0">
                <a:latin typeface="Arial Black" panose="020B0A04020102020204" pitchFamily="34" charset="0"/>
              </a:rPr>
              <a:t>How Islamic is the Hajj?</a:t>
            </a:r>
          </a:p>
        </p:txBody>
      </p:sp>
      <p:sp>
        <p:nvSpPr>
          <p:cNvPr id="3" name="Content Placeholder 2">
            <a:extLst>
              <a:ext uri="{FF2B5EF4-FFF2-40B4-BE49-F238E27FC236}">
                <a16:creationId xmlns:a16="http://schemas.microsoft.com/office/drawing/2014/main" id="{3954DBB1-85BE-4C77-BEE0-440134DF6977}"/>
              </a:ext>
            </a:extLst>
          </p:cNvPr>
          <p:cNvSpPr>
            <a:spLocks noGrp="1"/>
          </p:cNvSpPr>
          <p:nvPr>
            <p:ph idx="1"/>
          </p:nvPr>
        </p:nvSpPr>
        <p:spPr>
          <a:xfrm>
            <a:off x="363185" y="1199408"/>
            <a:ext cx="6837715" cy="5403273"/>
          </a:xfrm>
        </p:spPr>
        <p:txBody>
          <a:bodyPr>
            <a:normAutofit/>
          </a:bodyPr>
          <a:lstStyle/>
          <a:p>
            <a:pPr marL="0" indent="0">
              <a:buNone/>
            </a:pPr>
            <a:r>
              <a:rPr lang="en-US" sz="2400" b="1" dirty="0">
                <a:solidFill>
                  <a:srgbClr val="006666"/>
                </a:solidFill>
              </a:rPr>
              <a:t>From the spec</a:t>
            </a:r>
            <a:r>
              <a:rPr lang="en-US" sz="2400" b="1" dirty="0">
                <a:solidFill>
                  <a:srgbClr val="006666"/>
                </a:solidFill>
                <a:sym typeface="Wingdings" panose="05000000000000000000" pitchFamily="2" charset="2"/>
              </a:rPr>
              <a:t> </a:t>
            </a:r>
            <a:r>
              <a:rPr lang="en-GB" sz="2400" b="1" dirty="0">
                <a:solidFill>
                  <a:srgbClr val="006666"/>
                </a:solidFill>
              </a:rPr>
              <a:t>Hajj: role and significance including origins, actions performed at sites including the </a:t>
            </a:r>
            <a:r>
              <a:rPr lang="en-GB" sz="2400" b="1" dirty="0" err="1">
                <a:solidFill>
                  <a:srgbClr val="006666"/>
                </a:solidFill>
              </a:rPr>
              <a:t>Ka’aba</a:t>
            </a:r>
            <a:r>
              <a:rPr lang="en-GB" sz="2400" b="1" dirty="0">
                <a:solidFill>
                  <a:srgbClr val="006666"/>
                </a:solidFill>
              </a:rPr>
              <a:t> at Makkah, Mina, Arafat, </a:t>
            </a:r>
            <a:r>
              <a:rPr lang="en-GB" sz="2400" b="1" dirty="0" err="1">
                <a:solidFill>
                  <a:srgbClr val="006666"/>
                </a:solidFill>
              </a:rPr>
              <a:t>Muzdalifah</a:t>
            </a:r>
            <a:r>
              <a:rPr lang="en-GB" sz="2400" b="1" dirty="0">
                <a:solidFill>
                  <a:srgbClr val="006666"/>
                </a:solidFill>
              </a:rPr>
              <a:t> and their significance.</a:t>
            </a:r>
          </a:p>
          <a:p>
            <a:pPr marL="0" indent="0">
              <a:buNone/>
            </a:pPr>
            <a:endParaRPr lang="en-US" sz="2400" b="1" dirty="0">
              <a:solidFill>
                <a:srgbClr val="006666"/>
              </a:solidFill>
              <a:sym typeface="Wingdings" panose="05000000000000000000" pitchFamily="2" charset="2"/>
            </a:endParaRPr>
          </a:p>
          <a:p>
            <a:pPr marL="0" indent="0">
              <a:buNone/>
            </a:pPr>
            <a:r>
              <a:rPr lang="en-US" sz="3200" b="1" dirty="0"/>
              <a:t>Learning outcomes: </a:t>
            </a:r>
          </a:p>
          <a:p>
            <a:r>
              <a:rPr lang="en-GB" b="1" dirty="0"/>
              <a:t>Explain Muhammad’s connection to the Hajj</a:t>
            </a:r>
            <a:endParaRPr lang="en-GB" sz="3200" dirty="0"/>
          </a:p>
          <a:p>
            <a:r>
              <a:rPr lang="en-GB" b="1" dirty="0"/>
              <a:t>Explain at least two pre-Islamic elements of Hajj from the legend of Ibrahim</a:t>
            </a:r>
            <a:endParaRPr lang="en-GB" sz="3200" b="1" dirty="0"/>
          </a:p>
          <a:p>
            <a:r>
              <a:rPr lang="en-US" b="1" dirty="0"/>
              <a:t>E</a:t>
            </a:r>
            <a:r>
              <a:rPr lang="en-GB" b="1" dirty="0" err="1"/>
              <a:t>xpress</a:t>
            </a:r>
            <a:r>
              <a:rPr lang="en-GB" b="1" dirty="0"/>
              <a:t> a justified view as to how Islamic the Hajj is</a:t>
            </a:r>
            <a:endParaRPr lang="en-GB" dirty="0"/>
          </a:p>
        </p:txBody>
      </p:sp>
      <p:sp>
        <p:nvSpPr>
          <p:cNvPr id="4" name="TextBox 3">
            <a:extLst>
              <a:ext uri="{FF2B5EF4-FFF2-40B4-BE49-F238E27FC236}">
                <a16:creationId xmlns:a16="http://schemas.microsoft.com/office/drawing/2014/main" id="{74D44661-D1E2-47C7-90C7-BDBAFD343E31}"/>
              </a:ext>
            </a:extLst>
          </p:cNvPr>
          <p:cNvSpPr txBox="1"/>
          <p:nvPr/>
        </p:nvSpPr>
        <p:spPr>
          <a:xfrm>
            <a:off x="7742710" y="1399136"/>
            <a:ext cx="3610098" cy="2277547"/>
          </a:xfrm>
          <a:prstGeom prst="rect">
            <a:avLst/>
          </a:prstGeom>
          <a:noFill/>
        </p:spPr>
        <p:txBody>
          <a:bodyPr wrap="square" rtlCol="0">
            <a:spAutoFit/>
          </a:bodyPr>
          <a:lstStyle/>
          <a:p>
            <a:r>
              <a:rPr lang="en-US" sz="2800" dirty="0"/>
              <a:t>BIG IDEAS LEARNING</a:t>
            </a:r>
          </a:p>
          <a:p>
            <a:r>
              <a:rPr lang="en-GB" sz="2400" b="1" dirty="0">
                <a:solidFill>
                  <a:srgbClr val="FF6600"/>
                </a:solidFill>
              </a:rPr>
              <a:t>CONTEXT: historical context of the Hajj</a:t>
            </a:r>
            <a:endParaRPr lang="en-GB" sz="3200" dirty="0">
              <a:solidFill>
                <a:srgbClr val="FF6600"/>
              </a:solidFill>
            </a:endParaRPr>
          </a:p>
          <a:p>
            <a:r>
              <a:rPr lang="en-GB" sz="2400" b="1" dirty="0">
                <a:solidFill>
                  <a:srgbClr val="FF33CC"/>
                </a:solidFill>
              </a:rPr>
              <a:t>PHILOSOPHY: discussion of what makes Hajj Islamic</a:t>
            </a:r>
            <a:endParaRPr lang="en-GB" sz="3200" dirty="0">
              <a:solidFill>
                <a:srgbClr val="FF33CC"/>
              </a:solidFill>
            </a:endParaRPr>
          </a:p>
          <a:p>
            <a:endParaRPr lang="en-GB" dirty="0"/>
          </a:p>
        </p:txBody>
      </p:sp>
      <p:sp>
        <p:nvSpPr>
          <p:cNvPr id="5" name="TextBox 4">
            <a:extLst>
              <a:ext uri="{FF2B5EF4-FFF2-40B4-BE49-F238E27FC236}">
                <a16:creationId xmlns:a16="http://schemas.microsoft.com/office/drawing/2014/main" id="{E0B4D4F5-5B37-42D1-81D1-D08D17084504}"/>
              </a:ext>
            </a:extLst>
          </p:cNvPr>
          <p:cNvSpPr txBox="1"/>
          <p:nvPr/>
        </p:nvSpPr>
        <p:spPr>
          <a:xfrm>
            <a:off x="7413171" y="4142409"/>
            <a:ext cx="4466607" cy="2123658"/>
          </a:xfrm>
          <a:prstGeom prst="rect">
            <a:avLst/>
          </a:prstGeom>
          <a:solidFill>
            <a:srgbClr val="00FF00"/>
          </a:solidFill>
        </p:spPr>
        <p:txBody>
          <a:bodyPr wrap="square" rtlCol="0">
            <a:spAutoFit/>
          </a:bodyPr>
          <a:lstStyle/>
          <a:p>
            <a:r>
              <a:rPr lang="en-US" sz="2800" b="1" u="sng" dirty="0"/>
              <a:t>Resources</a:t>
            </a:r>
          </a:p>
          <a:p>
            <a:r>
              <a:rPr lang="en-US" sz="2800" dirty="0"/>
              <a:t>1 Ibrahim Adam </a:t>
            </a:r>
            <a:r>
              <a:rPr lang="en-US" sz="2000" dirty="0"/>
              <a:t>(Islam beliefs lesson 1)</a:t>
            </a:r>
          </a:p>
          <a:p>
            <a:r>
              <a:rPr lang="en-US" sz="2800" dirty="0"/>
              <a:t>1 Hajj before Islam</a:t>
            </a:r>
          </a:p>
          <a:p>
            <a:r>
              <a:rPr lang="en-US" sz="2800" dirty="0"/>
              <a:t>1 Hajj: a history</a:t>
            </a:r>
          </a:p>
        </p:txBody>
      </p:sp>
    </p:spTree>
    <p:extLst>
      <p:ext uri="{BB962C8B-B14F-4D97-AF65-F5344CB8AC3E}">
        <p14:creationId xmlns:p14="http://schemas.microsoft.com/office/powerpoint/2010/main" val="49096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AB7460-14B6-4BC6-82F5-97C253BA7E03}"/>
              </a:ext>
            </a:extLst>
          </p:cNvPr>
          <p:cNvSpPr>
            <a:spLocks noGrp="1"/>
          </p:cNvSpPr>
          <p:nvPr>
            <p:ph idx="1"/>
          </p:nvPr>
        </p:nvSpPr>
        <p:spPr>
          <a:xfrm>
            <a:off x="-1" y="0"/>
            <a:ext cx="12192001" cy="6858000"/>
          </a:xfrm>
        </p:spPr>
        <p:txBody>
          <a:bodyPr>
            <a:normAutofit fontScale="77500" lnSpcReduction="20000"/>
          </a:bodyPr>
          <a:lstStyle/>
          <a:p>
            <a:pPr marL="0" indent="0">
              <a:buNone/>
            </a:pPr>
            <a:r>
              <a:rPr lang="en-US" b="1" dirty="0"/>
              <a:t>Lesson 1</a:t>
            </a:r>
          </a:p>
          <a:p>
            <a:r>
              <a:rPr lang="en-US" dirty="0"/>
              <a:t>Starter: show a Christmas tree- discuss if it is religious? what makes it religious? (Christianity Practices lesson 9). Show religious ethical teachings (SLIDE). Are these passages religious? What makes them religious? </a:t>
            </a:r>
          </a:p>
          <a:p>
            <a:r>
              <a:rPr lang="en-US" dirty="0"/>
              <a:t>Brainstorm information about Ibrahim. Recap Ibrahim (using Islam Beliefs ‘1 Ibrahim Adam’). </a:t>
            </a:r>
          </a:p>
          <a:p>
            <a:r>
              <a:rPr lang="en-US" dirty="0"/>
              <a:t>Cut up ‘1 Hajj before Islam’ into a card sort. Students connect elements of the Ibrahim legend with modern Hajj (answers on slide).</a:t>
            </a:r>
          </a:p>
          <a:p>
            <a:r>
              <a:rPr lang="en-US" dirty="0"/>
              <a:t>Define the phrase ‘pre-Islamic’. These are pre-Islamic elements of Hajj, meaning their origin lies before the life of Muhammad and the Muslim community.</a:t>
            </a:r>
          </a:p>
          <a:p>
            <a:r>
              <a:rPr lang="en-US" dirty="0"/>
              <a:t>Read the paragraph ‘Guardians of the Hajj’ on resource ‘1 Hajj: a History’ to find out about Muhammad’s connection to the Hajj. Highlight lines describing the placing of stones. Discuss whether, because this is a Semitic (Middle-Eastern, including Jews) practice, rather than a strictly Arabic practice, it is pre-Islamic or even ‘non-Islamic’?  Collect arguments on the board as students discuss.</a:t>
            </a:r>
          </a:p>
          <a:p>
            <a:r>
              <a:rPr lang="en-US" dirty="0"/>
              <a:t>Focus on Muhammad’s connection to the Hajj. Ask students to underline what they think is the most important element that links Muhammad to the Hajj. Listen to answers. Discuss what makes Hajj religious, and what makes it Islamic. Collect arguments.</a:t>
            </a:r>
          </a:p>
          <a:p>
            <a:r>
              <a:rPr lang="en-US" dirty="0"/>
              <a:t>Read the ‘Hajj traditions’ and ‘hajj logistics’ paragraphs. Discuss if this information makes the Hajj Islamic. Collect arguments.</a:t>
            </a:r>
          </a:p>
          <a:p>
            <a:r>
              <a:rPr lang="en-US" dirty="0"/>
              <a:t>Debate and answer the question: </a:t>
            </a:r>
            <a:r>
              <a:rPr lang="en-US" i="1" dirty="0"/>
              <a:t>how Islamic is the Hajj?  </a:t>
            </a:r>
            <a:r>
              <a:rPr lang="en-US" dirty="0"/>
              <a:t>Groups must use at least two arguments already articulated (or new arguments).</a:t>
            </a:r>
          </a:p>
          <a:p>
            <a:r>
              <a:rPr lang="en-US" dirty="0"/>
              <a:t>Answer the question in notes in no more than 20 words.</a:t>
            </a:r>
          </a:p>
          <a:p>
            <a:endParaRPr lang="en-GB" dirty="0"/>
          </a:p>
        </p:txBody>
      </p:sp>
    </p:spTree>
    <p:extLst>
      <p:ext uri="{BB962C8B-B14F-4D97-AF65-F5344CB8AC3E}">
        <p14:creationId xmlns:p14="http://schemas.microsoft.com/office/powerpoint/2010/main" val="338284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printer paper with dont mean text overlay">
            <a:extLst>
              <a:ext uri="{FF2B5EF4-FFF2-40B4-BE49-F238E27FC236}">
                <a16:creationId xmlns:a16="http://schemas.microsoft.com/office/drawing/2014/main" id="{DB716C2E-30A1-4C05-AB47-ACDBED29B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424" y="0"/>
            <a:ext cx="4337821" cy="4341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sus Saves LED signage on concrete building">
            <a:extLst>
              <a:ext uri="{FF2B5EF4-FFF2-40B4-BE49-F238E27FC236}">
                <a16:creationId xmlns:a16="http://schemas.microsoft.com/office/drawing/2014/main" id="{8B1E7B37-F13B-4C3F-81E4-747C26A9B6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228"/>
          <a:stretch/>
        </p:blipFill>
        <p:spPr bwMode="auto">
          <a:xfrm>
            <a:off x="5896241" y="-39374"/>
            <a:ext cx="5843793" cy="37690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own wooden letter blocks on white surface">
            <a:extLst>
              <a:ext uri="{FF2B5EF4-FFF2-40B4-BE49-F238E27FC236}">
                <a16:creationId xmlns:a16="http://schemas.microsoft.com/office/drawing/2014/main" id="{838D672B-7E80-4A48-8765-1F6CAC49FC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40" b="22782"/>
          <a:stretch/>
        </p:blipFill>
        <p:spPr bwMode="auto">
          <a:xfrm>
            <a:off x="6268831" y="3836537"/>
            <a:ext cx="5857437" cy="30214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urned on red bet at one until 3am neon sign">
            <a:extLst>
              <a:ext uri="{FF2B5EF4-FFF2-40B4-BE49-F238E27FC236}">
                <a16:creationId xmlns:a16="http://schemas.microsoft.com/office/drawing/2014/main" id="{F9523F9C-0918-4267-B7CC-255CCD9B87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750"/>
          <a:stretch/>
        </p:blipFill>
        <p:spPr bwMode="auto">
          <a:xfrm>
            <a:off x="84414" y="3429000"/>
            <a:ext cx="5838757" cy="344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56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98AE-AE0C-44F8-B88E-33C674FDA00D}"/>
              </a:ext>
            </a:extLst>
          </p:cNvPr>
          <p:cNvSpPr>
            <a:spLocks noGrp="1"/>
          </p:cNvSpPr>
          <p:nvPr>
            <p:ph type="title"/>
          </p:nvPr>
        </p:nvSpPr>
        <p:spPr>
          <a:xfrm>
            <a:off x="357554" y="154111"/>
            <a:ext cx="10515600" cy="994752"/>
          </a:xfrm>
        </p:spPr>
        <p:txBody>
          <a:bodyPr>
            <a:normAutofit/>
          </a:bodyPr>
          <a:lstStyle/>
          <a:p>
            <a:r>
              <a:rPr lang="en-US" sz="4800" dirty="0">
                <a:latin typeface="Arial Black" panose="020B0A04020102020204" pitchFamily="34" charset="0"/>
              </a:rPr>
              <a:t>Hajj before Islam</a:t>
            </a:r>
            <a:endParaRPr lang="en-GB" sz="4800" dirty="0">
              <a:latin typeface="Arial Black" panose="020B0A04020102020204" pitchFamily="34" charset="0"/>
            </a:endParaRPr>
          </a:p>
        </p:txBody>
      </p:sp>
      <p:sp>
        <p:nvSpPr>
          <p:cNvPr id="3" name="TextBox 2">
            <a:extLst>
              <a:ext uri="{FF2B5EF4-FFF2-40B4-BE49-F238E27FC236}">
                <a16:creationId xmlns:a16="http://schemas.microsoft.com/office/drawing/2014/main" id="{80190E3E-F05B-4FB0-8895-83BC1391EA75}"/>
              </a:ext>
            </a:extLst>
          </p:cNvPr>
          <p:cNvSpPr txBox="1"/>
          <p:nvPr/>
        </p:nvSpPr>
        <p:spPr>
          <a:xfrm>
            <a:off x="3814690" y="4308469"/>
            <a:ext cx="2721022" cy="2246769"/>
          </a:xfrm>
          <a:prstGeom prst="rect">
            <a:avLst/>
          </a:prstGeom>
          <a:noFill/>
        </p:spPr>
        <p:txBody>
          <a:bodyPr wrap="square" rtlCol="0">
            <a:spAutoFit/>
          </a:bodyPr>
          <a:lstStyle/>
          <a:p>
            <a:r>
              <a:rPr lang="en-US" sz="2000" b="1" dirty="0"/>
              <a:t>‘Feast of sacrifice’</a:t>
            </a:r>
            <a:endParaRPr lang="en-GB" sz="2000" dirty="0"/>
          </a:p>
          <a:p>
            <a:r>
              <a:rPr lang="en-US" sz="2000" b="1" dirty="0"/>
              <a:t>Muslims remember Ibrahim’s willingness to sacrifice his son Ismail on God’s command. He showed perfect obedience to God</a:t>
            </a:r>
            <a:endParaRPr lang="en-GB" sz="2000" dirty="0"/>
          </a:p>
        </p:txBody>
      </p:sp>
      <p:sp>
        <p:nvSpPr>
          <p:cNvPr id="8" name="TextBox 7">
            <a:extLst>
              <a:ext uri="{FF2B5EF4-FFF2-40B4-BE49-F238E27FC236}">
                <a16:creationId xmlns:a16="http://schemas.microsoft.com/office/drawing/2014/main" id="{49301582-A93B-44A5-B52D-0B6D7AC04A56}"/>
              </a:ext>
            </a:extLst>
          </p:cNvPr>
          <p:cNvSpPr txBox="1"/>
          <p:nvPr/>
        </p:nvSpPr>
        <p:spPr>
          <a:xfrm>
            <a:off x="9487933" y="141141"/>
            <a:ext cx="2459685" cy="3754874"/>
          </a:xfrm>
          <a:prstGeom prst="rect">
            <a:avLst/>
          </a:prstGeom>
          <a:noFill/>
        </p:spPr>
        <p:txBody>
          <a:bodyPr wrap="square" rtlCol="0">
            <a:spAutoFit/>
          </a:bodyPr>
          <a:lstStyle/>
          <a:p>
            <a:r>
              <a:rPr lang="en-US" sz="2000" b="1" dirty="0"/>
              <a:t>As she ran between the stones of </a:t>
            </a:r>
            <a:r>
              <a:rPr lang="en-US" sz="2000" b="1" dirty="0" err="1"/>
              <a:t>Safa</a:t>
            </a:r>
            <a:r>
              <a:rPr lang="en-US" sz="2000" b="1" dirty="0"/>
              <a:t> and </a:t>
            </a:r>
            <a:r>
              <a:rPr lang="en-US" sz="2000" b="1" dirty="0" err="1"/>
              <a:t>Marwa</a:t>
            </a:r>
            <a:r>
              <a:rPr lang="en-US" sz="2000" b="1" dirty="0"/>
              <a:t>, Hajar </a:t>
            </a:r>
            <a:r>
              <a:rPr lang="en-GB" sz="2000" b="1" dirty="0"/>
              <a:t>noticed Ismail poking at the ground. This was the spot where the angel Jibril’s wing had touched. There the spring of </a:t>
            </a:r>
            <a:r>
              <a:rPr lang="en-GB" sz="2000" b="1" dirty="0" err="1"/>
              <a:t>Zam</a:t>
            </a:r>
            <a:r>
              <a:rPr lang="en-GB" sz="2000" b="1" dirty="0"/>
              <a:t> </a:t>
            </a:r>
            <a:r>
              <a:rPr lang="en-GB" sz="2000" b="1" dirty="0" err="1"/>
              <a:t>Zam</a:t>
            </a:r>
            <a:r>
              <a:rPr lang="en-GB" sz="2000" b="1" dirty="0"/>
              <a:t> appeared and saved them. </a:t>
            </a:r>
            <a:endParaRPr lang="en-GB" sz="2000" dirty="0"/>
          </a:p>
          <a:p>
            <a:endParaRPr lang="en-GB" dirty="0"/>
          </a:p>
        </p:txBody>
      </p:sp>
      <p:sp>
        <p:nvSpPr>
          <p:cNvPr id="10" name="TextBox 9">
            <a:extLst>
              <a:ext uri="{FF2B5EF4-FFF2-40B4-BE49-F238E27FC236}">
                <a16:creationId xmlns:a16="http://schemas.microsoft.com/office/drawing/2014/main" id="{FA3E3A2E-57C1-4C02-A305-57B9084D57F4}"/>
              </a:ext>
            </a:extLst>
          </p:cNvPr>
          <p:cNvSpPr txBox="1"/>
          <p:nvPr/>
        </p:nvSpPr>
        <p:spPr>
          <a:xfrm>
            <a:off x="3829680" y="1438150"/>
            <a:ext cx="2721022" cy="2246769"/>
          </a:xfrm>
          <a:prstGeom prst="rect">
            <a:avLst/>
          </a:prstGeom>
          <a:noFill/>
        </p:spPr>
        <p:txBody>
          <a:bodyPr wrap="square" rtlCol="0">
            <a:spAutoFit/>
          </a:bodyPr>
          <a:lstStyle/>
          <a:p>
            <a:r>
              <a:rPr lang="en-GB" sz="2000" b="1" dirty="0"/>
              <a:t>Jibril revealed a black stone to Ibrahim. Ibrahim asked his son Ismail to lay the stone as a sign of devotion to God. This is the black stone of the </a:t>
            </a:r>
            <a:r>
              <a:rPr lang="en-GB" sz="2000" b="1" dirty="0" err="1"/>
              <a:t>Ka’aba</a:t>
            </a:r>
            <a:r>
              <a:rPr lang="en-GB" sz="2000" b="1"/>
              <a:t>.</a:t>
            </a:r>
            <a:endParaRPr lang="en-GB" dirty="0"/>
          </a:p>
        </p:txBody>
      </p:sp>
      <p:sp>
        <p:nvSpPr>
          <p:cNvPr id="12" name="TextBox 11">
            <a:extLst>
              <a:ext uri="{FF2B5EF4-FFF2-40B4-BE49-F238E27FC236}">
                <a16:creationId xmlns:a16="http://schemas.microsoft.com/office/drawing/2014/main" id="{2BBC276B-A446-44D8-9A1A-668559B24A57}"/>
              </a:ext>
            </a:extLst>
          </p:cNvPr>
          <p:cNvSpPr txBox="1"/>
          <p:nvPr/>
        </p:nvSpPr>
        <p:spPr>
          <a:xfrm>
            <a:off x="9281965" y="4457120"/>
            <a:ext cx="2665653" cy="2246769"/>
          </a:xfrm>
          <a:prstGeom prst="rect">
            <a:avLst/>
          </a:prstGeom>
          <a:noFill/>
        </p:spPr>
        <p:txBody>
          <a:bodyPr wrap="square" rtlCol="0">
            <a:spAutoFit/>
          </a:bodyPr>
          <a:lstStyle/>
          <a:p>
            <a:r>
              <a:rPr lang="en-US" sz="2000" b="1" dirty="0"/>
              <a:t>Ibrahim’s wife and son, </a:t>
            </a:r>
            <a:r>
              <a:rPr lang="en-GB" sz="2000" b="1" dirty="0"/>
              <a:t>Hajar and Ismail, were alone in the desert. Desperate for water, Hajar ran seven times between the stones of </a:t>
            </a:r>
            <a:r>
              <a:rPr lang="en-GB" sz="2000" b="1" dirty="0" err="1"/>
              <a:t>Safa</a:t>
            </a:r>
            <a:r>
              <a:rPr lang="en-GB" sz="2000" b="1" dirty="0"/>
              <a:t> and </a:t>
            </a:r>
            <a:r>
              <a:rPr lang="en-GB" sz="2000" b="1" dirty="0" err="1"/>
              <a:t>Marwa</a:t>
            </a:r>
            <a:r>
              <a:rPr lang="en-GB" sz="2000" b="1" dirty="0"/>
              <a:t>.</a:t>
            </a:r>
            <a:endParaRPr lang="en-GB" sz="2000" dirty="0"/>
          </a:p>
        </p:txBody>
      </p:sp>
      <p:pic>
        <p:nvPicPr>
          <p:cNvPr id="2050" name="Picture 2" descr="people in stadium during daytime">
            <a:extLst>
              <a:ext uri="{FF2B5EF4-FFF2-40B4-BE49-F238E27FC236}">
                <a16:creationId xmlns:a16="http://schemas.microsoft.com/office/drawing/2014/main" id="{88FB5DB8-8187-459E-95E0-C8767EE212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20" t="13007" r="20560" b="29867"/>
          <a:stretch/>
        </p:blipFill>
        <p:spPr bwMode="auto">
          <a:xfrm>
            <a:off x="198062" y="1438150"/>
            <a:ext cx="3472126" cy="22227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cro shot photography of brown goat">
            <a:extLst>
              <a:ext uri="{FF2B5EF4-FFF2-40B4-BE49-F238E27FC236}">
                <a16:creationId xmlns:a16="http://schemas.microsoft.com/office/drawing/2014/main" id="{27FA71A8-9798-4FC8-9C77-C516D0A92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81" y="4308469"/>
            <a:ext cx="3332475" cy="22227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otography of dessert mountains">
            <a:extLst>
              <a:ext uri="{FF2B5EF4-FFF2-40B4-BE49-F238E27FC236}">
                <a16:creationId xmlns:a16="http://schemas.microsoft.com/office/drawing/2014/main" id="{16A3DE65-BAB7-4AB3-B8D3-A0A2EF16E1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5582" y="3184119"/>
            <a:ext cx="2346513" cy="35197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ands, Water, Wash, Color, Source, Hand, Background">
            <a:extLst>
              <a:ext uri="{FF2B5EF4-FFF2-40B4-BE49-F238E27FC236}">
                <a16:creationId xmlns:a16="http://schemas.microsoft.com/office/drawing/2014/main" id="{31A97C10-1483-4225-AA0E-5D1C536D1B1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38"/>
          <a:stretch/>
        </p:blipFill>
        <p:spPr bwMode="auto">
          <a:xfrm>
            <a:off x="6686491" y="584738"/>
            <a:ext cx="2665653" cy="221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32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0" ma:contentTypeDescription="Create a new document." ma:contentTypeScope="" ma:versionID="0cf3bfbbe4e1f90152c4db0db0939444">
  <xsd:schema xmlns:xsd="http://www.w3.org/2001/XMLSchema" xmlns:xs="http://www.w3.org/2001/XMLSchema" xmlns:p="http://schemas.microsoft.com/office/2006/metadata/properties" xmlns:ns2="3daa3796-40a0-4fe0-acc9-e99f93d22791" targetNamespace="http://schemas.microsoft.com/office/2006/metadata/properties" ma:root="true" ma:fieldsID="4e91eb12b942c84c733aa8c34f3dde52"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EE7512-ACC2-4A15-B095-60085FD5B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a3796-40a0-4fe0-acc9-e99f93d22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CFBC98-D85C-4320-9C0D-46D5F657540A}">
  <ds:schemaRefs>
    <ds:schemaRef ds:uri="http://schemas.microsoft.com/sharepoint/v3/contenttype/forms"/>
  </ds:schemaRefs>
</ds:datastoreItem>
</file>

<file path=customXml/itemProps3.xml><?xml version="1.0" encoding="utf-8"?>
<ds:datastoreItem xmlns:ds="http://schemas.openxmlformats.org/officeDocument/2006/customXml" ds:itemID="{457CB907-2035-4796-AAF0-8F30802DC8D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588</TotalTime>
  <Words>639</Words>
  <Application>Microsoft Macintosh PowerPoint</Application>
  <PresentationFormat>Widescreen</PresentationFormat>
  <Paragraphs>44</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Calibri Light</vt:lpstr>
      <vt:lpstr>Office Theme</vt:lpstr>
      <vt:lpstr>Big Ideas for RE KS4 Curriculum </vt:lpstr>
      <vt:lpstr>1: How Islamic is the Hajj?</vt:lpstr>
      <vt:lpstr>PowerPoint Presentation</vt:lpstr>
      <vt:lpstr>PowerPoint Presentation</vt:lpstr>
      <vt:lpstr>Hajj before Islam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Christopher</dc:creator>
  <cp:lastModifiedBy>Tracey Francis</cp:lastModifiedBy>
  <cp:revision>2</cp:revision>
  <dcterms:created xsi:type="dcterms:W3CDTF">2019-11-29T14:02:53Z</dcterms:created>
  <dcterms:modified xsi:type="dcterms:W3CDTF">2021-01-20T14:44:42Z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