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342" r:id="rId6"/>
    <p:sldId id="35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F2058E-6FF9-1848-AB1A-99C5AD8559E7}" v="1" dt="2021-01-20T15:16:04.8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03" autoAdjust="0"/>
    <p:restoredTop sz="96208"/>
  </p:normalViewPr>
  <p:slideViewPr>
    <p:cSldViewPr snapToGrid="0">
      <p:cViewPr varScale="1">
        <p:scale>
          <a:sx n="117" d="100"/>
          <a:sy n="117" d="100"/>
        </p:scale>
        <p:origin x="192" y="2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ey Francis" userId="6a34b47e-2ae8-46f1-bae7-b8f493e6d601" providerId="ADAL" clId="{5BF2058E-6FF9-1848-AB1A-99C5AD8559E7}"/>
    <pc:docChg chg="addSld modSld">
      <pc:chgData name="Tracey Francis" userId="6a34b47e-2ae8-46f1-bae7-b8f493e6d601" providerId="ADAL" clId="{5BF2058E-6FF9-1848-AB1A-99C5AD8559E7}" dt="2021-01-20T15:16:33.409" v="5" actId="20577"/>
      <pc:docMkLst>
        <pc:docMk/>
      </pc:docMkLst>
      <pc:sldChg chg="add">
        <pc:chgData name="Tracey Francis" userId="6a34b47e-2ae8-46f1-bae7-b8f493e6d601" providerId="ADAL" clId="{5BF2058E-6FF9-1848-AB1A-99C5AD8559E7}" dt="2021-01-20T15:16:04.883" v="0"/>
        <pc:sldMkLst>
          <pc:docMk/>
          <pc:sldMk cId="3470491219" sldId="257"/>
        </pc:sldMkLst>
      </pc:sldChg>
      <pc:sldChg chg="modSp mod">
        <pc:chgData name="Tracey Francis" userId="6a34b47e-2ae8-46f1-bae7-b8f493e6d601" providerId="ADAL" clId="{5BF2058E-6FF9-1848-AB1A-99C5AD8559E7}" dt="2021-01-20T15:16:15.408" v="4" actId="20577"/>
        <pc:sldMkLst>
          <pc:docMk/>
          <pc:sldMk cId="397493456" sldId="342"/>
        </pc:sldMkLst>
        <pc:spChg chg="mod">
          <ac:chgData name="Tracey Francis" userId="6a34b47e-2ae8-46f1-bae7-b8f493e6d601" providerId="ADAL" clId="{5BF2058E-6FF9-1848-AB1A-99C5AD8559E7}" dt="2021-01-20T15:16:15.408" v="4" actId="20577"/>
          <ac:spMkLst>
            <pc:docMk/>
            <pc:sldMk cId="397493456" sldId="342"/>
            <ac:spMk id="5" creationId="{E0B4D4F5-5B37-42D1-81D1-D08D17084504}"/>
          </ac:spMkLst>
        </pc:spChg>
      </pc:sldChg>
      <pc:sldChg chg="modSp mod">
        <pc:chgData name="Tracey Francis" userId="6a34b47e-2ae8-46f1-bae7-b8f493e6d601" providerId="ADAL" clId="{5BF2058E-6FF9-1848-AB1A-99C5AD8559E7}" dt="2021-01-20T15:16:33.409" v="5" actId="20577"/>
        <pc:sldMkLst>
          <pc:docMk/>
          <pc:sldMk cId="1886754193" sldId="355"/>
        </pc:sldMkLst>
        <pc:spChg chg="mod">
          <ac:chgData name="Tracey Francis" userId="6a34b47e-2ae8-46f1-bae7-b8f493e6d601" providerId="ADAL" clId="{5BF2058E-6FF9-1848-AB1A-99C5AD8559E7}" dt="2021-01-20T15:16:33.409" v="5" actId="20577"/>
          <ac:spMkLst>
            <pc:docMk/>
            <pc:sldMk cId="1886754193" sldId="355"/>
            <ac:spMk id="3" creationId="{E2AB7460-14B6-4BC6-82F5-97C253BA7E0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46DCF-C3C5-427E-8595-5D9B044636C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4F77912-2B6C-4842-BC46-4EA09AA57F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BCBC8CD-2F52-42E7-B896-BF121C775EE7}"/>
              </a:ext>
            </a:extLst>
          </p:cNvPr>
          <p:cNvSpPr>
            <a:spLocks noGrp="1"/>
          </p:cNvSpPr>
          <p:nvPr>
            <p:ph type="dt" sz="half" idx="10"/>
          </p:nvPr>
        </p:nvSpPr>
        <p:spPr/>
        <p:txBody>
          <a:bodyPr/>
          <a:lstStyle/>
          <a:p>
            <a:fld id="{F298CB11-96A3-4DFF-A92B-1E5F7C153CCC}" type="datetimeFigureOut">
              <a:rPr lang="en-GB" smtClean="0"/>
              <a:t>20/01/2021</a:t>
            </a:fld>
            <a:endParaRPr lang="en-GB"/>
          </a:p>
        </p:txBody>
      </p:sp>
      <p:sp>
        <p:nvSpPr>
          <p:cNvPr id="5" name="Footer Placeholder 4">
            <a:extLst>
              <a:ext uri="{FF2B5EF4-FFF2-40B4-BE49-F238E27FC236}">
                <a16:creationId xmlns:a16="http://schemas.microsoft.com/office/drawing/2014/main" id="{2DC3A8AA-C535-407A-B458-B41EC4456F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90E2EA7-9A51-4E7E-8DC3-EAF00A4D50E8}"/>
              </a:ext>
            </a:extLst>
          </p:cNvPr>
          <p:cNvSpPr>
            <a:spLocks noGrp="1"/>
          </p:cNvSpPr>
          <p:nvPr>
            <p:ph type="sldNum" sz="quarter" idx="12"/>
          </p:nvPr>
        </p:nvSpPr>
        <p:spPr/>
        <p:txBody>
          <a:bodyPr/>
          <a:lstStyle/>
          <a:p>
            <a:fld id="{C8FFCBF9-6244-4251-925D-24D7B3D20F5E}" type="slidenum">
              <a:rPr lang="en-GB" smtClean="0"/>
              <a:t>‹#›</a:t>
            </a:fld>
            <a:endParaRPr lang="en-GB"/>
          </a:p>
        </p:txBody>
      </p:sp>
    </p:spTree>
    <p:extLst>
      <p:ext uri="{BB962C8B-B14F-4D97-AF65-F5344CB8AC3E}">
        <p14:creationId xmlns:p14="http://schemas.microsoft.com/office/powerpoint/2010/main" val="3990377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441E2-2500-49B9-9627-C4B821E3A0F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95ED38D-8185-40B2-92A8-C483CB023A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BD2F1E6-8B89-48E4-BB51-FCD165CD7B68}"/>
              </a:ext>
            </a:extLst>
          </p:cNvPr>
          <p:cNvSpPr>
            <a:spLocks noGrp="1"/>
          </p:cNvSpPr>
          <p:nvPr>
            <p:ph type="dt" sz="half" idx="10"/>
          </p:nvPr>
        </p:nvSpPr>
        <p:spPr/>
        <p:txBody>
          <a:bodyPr/>
          <a:lstStyle/>
          <a:p>
            <a:fld id="{F298CB11-96A3-4DFF-A92B-1E5F7C153CCC}" type="datetimeFigureOut">
              <a:rPr lang="en-GB" smtClean="0"/>
              <a:t>20/01/2021</a:t>
            </a:fld>
            <a:endParaRPr lang="en-GB"/>
          </a:p>
        </p:txBody>
      </p:sp>
      <p:sp>
        <p:nvSpPr>
          <p:cNvPr id="5" name="Footer Placeholder 4">
            <a:extLst>
              <a:ext uri="{FF2B5EF4-FFF2-40B4-BE49-F238E27FC236}">
                <a16:creationId xmlns:a16="http://schemas.microsoft.com/office/drawing/2014/main" id="{0603E1BA-666E-4121-9C23-F434FAD1801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96944D9-E645-4E2E-BADB-D3E5739E5DF8}"/>
              </a:ext>
            </a:extLst>
          </p:cNvPr>
          <p:cNvSpPr>
            <a:spLocks noGrp="1"/>
          </p:cNvSpPr>
          <p:nvPr>
            <p:ph type="sldNum" sz="quarter" idx="12"/>
          </p:nvPr>
        </p:nvSpPr>
        <p:spPr/>
        <p:txBody>
          <a:bodyPr/>
          <a:lstStyle/>
          <a:p>
            <a:fld id="{C8FFCBF9-6244-4251-925D-24D7B3D20F5E}" type="slidenum">
              <a:rPr lang="en-GB" smtClean="0"/>
              <a:t>‹#›</a:t>
            </a:fld>
            <a:endParaRPr lang="en-GB"/>
          </a:p>
        </p:txBody>
      </p:sp>
    </p:spTree>
    <p:extLst>
      <p:ext uri="{BB962C8B-B14F-4D97-AF65-F5344CB8AC3E}">
        <p14:creationId xmlns:p14="http://schemas.microsoft.com/office/powerpoint/2010/main" val="851862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F16AA60-34CD-4533-B430-9465CCD31A7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EF0F975-314D-43BF-8ED9-FBBB1A1643A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268144-FE68-4418-9957-CE78314A8ED0}"/>
              </a:ext>
            </a:extLst>
          </p:cNvPr>
          <p:cNvSpPr>
            <a:spLocks noGrp="1"/>
          </p:cNvSpPr>
          <p:nvPr>
            <p:ph type="dt" sz="half" idx="10"/>
          </p:nvPr>
        </p:nvSpPr>
        <p:spPr/>
        <p:txBody>
          <a:bodyPr/>
          <a:lstStyle/>
          <a:p>
            <a:fld id="{F298CB11-96A3-4DFF-A92B-1E5F7C153CCC}" type="datetimeFigureOut">
              <a:rPr lang="en-GB" smtClean="0"/>
              <a:t>20/01/2021</a:t>
            </a:fld>
            <a:endParaRPr lang="en-GB"/>
          </a:p>
        </p:txBody>
      </p:sp>
      <p:sp>
        <p:nvSpPr>
          <p:cNvPr id="5" name="Footer Placeholder 4">
            <a:extLst>
              <a:ext uri="{FF2B5EF4-FFF2-40B4-BE49-F238E27FC236}">
                <a16:creationId xmlns:a16="http://schemas.microsoft.com/office/drawing/2014/main" id="{FBA21668-0226-4596-B829-F9953B82CB3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B0822D-CA62-471F-B069-D25949B57BF7}"/>
              </a:ext>
            </a:extLst>
          </p:cNvPr>
          <p:cNvSpPr>
            <a:spLocks noGrp="1"/>
          </p:cNvSpPr>
          <p:nvPr>
            <p:ph type="sldNum" sz="quarter" idx="12"/>
          </p:nvPr>
        </p:nvSpPr>
        <p:spPr/>
        <p:txBody>
          <a:bodyPr/>
          <a:lstStyle/>
          <a:p>
            <a:fld id="{C8FFCBF9-6244-4251-925D-24D7B3D20F5E}" type="slidenum">
              <a:rPr lang="en-GB" smtClean="0"/>
              <a:t>‹#›</a:t>
            </a:fld>
            <a:endParaRPr lang="en-GB"/>
          </a:p>
        </p:txBody>
      </p:sp>
    </p:spTree>
    <p:extLst>
      <p:ext uri="{BB962C8B-B14F-4D97-AF65-F5344CB8AC3E}">
        <p14:creationId xmlns:p14="http://schemas.microsoft.com/office/powerpoint/2010/main" val="2900152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097BB-DBD2-4C86-8473-5AFC5C31920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24CEE41-A093-4E8A-8B75-806BA4B893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58543E4-571A-42E8-9C29-E1FCB5D10CFF}"/>
              </a:ext>
            </a:extLst>
          </p:cNvPr>
          <p:cNvSpPr>
            <a:spLocks noGrp="1"/>
          </p:cNvSpPr>
          <p:nvPr>
            <p:ph type="dt" sz="half" idx="10"/>
          </p:nvPr>
        </p:nvSpPr>
        <p:spPr/>
        <p:txBody>
          <a:bodyPr/>
          <a:lstStyle/>
          <a:p>
            <a:fld id="{F298CB11-96A3-4DFF-A92B-1E5F7C153CCC}" type="datetimeFigureOut">
              <a:rPr lang="en-GB" smtClean="0"/>
              <a:t>20/01/2021</a:t>
            </a:fld>
            <a:endParaRPr lang="en-GB"/>
          </a:p>
        </p:txBody>
      </p:sp>
      <p:sp>
        <p:nvSpPr>
          <p:cNvPr id="5" name="Footer Placeholder 4">
            <a:extLst>
              <a:ext uri="{FF2B5EF4-FFF2-40B4-BE49-F238E27FC236}">
                <a16:creationId xmlns:a16="http://schemas.microsoft.com/office/drawing/2014/main" id="{1366264C-E7FE-4423-9C7E-C388F2A2B3C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CB5EC2-7797-4F09-AAA4-81E689DF6B76}"/>
              </a:ext>
            </a:extLst>
          </p:cNvPr>
          <p:cNvSpPr>
            <a:spLocks noGrp="1"/>
          </p:cNvSpPr>
          <p:nvPr>
            <p:ph type="sldNum" sz="quarter" idx="12"/>
          </p:nvPr>
        </p:nvSpPr>
        <p:spPr/>
        <p:txBody>
          <a:bodyPr/>
          <a:lstStyle/>
          <a:p>
            <a:fld id="{C8FFCBF9-6244-4251-925D-24D7B3D20F5E}" type="slidenum">
              <a:rPr lang="en-GB" smtClean="0"/>
              <a:t>‹#›</a:t>
            </a:fld>
            <a:endParaRPr lang="en-GB"/>
          </a:p>
        </p:txBody>
      </p:sp>
    </p:spTree>
    <p:extLst>
      <p:ext uri="{BB962C8B-B14F-4D97-AF65-F5344CB8AC3E}">
        <p14:creationId xmlns:p14="http://schemas.microsoft.com/office/powerpoint/2010/main" val="456342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9EC77-AB87-49B7-96EE-F24B3818A51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2FB58A7-1E0C-40B4-AD10-BA6099D369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69865B2-C212-4791-B239-1EC9B28F8EFF}"/>
              </a:ext>
            </a:extLst>
          </p:cNvPr>
          <p:cNvSpPr>
            <a:spLocks noGrp="1"/>
          </p:cNvSpPr>
          <p:nvPr>
            <p:ph type="dt" sz="half" idx="10"/>
          </p:nvPr>
        </p:nvSpPr>
        <p:spPr/>
        <p:txBody>
          <a:bodyPr/>
          <a:lstStyle/>
          <a:p>
            <a:fld id="{F298CB11-96A3-4DFF-A92B-1E5F7C153CCC}" type="datetimeFigureOut">
              <a:rPr lang="en-GB" smtClean="0"/>
              <a:t>20/01/2021</a:t>
            </a:fld>
            <a:endParaRPr lang="en-GB"/>
          </a:p>
        </p:txBody>
      </p:sp>
      <p:sp>
        <p:nvSpPr>
          <p:cNvPr id="5" name="Footer Placeholder 4">
            <a:extLst>
              <a:ext uri="{FF2B5EF4-FFF2-40B4-BE49-F238E27FC236}">
                <a16:creationId xmlns:a16="http://schemas.microsoft.com/office/drawing/2014/main" id="{288FF345-3B4D-4C59-8F92-96E2EFA538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D7102C-C911-4533-9DF9-7FC32EC4A762}"/>
              </a:ext>
            </a:extLst>
          </p:cNvPr>
          <p:cNvSpPr>
            <a:spLocks noGrp="1"/>
          </p:cNvSpPr>
          <p:nvPr>
            <p:ph type="sldNum" sz="quarter" idx="12"/>
          </p:nvPr>
        </p:nvSpPr>
        <p:spPr/>
        <p:txBody>
          <a:bodyPr/>
          <a:lstStyle/>
          <a:p>
            <a:fld id="{C8FFCBF9-6244-4251-925D-24D7B3D20F5E}" type="slidenum">
              <a:rPr lang="en-GB" smtClean="0"/>
              <a:t>‹#›</a:t>
            </a:fld>
            <a:endParaRPr lang="en-GB"/>
          </a:p>
        </p:txBody>
      </p:sp>
    </p:spTree>
    <p:extLst>
      <p:ext uri="{BB962C8B-B14F-4D97-AF65-F5344CB8AC3E}">
        <p14:creationId xmlns:p14="http://schemas.microsoft.com/office/powerpoint/2010/main" val="1966393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541E2-4E19-464D-AE9B-4CDAB678D55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731C6DF-8D25-4C02-9531-1D75E6D5BF7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F0461FC-E315-4662-84D5-201A1DE6A97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5A7D177-3D8D-4899-A79F-C1319476A318}"/>
              </a:ext>
            </a:extLst>
          </p:cNvPr>
          <p:cNvSpPr>
            <a:spLocks noGrp="1"/>
          </p:cNvSpPr>
          <p:nvPr>
            <p:ph type="dt" sz="half" idx="10"/>
          </p:nvPr>
        </p:nvSpPr>
        <p:spPr/>
        <p:txBody>
          <a:bodyPr/>
          <a:lstStyle/>
          <a:p>
            <a:fld id="{F298CB11-96A3-4DFF-A92B-1E5F7C153CCC}" type="datetimeFigureOut">
              <a:rPr lang="en-GB" smtClean="0"/>
              <a:t>20/01/2021</a:t>
            </a:fld>
            <a:endParaRPr lang="en-GB"/>
          </a:p>
        </p:txBody>
      </p:sp>
      <p:sp>
        <p:nvSpPr>
          <p:cNvPr id="6" name="Footer Placeholder 5">
            <a:extLst>
              <a:ext uri="{FF2B5EF4-FFF2-40B4-BE49-F238E27FC236}">
                <a16:creationId xmlns:a16="http://schemas.microsoft.com/office/drawing/2014/main" id="{ACFFE6D6-06DB-453F-9A67-FF7235DD184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3DD8A37-A07A-4B31-9CF8-0A08F23950BA}"/>
              </a:ext>
            </a:extLst>
          </p:cNvPr>
          <p:cNvSpPr>
            <a:spLocks noGrp="1"/>
          </p:cNvSpPr>
          <p:nvPr>
            <p:ph type="sldNum" sz="quarter" idx="12"/>
          </p:nvPr>
        </p:nvSpPr>
        <p:spPr/>
        <p:txBody>
          <a:bodyPr/>
          <a:lstStyle/>
          <a:p>
            <a:fld id="{C8FFCBF9-6244-4251-925D-24D7B3D20F5E}" type="slidenum">
              <a:rPr lang="en-GB" smtClean="0"/>
              <a:t>‹#›</a:t>
            </a:fld>
            <a:endParaRPr lang="en-GB"/>
          </a:p>
        </p:txBody>
      </p:sp>
    </p:spTree>
    <p:extLst>
      <p:ext uri="{BB962C8B-B14F-4D97-AF65-F5344CB8AC3E}">
        <p14:creationId xmlns:p14="http://schemas.microsoft.com/office/powerpoint/2010/main" val="1196351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A1291-DBD3-47A8-BD5E-7CB3D3CFEDD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540DBE5-58F4-4E11-9BA2-6CCC5EB052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7AE2625-5B49-4C65-8AD1-1131F8043F4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6D99EEC-8352-4DA6-ADF4-1BC54923A8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DCD02D-305B-406E-9CB8-87A7B3FC3A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FE3AE49-1125-4AFE-A70B-36739C6E7260}"/>
              </a:ext>
            </a:extLst>
          </p:cNvPr>
          <p:cNvSpPr>
            <a:spLocks noGrp="1"/>
          </p:cNvSpPr>
          <p:nvPr>
            <p:ph type="dt" sz="half" idx="10"/>
          </p:nvPr>
        </p:nvSpPr>
        <p:spPr/>
        <p:txBody>
          <a:bodyPr/>
          <a:lstStyle/>
          <a:p>
            <a:fld id="{F298CB11-96A3-4DFF-A92B-1E5F7C153CCC}" type="datetimeFigureOut">
              <a:rPr lang="en-GB" smtClean="0"/>
              <a:t>20/01/2021</a:t>
            </a:fld>
            <a:endParaRPr lang="en-GB"/>
          </a:p>
        </p:txBody>
      </p:sp>
      <p:sp>
        <p:nvSpPr>
          <p:cNvPr id="8" name="Footer Placeholder 7">
            <a:extLst>
              <a:ext uri="{FF2B5EF4-FFF2-40B4-BE49-F238E27FC236}">
                <a16:creationId xmlns:a16="http://schemas.microsoft.com/office/drawing/2014/main" id="{3E97801C-B031-4507-9591-98FAAF0A198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005D6DF-2143-4257-B9FA-C3CBE12E9B38}"/>
              </a:ext>
            </a:extLst>
          </p:cNvPr>
          <p:cNvSpPr>
            <a:spLocks noGrp="1"/>
          </p:cNvSpPr>
          <p:nvPr>
            <p:ph type="sldNum" sz="quarter" idx="12"/>
          </p:nvPr>
        </p:nvSpPr>
        <p:spPr/>
        <p:txBody>
          <a:bodyPr/>
          <a:lstStyle/>
          <a:p>
            <a:fld id="{C8FFCBF9-6244-4251-925D-24D7B3D20F5E}" type="slidenum">
              <a:rPr lang="en-GB" smtClean="0"/>
              <a:t>‹#›</a:t>
            </a:fld>
            <a:endParaRPr lang="en-GB"/>
          </a:p>
        </p:txBody>
      </p:sp>
    </p:spTree>
    <p:extLst>
      <p:ext uri="{BB962C8B-B14F-4D97-AF65-F5344CB8AC3E}">
        <p14:creationId xmlns:p14="http://schemas.microsoft.com/office/powerpoint/2010/main" val="1342533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76454-9FDA-4B90-8269-B9928808CCB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A7BCC29-DC7D-4E8A-9040-D58B4A258811}"/>
              </a:ext>
            </a:extLst>
          </p:cNvPr>
          <p:cNvSpPr>
            <a:spLocks noGrp="1"/>
          </p:cNvSpPr>
          <p:nvPr>
            <p:ph type="dt" sz="half" idx="10"/>
          </p:nvPr>
        </p:nvSpPr>
        <p:spPr/>
        <p:txBody>
          <a:bodyPr/>
          <a:lstStyle/>
          <a:p>
            <a:fld id="{F298CB11-96A3-4DFF-A92B-1E5F7C153CCC}" type="datetimeFigureOut">
              <a:rPr lang="en-GB" smtClean="0"/>
              <a:t>20/01/2021</a:t>
            </a:fld>
            <a:endParaRPr lang="en-GB"/>
          </a:p>
        </p:txBody>
      </p:sp>
      <p:sp>
        <p:nvSpPr>
          <p:cNvPr id="4" name="Footer Placeholder 3">
            <a:extLst>
              <a:ext uri="{FF2B5EF4-FFF2-40B4-BE49-F238E27FC236}">
                <a16:creationId xmlns:a16="http://schemas.microsoft.com/office/drawing/2014/main" id="{E1C9B593-20E1-49B6-B2BE-0F0D3370050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C0ADC5D-14F5-45F0-9CC6-0C825A96544C}"/>
              </a:ext>
            </a:extLst>
          </p:cNvPr>
          <p:cNvSpPr>
            <a:spLocks noGrp="1"/>
          </p:cNvSpPr>
          <p:nvPr>
            <p:ph type="sldNum" sz="quarter" idx="12"/>
          </p:nvPr>
        </p:nvSpPr>
        <p:spPr/>
        <p:txBody>
          <a:bodyPr/>
          <a:lstStyle/>
          <a:p>
            <a:fld id="{C8FFCBF9-6244-4251-925D-24D7B3D20F5E}" type="slidenum">
              <a:rPr lang="en-GB" smtClean="0"/>
              <a:t>‹#›</a:t>
            </a:fld>
            <a:endParaRPr lang="en-GB"/>
          </a:p>
        </p:txBody>
      </p:sp>
    </p:spTree>
    <p:extLst>
      <p:ext uri="{BB962C8B-B14F-4D97-AF65-F5344CB8AC3E}">
        <p14:creationId xmlns:p14="http://schemas.microsoft.com/office/powerpoint/2010/main" val="263132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2265C1D-A6C4-45DF-8D17-6FEBB71E697C}"/>
              </a:ext>
            </a:extLst>
          </p:cNvPr>
          <p:cNvSpPr>
            <a:spLocks noGrp="1"/>
          </p:cNvSpPr>
          <p:nvPr>
            <p:ph type="dt" sz="half" idx="10"/>
          </p:nvPr>
        </p:nvSpPr>
        <p:spPr/>
        <p:txBody>
          <a:bodyPr/>
          <a:lstStyle/>
          <a:p>
            <a:fld id="{F298CB11-96A3-4DFF-A92B-1E5F7C153CCC}" type="datetimeFigureOut">
              <a:rPr lang="en-GB" smtClean="0"/>
              <a:t>20/01/2021</a:t>
            </a:fld>
            <a:endParaRPr lang="en-GB"/>
          </a:p>
        </p:txBody>
      </p:sp>
      <p:sp>
        <p:nvSpPr>
          <p:cNvPr id="3" name="Footer Placeholder 2">
            <a:extLst>
              <a:ext uri="{FF2B5EF4-FFF2-40B4-BE49-F238E27FC236}">
                <a16:creationId xmlns:a16="http://schemas.microsoft.com/office/drawing/2014/main" id="{28F8854D-BA33-4E0C-8EB5-BC07C3CCAE7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0DAA2F1-17A0-4AFD-AB12-D7F6EC158CDF}"/>
              </a:ext>
            </a:extLst>
          </p:cNvPr>
          <p:cNvSpPr>
            <a:spLocks noGrp="1"/>
          </p:cNvSpPr>
          <p:nvPr>
            <p:ph type="sldNum" sz="quarter" idx="12"/>
          </p:nvPr>
        </p:nvSpPr>
        <p:spPr/>
        <p:txBody>
          <a:bodyPr/>
          <a:lstStyle/>
          <a:p>
            <a:fld id="{C8FFCBF9-6244-4251-925D-24D7B3D20F5E}" type="slidenum">
              <a:rPr lang="en-GB" smtClean="0"/>
              <a:t>‹#›</a:t>
            </a:fld>
            <a:endParaRPr lang="en-GB"/>
          </a:p>
        </p:txBody>
      </p:sp>
    </p:spTree>
    <p:extLst>
      <p:ext uri="{BB962C8B-B14F-4D97-AF65-F5344CB8AC3E}">
        <p14:creationId xmlns:p14="http://schemas.microsoft.com/office/powerpoint/2010/main" val="3002305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D09F0-9821-4B7B-8DC2-1FF28095E3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5870B65-421D-46F9-B41D-F8E0BEFFDD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BE3411C-7797-4E35-9AA1-6B9589AF5E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C693EC-85A7-4D51-863F-2241B799C694}"/>
              </a:ext>
            </a:extLst>
          </p:cNvPr>
          <p:cNvSpPr>
            <a:spLocks noGrp="1"/>
          </p:cNvSpPr>
          <p:nvPr>
            <p:ph type="dt" sz="half" idx="10"/>
          </p:nvPr>
        </p:nvSpPr>
        <p:spPr/>
        <p:txBody>
          <a:bodyPr/>
          <a:lstStyle/>
          <a:p>
            <a:fld id="{F298CB11-96A3-4DFF-A92B-1E5F7C153CCC}" type="datetimeFigureOut">
              <a:rPr lang="en-GB" smtClean="0"/>
              <a:t>20/01/2021</a:t>
            </a:fld>
            <a:endParaRPr lang="en-GB"/>
          </a:p>
        </p:txBody>
      </p:sp>
      <p:sp>
        <p:nvSpPr>
          <p:cNvPr id="6" name="Footer Placeholder 5">
            <a:extLst>
              <a:ext uri="{FF2B5EF4-FFF2-40B4-BE49-F238E27FC236}">
                <a16:creationId xmlns:a16="http://schemas.microsoft.com/office/drawing/2014/main" id="{E3B53F6E-CC28-4FD2-B21C-02484B3C66E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46ECE61-DF84-4A4B-B0CE-39B042FBD257}"/>
              </a:ext>
            </a:extLst>
          </p:cNvPr>
          <p:cNvSpPr>
            <a:spLocks noGrp="1"/>
          </p:cNvSpPr>
          <p:nvPr>
            <p:ph type="sldNum" sz="quarter" idx="12"/>
          </p:nvPr>
        </p:nvSpPr>
        <p:spPr/>
        <p:txBody>
          <a:bodyPr/>
          <a:lstStyle/>
          <a:p>
            <a:fld id="{C8FFCBF9-6244-4251-925D-24D7B3D20F5E}" type="slidenum">
              <a:rPr lang="en-GB" smtClean="0"/>
              <a:t>‹#›</a:t>
            </a:fld>
            <a:endParaRPr lang="en-GB"/>
          </a:p>
        </p:txBody>
      </p:sp>
    </p:spTree>
    <p:extLst>
      <p:ext uri="{BB962C8B-B14F-4D97-AF65-F5344CB8AC3E}">
        <p14:creationId xmlns:p14="http://schemas.microsoft.com/office/powerpoint/2010/main" val="1210729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5C862-D557-4701-A936-9B5E61C29C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AEC1F12-C0F3-4B30-9B4F-2E0BF58DDD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B7A014C-D855-40CF-B39B-100438E422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249169-043B-4821-BCA0-70A75F8A83A3}"/>
              </a:ext>
            </a:extLst>
          </p:cNvPr>
          <p:cNvSpPr>
            <a:spLocks noGrp="1"/>
          </p:cNvSpPr>
          <p:nvPr>
            <p:ph type="dt" sz="half" idx="10"/>
          </p:nvPr>
        </p:nvSpPr>
        <p:spPr/>
        <p:txBody>
          <a:bodyPr/>
          <a:lstStyle/>
          <a:p>
            <a:fld id="{F298CB11-96A3-4DFF-A92B-1E5F7C153CCC}" type="datetimeFigureOut">
              <a:rPr lang="en-GB" smtClean="0"/>
              <a:t>20/01/2021</a:t>
            </a:fld>
            <a:endParaRPr lang="en-GB"/>
          </a:p>
        </p:txBody>
      </p:sp>
      <p:sp>
        <p:nvSpPr>
          <p:cNvPr id="6" name="Footer Placeholder 5">
            <a:extLst>
              <a:ext uri="{FF2B5EF4-FFF2-40B4-BE49-F238E27FC236}">
                <a16:creationId xmlns:a16="http://schemas.microsoft.com/office/drawing/2014/main" id="{CAF73975-BB71-497D-88C2-B445D5DF363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BC7B8FE-2BBE-473F-BB4E-5F73F749C36F}"/>
              </a:ext>
            </a:extLst>
          </p:cNvPr>
          <p:cNvSpPr>
            <a:spLocks noGrp="1"/>
          </p:cNvSpPr>
          <p:nvPr>
            <p:ph type="sldNum" sz="quarter" idx="12"/>
          </p:nvPr>
        </p:nvSpPr>
        <p:spPr/>
        <p:txBody>
          <a:bodyPr/>
          <a:lstStyle/>
          <a:p>
            <a:fld id="{C8FFCBF9-6244-4251-925D-24D7B3D20F5E}" type="slidenum">
              <a:rPr lang="en-GB" smtClean="0"/>
              <a:t>‹#›</a:t>
            </a:fld>
            <a:endParaRPr lang="en-GB"/>
          </a:p>
        </p:txBody>
      </p:sp>
    </p:spTree>
    <p:extLst>
      <p:ext uri="{BB962C8B-B14F-4D97-AF65-F5344CB8AC3E}">
        <p14:creationId xmlns:p14="http://schemas.microsoft.com/office/powerpoint/2010/main" val="687087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A08B94-A1EA-4602-93A2-F9CE6730B6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438A6ED-37D5-4B2F-A5A2-8E69050C7B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530DEC0-B98E-44E8-83E4-CD7C017A5B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98CB11-96A3-4DFF-A92B-1E5F7C153CCC}" type="datetimeFigureOut">
              <a:rPr lang="en-GB" smtClean="0"/>
              <a:t>20/01/2021</a:t>
            </a:fld>
            <a:endParaRPr lang="en-GB"/>
          </a:p>
        </p:txBody>
      </p:sp>
      <p:sp>
        <p:nvSpPr>
          <p:cNvPr id="5" name="Footer Placeholder 4">
            <a:extLst>
              <a:ext uri="{FF2B5EF4-FFF2-40B4-BE49-F238E27FC236}">
                <a16:creationId xmlns:a16="http://schemas.microsoft.com/office/drawing/2014/main" id="{D29DA87A-50F4-4C0F-98BE-FEAD97611A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3056338-DE97-4488-B016-BF0321D6EB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FFCBF9-6244-4251-925D-24D7B3D20F5E}" type="slidenum">
              <a:rPr lang="en-GB" smtClean="0"/>
              <a:t>‹#›</a:t>
            </a:fld>
            <a:endParaRPr lang="en-GB"/>
          </a:p>
        </p:txBody>
      </p:sp>
    </p:spTree>
    <p:extLst>
      <p:ext uri="{BB962C8B-B14F-4D97-AF65-F5344CB8AC3E}">
        <p14:creationId xmlns:p14="http://schemas.microsoft.com/office/powerpoint/2010/main" val="3653989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bbc.co.uk/news/world-middle-east-17258397" TargetMode="External"/><Relationship Id="rId2" Type="http://schemas.openxmlformats.org/officeDocument/2006/relationships/hyperlink" Target="https://www.truetube.co.uk/film/how-islam-began-ten-minutes" TargetMode="External"/><Relationship Id="rId1" Type="http://schemas.openxmlformats.org/officeDocument/2006/relationships/slideLayout" Target="../slideLayouts/slideLayout2.xml"/><Relationship Id="rId4" Type="http://schemas.openxmlformats.org/officeDocument/2006/relationships/hyperlink" Target="https://www.bbc.co.uk/newsround/16979186"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436914" y="2723263"/>
            <a:ext cx="9231086" cy="3095645"/>
          </a:xfrm>
        </p:spPr>
        <p:txBody>
          <a:bodyPr>
            <a:normAutofit/>
          </a:bodyPr>
          <a:lstStyle/>
          <a:p>
            <a:r>
              <a:rPr lang="en-US" sz="11500" dirty="0">
                <a:solidFill>
                  <a:srgbClr val="006666"/>
                </a:solidFill>
                <a:latin typeface="Arial Black" panose="020B0A04020102020204" pitchFamily="34" charset="0"/>
              </a:rPr>
              <a:t>Islam </a:t>
            </a:r>
          </a:p>
          <a:p>
            <a:r>
              <a:rPr lang="en-US" sz="6000" dirty="0">
                <a:solidFill>
                  <a:srgbClr val="006666"/>
                </a:solidFill>
                <a:latin typeface="Arial Black" panose="020B0A04020102020204" pitchFamily="34" charset="0"/>
              </a:rPr>
              <a:t>Practices </a:t>
            </a:r>
            <a:r>
              <a:rPr lang="en-US" sz="4800" dirty="0">
                <a:solidFill>
                  <a:srgbClr val="006666"/>
                </a:solidFill>
                <a:latin typeface="Arial Black" panose="020B0A04020102020204" pitchFamily="34" charset="0"/>
              </a:rPr>
              <a:t>(AQA a)</a:t>
            </a:r>
            <a:endParaRPr lang="en-GB" sz="4800" dirty="0">
              <a:solidFill>
                <a:srgbClr val="006666"/>
              </a:solidFill>
              <a:latin typeface="Arial Black" panose="020B0A04020102020204" pitchFamily="34" charset="0"/>
            </a:endParaRPr>
          </a:p>
        </p:txBody>
      </p:sp>
      <p:grpSp>
        <p:nvGrpSpPr>
          <p:cNvPr id="4" name="Group 3">
            <a:extLst>
              <a:ext uri="{FF2B5EF4-FFF2-40B4-BE49-F238E27FC236}">
                <a16:creationId xmlns:a16="http://schemas.microsoft.com/office/drawing/2014/main" id="{4BE6755A-7DFF-E64F-A9F3-6A714887A032}"/>
              </a:ext>
            </a:extLst>
          </p:cNvPr>
          <p:cNvGrpSpPr/>
          <p:nvPr/>
        </p:nvGrpSpPr>
        <p:grpSpPr>
          <a:xfrm>
            <a:off x="4151043" y="6165626"/>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E15693AE-FC3F-DB40-B0E6-1A32D71C6CB2}"/>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6401FB75-E058-7449-841D-3625D76E70AA}"/>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3470491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5F530-A7BB-4A72-8266-F1C79C0ECF5E}"/>
              </a:ext>
            </a:extLst>
          </p:cNvPr>
          <p:cNvSpPr>
            <a:spLocks noGrp="1"/>
          </p:cNvSpPr>
          <p:nvPr>
            <p:ph type="title"/>
          </p:nvPr>
        </p:nvSpPr>
        <p:spPr>
          <a:xfrm>
            <a:off x="363185" y="50140"/>
            <a:ext cx="10989623" cy="1149268"/>
          </a:xfrm>
        </p:spPr>
        <p:txBody>
          <a:bodyPr>
            <a:normAutofit fontScale="90000"/>
          </a:bodyPr>
          <a:lstStyle/>
          <a:p>
            <a:r>
              <a:rPr lang="en-US" b="1" dirty="0">
                <a:latin typeface="Arial Black" panose="020B0A04020102020204" pitchFamily="34" charset="0"/>
              </a:rPr>
              <a:t>10: </a:t>
            </a:r>
            <a:r>
              <a:rPr lang="en-GB" b="1" dirty="0">
                <a:latin typeface="Arial Black" panose="020B0A04020102020204" pitchFamily="34" charset="0"/>
              </a:rPr>
              <a:t>lesser Jihad: is it ever right to fight?</a:t>
            </a:r>
          </a:p>
        </p:txBody>
      </p:sp>
      <p:sp>
        <p:nvSpPr>
          <p:cNvPr id="3" name="Content Placeholder 2">
            <a:extLst>
              <a:ext uri="{FF2B5EF4-FFF2-40B4-BE49-F238E27FC236}">
                <a16:creationId xmlns:a16="http://schemas.microsoft.com/office/drawing/2014/main" id="{3954DBB1-85BE-4C77-BEE0-440134DF6977}"/>
              </a:ext>
            </a:extLst>
          </p:cNvPr>
          <p:cNvSpPr>
            <a:spLocks noGrp="1"/>
          </p:cNvSpPr>
          <p:nvPr>
            <p:ph idx="1"/>
          </p:nvPr>
        </p:nvSpPr>
        <p:spPr>
          <a:xfrm>
            <a:off x="363186" y="1454727"/>
            <a:ext cx="7153896" cy="5403273"/>
          </a:xfrm>
        </p:spPr>
        <p:txBody>
          <a:bodyPr>
            <a:normAutofit lnSpcReduction="10000"/>
          </a:bodyPr>
          <a:lstStyle/>
          <a:p>
            <a:pPr marL="0" indent="0">
              <a:buNone/>
            </a:pPr>
            <a:r>
              <a:rPr lang="en-US" sz="2400" b="1" dirty="0">
                <a:solidFill>
                  <a:srgbClr val="006666"/>
                </a:solidFill>
              </a:rPr>
              <a:t>From the spec</a:t>
            </a:r>
            <a:r>
              <a:rPr lang="en-US" sz="2400" b="1" dirty="0">
                <a:solidFill>
                  <a:srgbClr val="006666"/>
                </a:solidFill>
                <a:sym typeface="Wingdings" panose="05000000000000000000" pitchFamily="2" charset="2"/>
              </a:rPr>
              <a:t> </a:t>
            </a:r>
            <a:r>
              <a:rPr lang="en-GB" sz="2400" b="1" dirty="0">
                <a:solidFill>
                  <a:srgbClr val="006666"/>
                </a:solidFill>
              </a:rPr>
              <a:t>different understandings of jihad: meaning and significance of greater and lesser jihad; origins, influence and conditions for the declaration of lesser jihad.</a:t>
            </a:r>
          </a:p>
          <a:p>
            <a:pPr marL="0" indent="0">
              <a:buNone/>
            </a:pPr>
            <a:endParaRPr lang="en-US" sz="2400" b="1" dirty="0">
              <a:solidFill>
                <a:srgbClr val="006666"/>
              </a:solidFill>
              <a:sym typeface="Wingdings" panose="05000000000000000000" pitchFamily="2" charset="2"/>
            </a:endParaRPr>
          </a:p>
          <a:p>
            <a:pPr marL="0" indent="0">
              <a:buNone/>
            </a:pPr>
            <a:r>
              <a:rPr lang="en-US" b="1" dirty="0"/>
              <a:t>Learning outcomes: </a:t>
            </a:r>
          </a:p>
          <a:p>
            <a:r>
              <a:rPr lang="en-US" b="1" dirty="0"/>
              <a:t>Give at least three conditions for lesser jihad</a:t>
            </a:r>
          </a:p>
          <a:p>
            <a:r>
              <a:rPr lang="en-US" b="1" dirty="0"/>
              <a:t>Give at least three principles to be observed in lesser jihad</a:t>
            </a:r>
          </a:p>
          <a:p>
            <a:r>
              <a:rPr lang="en-US" b="1" dirty="0"/>
              <a:t>Give at least two actions which would not be jihad</a:t>
            </a:r>
          </a:p>
          <a:p>
            <a:r>
              <a:rPr lang="en-US" b="1" dirty="0"/>
              <a:t>Give a supported answer to the question: </a:t>
            </a:r>
            <a:r>
              <a:rPr lang="en-US" b="1" i="1" dirty="0"/>
              <a:t>is it ever right to fight? </a:t>
            </a:r>
            <a:endParaRPr lang="en-US" b="1" dirty="0"/>
          </a:p>
          <a:p>
            <a:pPr marL="0" indent="0">
              <a:buNone/>
            </a:pPr>
            <a:endParaRPr lang="en-US" sz="3200" b="1" dirty="0"/>
          </a:p>
        </p:txBody>
      </p:sp>
      <p:sp>
        <p:nvSpPr>
          <p:cNvPr id="4" name="TextBox 3">
            <a:extLst>
              <a:ext uri="{FF2B5EF4-FFF2-40B4-BE49-F238E27FC236}">
                <a16:creationId xmlns:a16="http://schemas.microsoft.com/office/drawing/2014/main" id="{74D44661-D1E2-47C7-90C7-BDBAFD343E31}"/>
              </a:ext>
            </a:extLst>
          </p:cNvPr>
          <p:cNvSpPr txBox="1"/>
          <p:nvPr/>
        </p:nvSpPr>
        <p:spPr>
          <a:xfrm>
            <a:off x="7898082" y="1137063"/>
            <a:ext cx="3930733" cy="3108543"/>
          </a:xfrm>
          <a:prstGeom prst="rect">
            <a:avLst/>
          </a:prstGeom>
          <a:noFill/>
        </p:spPr>
        <p:txBody>
          <a:bodyPr wrap="square" rtlCol="0">
            <a:spAutoFit/>
          </a:bodyPr>
          <a:lstStyle/>
          <a:p>
            <a:r>
              <a:rPr lang="en-US" sz="2800" dirty="0"/>
              <a:t>BIG IDEAS LEARNING</a:t>
            </a:r>
          </a:p>
          <a:p>
            <a:pPr fontAlgn="t"/>
            <a:r>
              <a:rPr lang="en-US" sz="2400" b="1" dirty="0">
                <a:solidFill>
                  <a:srgbClr val="00B050"/>
                </a:solidFill>
              </a:rPr>
              <a:t>BELIEFS: beliefs about lesser jihad</a:t>
            </a:r>
            <a:endParaRPr lang="en-US" sz="2400" b="1" dirty="0">
              <a:solidFill>
                <a:srgbClr val="FF6600"/>
              </a:solidFill>
            </a:endParaRPr>
          </a:p>
          <a:p>
            <a:pPr fontAlgn="t"/>
            <a:r>
              <a:rPr lang="en-US" sz="2400" b="1" dirty="0">
                <a:solidFill>
                  <a:srgbClr val="FF6600"/>
                </a:solidFill>
              </a:rPr>
              <a:t>CONTEXT: principles of lesser jihad in context of Syria</a:t>
            </a:r>
            <a:endParaRPr lang="en-GB" sz="3200" dirty="0">
              <a:solidFill>
                <a:srgbClr val="FF6600"/>
              </a:solidFill>
            </a:endParaRPr>
          </a:p>
          <a:p>
            <a:pPr fontAlgn="t"/>
            <a:r>
              <a:rPr lang="en-US" sz="2400" b="1" dirty="0">
                <a:solidFill>
                  <a:srgbClr val="7030A0"/>
                </a:solidFill>
              </a:rPr>
              <a:t>ETHICS: ethical consideration of use of force in a specific situation</a:t>
            </a:r>
            <a:endParaRPr lang="en-GB" sz="3200" dirty="0">
              <a:solidFill>
                <a:srgbClr val="7030A0"/>
              </a:solidFill>
            </a:endParaRPr>
          </a:p>
        </p:txBody>
      </p:sp>
      <p:sp>
        <p:nvSpPr>
          <p:cNvPr id="5" name="TextBox 4">
            <a:extLst>
              <a:ext uri="{FF2B5EF4-FFF2-40B4-BE49-F238E27FC236}">
                <a16:creationId xmlns:a16="http://schemas.microsoft.com/office/drawing/2014/main" id="{E0B4D4F5-5B37-42D1-81D1-D08D17084504}"/>
              </a:ext>
            </a:extLst>
          </p:cNvPr>
          <p:cNvSpPr txBox="1"/>
          <p:nvPr/>
        </p:nvSpPr>
        <p:spPr>
          <a:xfrm>
            <a:off x="7898082" y="4572890"/>
            <a:ext cx="3788231" cy="1261884"/>
          </a:xfrm>
          <a:prstGeom prst="rect">
            <a:avLst/>
          </a:prstGeom>
          <a:solidFill>
            <a:srgbClr val="00FF00"/>
          </a:solidFill>
        </p:spPr>
        <p:txBody>
          <a:bodyPr wrap="square" rtlCol="0">
            <a:spAutoFit/>
          </a:bodyPr>
          <a:lstStyle/>
          <a:p>
            <a:r>
              <a:rPr lang="en-US" sz="2800" b="1" u="sng" dirty="0"/>
              <a:t>Resources</a:t>
            </a:r>
          </a:p>
          <a:p>
            <a:r>
              <a:rPr lang="en-US" sz="2400" b="1" dirty="0"/>
              <a:t>10 Lesser jihad snowflake</a:t>
            </a:r>
          </a:p>
          <a:p>
            <a:r>
              <a:rPr lang="en-US" sz="2400" b="1" dirty="0"/>
              <a:t>10 Lesser jihad </a:t>
            </a:r>
          </a:p>
        </p:txBody>
      </p:sp>
    </p:spTree>
    <p:extLst>
      <p:ext uri="{BB962C8B-B14F-4D97-AF65-F5344CB8AC3E}">
        <p14:creationId xmlns:p14="http://schemas.microsoft.com/office/powerpoint/2010/main" val="397493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AB7460-14B6-4BC6-82F5-97C253BA7E03}"/>
              </a:ext>
            </a:extLst>
          </p:cNvPr>
          <p:cNvSpPr>
            <a:spLocks noGrp="1"/>
          </p:cNvSpPr>
          <p:nvPr>
            <p:ph idx="1"/>
          </p:nvPr>
        </p:nvSpPr>
        <p:spPr>
          <a:xfrm>
            <a:off x="-1" y="0"/>
            <a:ext cx="12192001" cy="6858000"/>
          </a:xfrm>
        </p:spPr>
        <p:txBody>
          <a:bodyPr>
            <a:normAutofit fontScale="92500" lnSpcReduction="20000"/>
          </a:bodyPr>
          <a:lstStyle/>
          <a:p>
            <a:pPr marL="0" indent="0">
              <a:buNone/>
            </a:pPr>
            <a:r>
              <a:rPr lang="en-US" b="1" dirty="0"/>
              <a:t>Lesson 10</a:t>
            </a:r>
          </a:p>
          <a:p>
            <a:r>
              <a:rPr lang="en-US" dirty="0"/>
              <a:t>Hand out ‘10 lesser jihad snowflake’. Discuss some responses- focus on when and why students support the use of force for </a:t>
            </a:r>
            <a:r>
              <a:rPr lang="en-US"/>
              <a:t>moral reasons.</a:t>
            </a:r>
            <a:endParaRPr lang="en-US" dirty="0"/>
          </a:p>
          <a:p>
            <a:r>
              <a:rPr lang="en-US" dirty="0"/>
              <a:t>Recap two meanings of jihad from last lesson. This lesson focuses on lesser jihad. </a:t>
            </a:r>
          </a:p>
          <a:p>
            <a:r>
              <a:rPr lang="en-US" dirty="0"/>
              <a:t>Watch this short True Tube clip on early Islam: </a:t>
            </a:r>
            <a:r>
              <a:rPr lang="en-US" dirty="0">
                <a:hlinkClick r:id="rId2"/>
              </a:rPr>
              <a:t>https://www.truetube.co.uk/film/how-islam-began-ten-minutes</a:t>
            </a:r>
            <a:r>
              <a:rPr lang="en-US" dirty="0"/>
              <a:t>. Why did Muhammad have to escape to Yathrib (later called Medina)? Teach that early Islam was forged in conflict. Muhammad often had to fight to defend his community, while also being a moral and upstanding role model. </a:t>
            </a:r>
          </a:p>
          <a:p>
            <a:r>
              <a:rPr lang="en-US" dirty="0"/>
              <a:t>Recap Muhammad’s insistence on loyalty to one God (beliefs, ‘4 Tawhid’)- this seems to be the root of the conflict. Recap the spread of early Islam (practices, lesson 6, Karbala)- a small group of people following a prophet expanded into a large administrative, imperial system rapidly. Islam had to develop political principles. </a:t>
            </a:r>
          </a:p>
          <a:p>
            <a:r>
              <a:rPr lang="en-US" dirty="0"/>
              <a:t>Read principles of lesser jihad (‘10 Lesser Jihad’). We will test these principles on the Syrian situation; </a:t>
            </a:r>
            <a:r>
              <a:rPr lang="en-US" i="1" dirty="0"/>
              <a:t>would it be jihad for Britain to declare war on Assad’s Syria? </a:t>
            </a:r>
          </a:p>
          <a:p>
            <a:r>
              <a:rPr lang="en-US" dirty="0"/>
              <a:t>if necessary, get the class up to speed by watching these videos: BBC News, why is there a war on Syria?: </a:t>
            </a:r>
            <a:r>
              <a:rPr lang="en-GB" u="sng" dirty="0">
                <a:hlinkClick r:id="rId3"/>
              </a:rPr>
              <a:t>http://www.bbc.co.uk/news/world-middle-east-17258397</a:t>
            </a:r>
            <a:r>
              <a:rPr lang="en-GB" dirty="0"/>
              <a:t>; Newsround, what’s happening in Syria? </a:t>
            </a:r>
            <a:r>
              <a:rPr lang="en-GB" dirty="0">
                <a:hlinkClick r:id="rId4"/>
              </a:rPr>
              <a:t>https://www.bbc.co.uk/newsround/16979186</a:t>
            </a:r>
            <a:endParaRPr lang="en-GB" dirty="0"/>
          </a:p>
          <a:p>
            <a:r>
              <a:rPr lang="en-US" dirty="0"/>
              <a:t>A</a:t>
            </a:r>
            <a:r>
              <a:rPr lang="en-GB" dirty="0" err="1"/>
              <a:t>lso</a:t>
            </a:r>
            <a:r>
              <a:rPr lang="en-GB" dirty="0"/>
              <a:t> useful- BBC One Minute World News- search for ‘Syria conflict’. </a:t>
            </a:r>
          </a:p>
          <a:p>
            <a:r>
              <a:rPr lang="en-US" dirty="0"/>
              <a:t>Groups work through points of jihad on worksheet, discuss as groups, discuss as a class. </a:t>
            </a:r>
          </a:p>
          <a:p>
            <a:r>
              <a:rPr lang="en-US" dirty="0"/>
              <a:t>Individuals answer the question themselves, with examples: </a:t>
            </a:r>
            <a:r>
              <a:rPr lang="en-US" i="1" dirty="0"/>
              <a:t>is it ever right to fight?</a:t>
            </a:r>
            <a:endParaRPr lang="en-US" dirty="0"/>
          </a:p>
          <a:p>
            <a:endParaRPr lang="en-US" i="1" dirty="0"/>
          </a:p>
          <a:p>
            <a:endParaRPr lang="en-GB" dirty="0"/>
          </a:p>
        </p:txBody>
      </p:sp>
    </p:spTree>
    <p:extLst>
      <p:ext uri="{BB962C8B-B14F-4D97-AF65-F5344CB8AC3E}">
        <p14:creationId xmlns:p14="http://schemas.microsoft.com/office/powerpoint/2010/main" val="18867541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9D2DB02-C9DD-4C3D-9BDE-4B66D2B7068D}">
  <ds:schemaRefs>
    <ds:schemaRef ds:uri="http://schemas.microsoft.com/office/2006/documentManagement/types"/>
    <ds:schemaRef ds:uri="http://purl.org/dc/terms/"/>
    <ds:schemaRef ds:uri="3daa3796-40a0-4fe0-acc9-e99f93d22791"/>
    <ds:schemaRef ds:uri="http://schemas.microsoft.com/office/infopath/2007/PartnerControls"/>
    <ds:schemaRef ds:uri="http://schemas.microsoft.com/office/2006/metadata/properties"/>
    <ds:schemaRef ds:uri="http://purl.org/dc/dcmitype/"/>
    <ds:schemaRef ds:uri="http://purl.org/dc/elements/1.1/"/>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ACBB9001-99BA-497D-B31F-82D0D8308713}">
  <ds:schemaRefs>
    <ds:schemaRef ds:uri="http://schemas.microsoft.com/sharepoint/v3/contenttype/forms"/>
  </ds:schemaRefs>
</ds:datastoreItem>
</file>

<file path=customXml/itemProps3.xml><?xml version="1.0" encoding="utf-8"?>
<ds:datastoreItem xmlns:ds="http://schemas.openxmlformats.org/officeDocument/2006/customXml" ds:itemID="{C84D1C01-D008-47A3-ACD3-DAB632C5817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462</Words>
  <Application>Microsoft Macintosh PowerPoint</Application>
  <PresentationFormat>Widescreen</PresentationFormat>
  <Paragraphs>29</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Arial Black</vt:lpstr>
      <vt:lpstr>Calibri</vt:lpstr>
      <vt:lpstr>Calibri Light</vt:lpstr>
      <vt:lpstr>Office Theme</vt:lpstr>
      <vt:lpstr>Big Ideas for RE KS4 Curriculum </vt:lpstr>
      <vt:lpstr>10: lesser Jihad: is it ever right to fight?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lesser Jihad: is it ever right to fight?</dc:title>
  <dc:creator>Kate Christopher</dc:creator>
  <cp:lastModifiedBy>Tracey Francis</cp:lastModifiedBy>
  <cp:revision>1</cp:revision>
  <dcterms:created xsi:type="dcterms:W3CDTF">2019-11-29T15:12:29Z</dcterms:created>
  <dcterms:modified xsi:type="dcterms:W3CDTF">2021-01-20T15:16:54Z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