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61" r:id="rId6"/>
    <p:sldId id="263" r:id="rId7"/>
    <p:sldId id="265" r:id="rId8"/>
    <p:sldId id="296" r:id="rId9"/>
    <p:sldId id="298" r:id="rId10"/>
    <p:sldId id="279" r:id="rId11"/>
    <p:sldId id="297" r:id="rId12"/>
    <p:sldId id="299"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6666"/>
    <a:srgbClr val="FF33CC"/>
    <a:srgbClr val="FF66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F6F49D-A01A-C04D-AD50-18B9C30B2291}" v="1" dt="2021-01-20T12:04:38.5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9" autoAdjust="0"/>
    <p:restoredTop sz="94663"/>
  </p:normalViewPr>
  <p:slideViewPr>
    <p:cSldViewPr snapToGrid="0">
      <p:cViewPr varScale="1">
        <p:scale>
          <a:sx n="112" d="100"/>
          <a:sy n="112" d="100"/>
        </p:scale>
        <p:origin x="48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55F6F49D-A01A-C04D-AD50-18B9C30B2291}"/>
    <pc:docChg chg="delSld modSld">
      <pc:chgData name="Tracey Francis" userId="6a34b47e-2ae8-46f1-bae7-b8f493e6d601" providerId="ADAL" clId="{55F6F49D-A01A-C04D-AD50-18B9C30B2291}" dt="2021-01-20T12:17:09.196" v="9" actId="20577"/>
      <pc:docMkLst>
        <pc:docMk/>
      </pc:docMkLst>
      <pc:sldChg chg="addSp modSp">
        <pc:chgData name="Tracey Francis" userId="6a34b47e-2ae8-46f1-bae7-b8f493e6d601" providerId="ADAL" clId="{55F6F49D-A01A-C04D-AD50-18B9C30B2291}" dt="2021-01-20T12:04:38.558" v="0"/>
        <pc:sldMkLst>
          <pc:docMk/>
          <pc:sldMk cId="1265475817" sldId="256"/>
        </pc:sldMkLst>
        <pc:spChg chg="mod">
          <ac:chgData name="Tracey Francis" userId="6a34b47e-2ae8-46f1-bae7-b8f493e6d601" providerId="ADAL" clId="{55F6F49D-A01A-C04D-AD50-18B9C30B2291}" dt="2021-01-20T12:04:38.558" v="0"/>
          <ac:spMkLst>
            <pc:docMk/>
            <pc:sldMk cId="1265475817" sldId="256"/>
            <ac:spMk id="6" creationId="{54C219F4-6175-9C44-A044-A11A64400485}"/>
          </ac:spMkLst>
        </pc:spChg>
        <pc:grpChg chg="add mod">
          <ac:chgData name="Tracey Francis" userId="6a34b47e-2ae8-46f1-bae7-b8f493e6d601" providerId="ADAL" clId="{55F6F49D-A01A-C04D-AD50-18B9C30B2291}" dt="2021-01-20T12:04:38.558" v="0"/>
          <ac:grpSpMkLst>
            <pc:docMk/>
            <pc:sldMk cId="1265475817" sldId="256"/>
            <ac:grpSpMk id="4" creationId="{F491A089-9D7F-6540-B331-20317C55EE83}"/>
          </ac:grpSpMkLst>
        </pc:grpChg>
        <pc:picChg chg="mod">
          <ac:chgData name="Tracey Francis" userId="6a34b47e-2ae8-46f1-bae7-b8f493e6d601" providerId="ADAL" clId="{55F6F49D-A01A-C04D-AD50-18B9C30B2291}" dt="2021-01-20T12:04:38.558" v="0"/>
          <ac:picMkLst>
            <pc:docMk/>
            <pc:sldMk cId="1265475817" sldId="256"/>
            <ac:picMk id="5" creationId="{DFDCFD33-374E-B84F-AED6-2AF768C8DD39}"/>
          </ac:picMkLst>
        </pc:picChg>
      </pc:sldChg>
      <pc:sldChg chg="del">
        <pc:chgData name="Tracey Francis" userId="6a34b47e-2ae8-46f1-bae7-b8f493e6d601" providerId="ADAL" clId="{55F6F49D-A01A-C04D-AD50-18B9C30B2291}" dt="2021-01-20T12:04:40.941" v="1" actId="2696"/>
        <pc:sldMkLst>
          <pc:docMk/>
          <pc:sldMk cId="2757608690" sldId="258"/>
        </pc:sldMkLst>
      </pc:sldChg>
      <pc:sldChg chg="del">
        <pc:chgData name="Tracey Francis" userId="6a34b47e-2ae8-46f1-bae7-b8f493e6d601" providerId="ADAL" clId="{55F6F49D-A01A-C04D-AD50-18B9C30B2291}" dt="2021-01-20T12:04:42.217" v="2" actId="2696"/>
        <pc:sldMkLst>
          <pc:docMk/>
          <pc:sldMk cId="3328902696" sldId="259"/>
        </pc:sldMkLst>
      </pc:sldChg>
      <pc:sldChg chg="del">
        <pc:chgData name="Tracey Francis" userId="6a34b47e-2ae8-46f1-bae7-b8f493e6d601" providerId="ADAL" clId="{55F6F49D-A01A-C04D-AD50-18B9C30B2291}" dt="2021-01-20T12:04:43.190" v="3" actId="2696"/>
        <pc:sldMkLst>
          <pc:docMk/>
          <pc:sldMk cId="3693798743" sldId="260"/>
        </pc:sldMkLst>
      </pc:sldChg>
      <pc:sldChg chg="modSp mod">
        <pc:chgData name="Tracey Francis" userId="6a34b47e-2ae8-46f1-bae7-b8f493e6d601" providerId="ADAL" clId="{55F6F49D-A01A-C04D-AD50-18B9C30B2291}" dt="2021-01-20T12:16:46.495" v="5" actId="20577"/>
        <pc:sldMkLst>
          <pc:docMk/>
          <pc:sldMk cId="2765224391" sldId="261"/>
        </pc:sldMkLst>
        <pc:spChg chg="mod">
          <ac:chgData name="Tracey Francis" userId="6a34b47e-2ae8-46f1-bae7-b8f493e6d601" providerId="ADAL" clId="{55F6F49D-A01A-C04D-AD50-18B9C30B2291}" dt="2021-01-20T12:16:46.495" v="5" actId="20577"/>
          <ac:spMkLst>
            <pc:docMk/>
            <pc:sldMk cId="2765224391" sldId="261"/>
            <ac:spMk id="4" creationId="{05C74E74-0C7A-43D1-9E95-42BF0485CC93}"/>
          </ac:spMkLst>
        </pc:spChg>
      </pc:sldChg>
      <pc:sldChg chg="modSp mod">
        <pc:chgData name="Tracey Francis" userId="6a34b47e-2ae8-46f1-bae7-b8f493e6d601" providerId="ADAL" clId="{55F6F49D-A01A-C04D-AD50-18B9C30B2291}" dt="2021-01-20T12:16:58.962" v="7" actId="20577"/>
        <pc:sldMkLst>
          <pc:docMk/>
          <pc:sldMk cId="999074375" sldId="263"/>
        </pc:sldMkLst>
        <pc:spChg chg="mod">
          <ac:chgData name="Tracey Francis" userId="6a34b47e-2ae8-46f1-bae7-b8f493e6d601" providerId="ADAL" clId="{55F6F49D-A01A-C04D-AD50-18B9C30B2291}" dt="2021-01-20T12:16:58.962" v="7" actId="20577"/>
          <ac:spMkLst>
            <pc:docMk/>
            <pc:sldMk cId="999074375" sldId="263"/>
            <ac:spMk id="5" creationId="{5A0C51A3-7B61-4CC9-91F4-C0F61676CDA0}"/>
          </ac:spMkLst>
        </pc:spChg>
      </pc:sldChg>
      <pc:sldChg chg="modSp mod">
        <pc:chgData name="Tracey Francis" userId="6a34b47e-2ae8-46f1-bae7-b8f493e6d601" providerId="ADAL" clId="{55F6F49D-A01A-C04D-AD50-18B9C30B2291}" dt="2021-01-20T12:17:09.196" v="9" actId="20577"/>
        <pc:sldMkLst>
          <pc:docMk/>
          <pc:sldMk cId="1691068954" sldId="265"/>
        </pc:sldMkLst>
        <pc:spChg chg="mod">
          <ac:chgData name="Tracey Francis" userId="6a34b47e-2ae8-46f1-bae7-b8f493e6d601" providerId="ADAL" clId="{55F6F49D-A01A-C04D-AD50-18B9C30B2291}" dt="2021-01-20T12:17:09.196" v="9" actId="20577"/>
          <ac:spMkLst>
            <pc:docMk/>
            <pc:sldMk cId="1691068954" sldId="265"/>
            <ac:spMk id="3" creationId="{18DCE083-D02D-4F2C-9164-69CCEF77C1E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6FD7A3-904C-4DA9-A3EE-4B075CB02732}"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E69966-A54F-4B11-B1CB-A044C543DCF4}" type="slidenum">
              <a:rPr lang="en-GB" smtClean="0"/>
              <a:t>‹#›</a:t>
            </a:fld>
            <a:endParaRPr lang="en-GB"/>
          </a:p>
        </p:txBody>
      </p:sp>
    </p:spTree>
    <p:extLst>
      <p:ext uri="{BB962C8B-B14F-4D97-AF65-F5344CB8AC3E}">
        <p14:creationId xmlns:p14="http://schemas.microsoft.com/office/powerpoint/2010/main" val="35996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about the scrolls of Ibrahim and Musa – </a:t>
            </a:r>
          </a:p>
          <a:p>
            <a:r>
              <a:rPr lang="en-GB" dirty="0"/>
              <a:t>OXFORD</a:t>
            </a:r>
            <a:r>
              <a:rPr lang="en-GB" baseline="0" dirty="0"/>
              <a:t> page 26</a:t>
            </a:r>
          </a:p>
          <a:p>
            <a:r>
              <a:rPr lang="en-GB" baseline="0" dirty="0"/>
              <a:t>HODDER page 100</a:t>
            </a:r>
          </a:p>
          <a:p>
            <a:r>
              <a:rPr lang="en-GB" baseline="0" dirty="0"/>
              <a:t>Recap – Who is David? Who is Isa? Why are they important to Islam?</a:t>
            </a:r>
            <a:endParaRPr lang="en-GB" dirty="0"/>
          </a:p>
        </p:txBody>
      </p:sp>
      <p:sp>
        <p:nvSpPr>
          <p:cNvPr id="4" name="Slide Number Placeholder 3"/>
          <p:cNvSpPr>
            <a:spLocks noGrp="1"/>
          </p:cNvSpPr>
          <p:nvPr>
            <p:ph type="sldNum" sz="quarter" idx="10"/>
          </p:nvPr>
        </p:nvSpPr>
        <p:spPr/>
        <p:txBody>
          <a:bodyPr/>
          <a:lstStyle/>
          <a:p>
            <a:fld id="{F7E69966-A54F-4B11-B1CB-A044C543DCF4}" type="slidenum">
              <a:rPr lang="en-GB" smtClean="0"/>
              <a:t>7</a:t>
            </a:fld>
            <a:endParaRPr lang="en-GB"/>
          </a:p>
        </p:txBody>
      </p:sp>
    </p:spTree>
    <p:extLst>
      <p:ext uri="{BB962C8B-B14F-4D97-AF65-F5344CB8AC3E}">
        <p14:creationId xmlns:p14="http://schemas.microsoft.com/office/powerpoint/2010/main" val="160782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28881-186A-4B80-BA50-45F7785EC8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BCC6A40-6BA7-4D2A-AA64-E262BAE5CF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CC0D59E-649E-4A17-9821-98EFFEC94F2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6CED55F-74F8-47F3-B4AA-F3D97105F7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67E7BE-409F-4F32-A461-12C9045235B2}"/>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56652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AA54-85A2-4946-A341-3B9446A4D03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74BAAE-9048-4376-880B-F13979BCDF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D8B4BE-8316-4AF6-B630-8996074D7A0F}"/>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EAE66286-5372-42D4-B135-E3BA3CF95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171BA9-379A-4100-B94D-2CA552E26004}"/>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718208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753A05-58D2-4C02-A5C4-ECBC93F93B6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237B2C8-3B85-4A46-B6BA-B800014818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B649AD-B21D-4CDE-A06B-3D257EDBD0E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13A1934D-7119-4E3B-915C-B9B03E0A5F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FBFC4-5A3C-4B37-BC88-DD52B4EE3C3E}"/>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02574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F1CE2-F548-4871-9AEB-88387562A2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96190A-14DE-488C-A014-B156094CC2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C8169E-DC37-41F9-8A44-0D7A385DE1E1}"/>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276ECFA5-01EB-4B7D-A1AA-E91EFB36D7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A14758-8444-491E-B652-4337BC74A65F}"/>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051831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8E9-E4E3-4609-87B1-45996E841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EA8F6B3-3C81-4075-BA3F-BACB69BCC9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9ABD71-5E81-4301-A63C-A8D1F6C4A960}"/>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69B82B79-D98B-4296-A3E7-881F47CDEB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891D2A-6F40-4862-B35C-281D6F6F9977}"/>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3190050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FC599-AD06-4A0F-9165-54B0B6E49C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3FF29F2-F503-40BC-B256-A3554A394A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1E909E-3271-416E-8D3B-A71279A6593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438CCD0-B0D0-4E27-8A96-FC8BCD6DAEAC}"/>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ACE74EAF-213E-4383-BA3D-F10AA1A3E9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6ED238-1B83-461E-BCC0-2DB127C025E3}"/>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42631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270BB-984D-4796-878C-46B0239E32D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8FF135-73FB-4196-B921-996C3664A1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BAD9D4C-0172-4730-9290-B2B904AC0E9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EB5172-209C-479B-A932-14A92AED2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E90DA3-1594-4AD2-9E31-24F156737CA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189185-3A30-47DC-B7C2-9E3617F80C4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8" name="Footer Placeholder 7">
            <a:extLst>
              <a:ext uri="{FF2B5EF4-FFF2-40B4-BE49-F238E27FC236}">
                <a16:creationId xmlns:a16="http://schemas.microsoft.com/office/drawing/2014/main" id="{FA09C5A6-146C-472D-8960-DA9CE7BCE2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A6FE19C-FC78-4242-B013-337C72FD179A}"/>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604826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9BEC-C958-45C2-9318-9D6BF00CCA4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033F29A-C27A-4A84-9952-A58240A1400B}"/>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4" name="Footer Placeholder 3">
            <a:extLst>
              <a:ext uri="{FF2B5EF4-FFF2-40B4-BE49-F238E27FC236}">
                <a16:creationId xmlns:a16="http://schemas.microsoft.com/office/drawing/2014/main" id="{643AE621-BAF8-4B21-9544-B4C4FF33FAC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4DCDDD-4CB1-4AAE-8124-8B442DE6F36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40319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174C6C-5893-403D-A16D-1283C3D80E5D}"/>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3" name="Footer Placeholder 2">
            <a:extLst>
              <a:ext uri="{FF2B5EF4-FFF2-40B4-BE49-F238E27FC236}">
                <a16:creationId xmlns:a16="http://schemas.microsoft.com/office/drawing/2014/main" id="{D75D8A77-6C1B-451E-9DA4-C3325982C6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32185A3-9579-48FC-B917-0EDAE57357B8}"/>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2380063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F0C5B-F2C2-4390-9795-A59715F83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8B34794-527B-4FB1-91EB-9DA1A5B15A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C910AD-89B3-4D8F-89E1-235C08E77E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BAEDC20-F150-4F21-AF7F-43463EAD72DA}"/>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40FE0A30-CB41-4D0D-A621-C3F751917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F103F-722A-45D4-BE0D-4788726A7341}"/>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195699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7AFCD-3A38-4C4D-99BC-5D73C99CDD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0901F6-3CE6-43BB-88B9-3395ED41F9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562AA0-4887-40A1-8D6E-775DFB137B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A1D5B94-8CFB-41C4-B0C5-2F0FFC08190E}"/>
              </a:ext>
            </a:extLst>
          </p:cNvPr>
          <p:cNvSpPr>
            <a:spLocks noGrp="1"/>
          </p:cNvSpPr>
          <p:nvPr>
            <p:ph type="dt" sz="half" idx="10"/>
          </p:nvPr>
        </p:nvSpPr>
        <p:spPr/>
        <p:txBody>
          <a:bodyPr/>
          <a:lstStyle/>
          <a:p>
            <a:fld id="{F495BE72-A3C0-44A8-AA41-17A439CB32E9}" type="datetimeFigureOut">
              <a:rPr lang="en-GB" smtClean="0"/>
              <a:t>20/01/2021</a:t>
            </a:fld>
            <a:endParaRPr lang="en-GB"/>
          </a:p>
        </p:txBody>
      </p:sp>
      <p:sp>
        <p:nvSpPr>
          <p:cNvPr id="6" name="Footer Placeholder 5">
            <a:extLst>
              <a:ext uri="{FF2B5EF4-FFF2-40B4-BE49-F238E27FC236}">
                <a16:creationId xmlns:a16="http://schemas.microsoft.com/office/drawing/2014/main" id="{FED6FA31-6342-4359-AB7D-79D15F3A59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7E00071-F19D-44A1-A328-88B08A9FA6DC}"/>
              </a:ext>
            </a:extLst>
          </p:cNvPr>
          <p:cNvSpPr>
            <a:spLocks noGrp="1"/>
          </p:cNvSpPr>
          <p:nvPr>
            <p:ph type="sldNum" sz="quarter" idx="12"/>
          </p:nvPr>
        </p:nvSpPr>
        <p:spPr/>
        <p:txBody>
          <a:bodyPr/>
          <a:lstStyle/>
          <a:p>
            <a:fld id="{3181C4C6-2919-455D-BD3F-3AA11A523B85}" type="slidenum">
              <a:rPr lang="en-GB" smtClean="0"/>
              <a:t>‹#›</a:t>
            </a:fld>
            <a:endParaRPr lang="en-GB"/>
          </a:p>
        </p:txBody>
      </p:sp>
    </p:spTree>
    <p:extLst>
      <p:ext uri="{BB962C8B-B14F-4D97-AF65-F5344CB8AC3E}">
        <p14:creationId xmlns:p14="http://schemas.microsoft.com/office/powerpoint/2010/main" val="78938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085DC3-00C2-4A5C-9BF7-19047670D3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46B1394-8011-423C-930C-6BB4A14E6F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3304A5-5266-4430-9367-AE81B541C4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5BE72-A3C0-44A8-AA41-17A439CB32E9}" type="datetimeFigureOut">
              <a:rPr lang="en-GB" smtClean="0"/>
              <a:t>20/01/2021</a:t>
            </a:fld>
            <a:endParaRPr lang="en-GB"/>
          </a:p>
        </p:txBody>
      </p:sp>
      <p:sp>
        <p:nvSpPr>
          <p:cNvPr id="5" name="Footer Placeholder 4">
            <a:extLst>
              <a:ext uri="{FF2B5EF4-FFF2-40B4-BE49-F238E27FC236}">
                <a16:creationId xmlns:a16="http://schemas.microsoft.com/office/drawing/2014/main" id="{344C1600-CCF0-4AA9-BBB7-C5A27E47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D9DE6D-5FB7-47AF-AEA9-9948408BA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1C4C6-2919-455D-BD3F-3AA11A523B85}" type="slidenum">
              <a:rPr lang="en-GB" smtClean="0"/>
              <a:t>‹#›</a:t>
            </a:fld>
            <a:endParaRPr lang="en-GB"/>
          </a:p>
        </p:txBody>
      </p:sp>
    </p:spTree>
    <p:extLst>
      <p:ext uri="{BB962C8B-B14F-4D97-AF65-F5344CB8AC3E}">
        <p14:creationId xmlns:p14="http://schemas.microsoft.com/office/powerpoint/2010/main" val="2530810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F491A089-9D7F-6540-B331-20317C55EE83}"/>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DFDCFD33-374E-B84F-AED6-2AF768C8DD39}"/>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54C219F4-6175-9C44-A044-A11A64400485}"/>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Exit ticket:</a:t>
            </a:r>
          </a:p>
        </p:txBody>
      </p:sp>
      <p:sp>
        <p:nvSpPr>
          <p:cNvPr id="3" name="Content Placeholder 2"/>
          <p:cNvSpPr>
            <a:spLocks noGrp="1"/>
          </p:cNvSpPr>
          <p:nvPr>
            <p:ph idx="1"/>
          </p:nvPr>
        </p:nvSpPr>
        <p:spPr/>
        <p:txBody>
          <a:bodyPr/>
          <a:lstStyle/>
          <a:p>
            <a:pPr marL="0" indent="0">
              <a:buNone/>
            </a:pPr>
            <a:r>
              <a:rPr lang="en-GB" dirty="0"/>
              <a:t>What is a prophet?</a:t>
            </a:r>
          </a:p>
          <a:p>
            <a:pPr marL="0" indent="0">
              <a:buNone/>
            </a:pPr>
            <a:r>
              <a:rPr lang="en-GB" dirty="0"/>
              <a:t>Name two prophets?</a:t>
            </a:r>
          </a:p>
          <a:p>
            <a:pPr marL="0" indent="0">
              <a:buNone/>
            </a:pPr>
            <a:r>
              <a:rPr lang="en-GB" dirty="0"/>
              <a:t>What are the </a:t>
            </a:r>
            <a:r>
              <a:rPr lang="en-GB" dirty="0" err="1"/>
              <a:t>kutub</a:t>
            </a:r>
            <a:r>
              <a:rPr lang="en-GB" dirty="0"/>
              <a:t>?</a:t>
            </a:r>
          </a:p>
          <a:p>
            <a:pPr marL="0" indent="0">
              <a:buNone/>
            </a:pPr>
            <a:r>
              <a:rPr lang="en-GB" dirty="0"/>
              <a:t>Name the pre-Islamic scriptures?</a:t>
            </a:r>
          </a:p>
          <a:p>
            <a:pPr marL="0" indent="0">
              <a:buNone/>
            </a:pPr>
            <a:r>
              <a:rPr lang="en-GB" dirty="0"/>
              <a:t>What does the word Qur’an mean?</a:t>
            </a:r>
          </a:p>
          <a:p>
            <a:pPr marL="0" indent="0">
              <a:buNone/>
            </a:pPr>
            <a:r>
              <a:rPr lang="en-GB" dirty="0"/>
              <a:t>Why does the Qur’an have more authority than any other holy books in Islam?</a:t>
            </a:r>
          </a:p>
          <a:p>
            <a:pPr marL="0" indent="0">
              <a:buNone/>
            </a:pPr>
            <a:endParaRPr lang="en-GB" dirty="0"/>
          </a:p>
        </p:txBody>
      </p:sp>
      <p:sp>
        <p:nvSpPr>
          <p:cNvPr id="4" name="TextBox 3"/>
          <p:cNvSpPr txBox="1"/>
          <p:nvPr/>
        </p:nvSpPr>
        <p:spPr>
          <a:xfrm>
            <a:off x="493486" y="5842000"/>
            <a:ext cx="10326914" cy="646331"/>
          </a:xfrm>
          <a:prstGeom prst="rect">
            <a:avLst/>
          </a:prstGeom>
          <a:noFill/>
        </p:spPr>
        <p:txBody>
          <a:bodyPr wrap="square" rtlCol="0">
            <a:spAutoFit/>
          </a:bodyPr>
          <a:lstStyle/>
          <a:p>
            <a:r>
              <a:rPr lang="en-GB" dirty="0"/>
              <a:t>This is the Scripture in which there is no doubt, containing guidance for those who are mindful of God. </a:t>
            </a:r>
          </a:p>
          <a:p>
            <a:r>
              <a:rPr lang="en-GB" dirty="0"/>
              <a:t>								Qur’an 2:2</a:t>
            </a:r>
          </a:p>
        </p:txBody>
      </p:sp>
    </p:spTree>
    <p:extLst>
      <p:ext uri="{BB962C8B-B14F-4D97-AF65-F5344CB8AC3E}">
        <p14:creationId xmlns:p14="http://schemas.microsoft.com/office/powerpoint/2010/main" val="2480815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AAEDA-2B15-4E64-ADCB-FF40B1A17A5E}"/>
              </a:ext>
            </a:extLst>
          </p:cNvPr>
          <p:cNvSpPr>
            <a:spLocks noGrp="1"/>
          </p:cNvSpPr>
          <p:nvPr>
            <p:ph type="title"/>
          </p:nvPr>
        </p:nvSpPr>
        <p:spPr>
          <a:xfrm>
            <a:off x="0" y="151371"/>
            <a:ext cx="10515600" cy="953036"/>
          </a:xfrm>
        </p:spPr>
        <p:txBody>
          <a:bodyPr/>
          <a:lstStyle/>
          <a:p>
            <a:r>
              <a:rPr lang="en-US" b="1" dirty="0">
                <a:solidFill>
                  <a:srgbClr val="00B050"/>
                </a:solidFill>
                <a:latin typeface="Arial Black" panose="020B0A04020102020204" pitchFamily="34" charset="0"/>
              </a:rPr>
              <a:t>AQA a: ISLAM, BELIEFS </a:t>
            </a:r>
            <a:endParaRPr lang="en-GB" dirty="0">
              <a:solidFill>
                <a:srgbClr val="00B05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82FDDDB7-1190-441F-9DF2-12F4556637DA}"/>
              </a:ext>
            </a:extLst>
          </p:cNvPr>
          <p:cNvSpPr>
            <a:spLocks noGrp="1"/>
          </p:cNvSpPr>
          <p:nvPr>
            <p:ph idx="1"/>
          </p:nvPr>
        </p:nvSpPr>
        <p:spPr>
          <a:xfrm>
            <a:off x="303811" y="1104407"/>
            <a:ext cx="7403275" cy="5332019"/>
          </a:xfrm>
          <a:noFill/>
        </p:spPr>
        <p:txBody>
          <a:bodyPr>
            <a:noAutofit/>
          </a:bodyPr>
          <a:lstStyle/>
          <a:p>
            <a:pPr marL="0" indent="0">
              <a:buNone/>
            </a:pPr>
            <a:r>
              <a:rPr lang="en-GB" sz="2400" b="1" dirty="0"/>
              <a:t>Key Beliefs</a:t>
            </a:r>
            <a:endParaRPr lang="en-GB" sz="2400" dirty="0"/>
          </a:p>
          <a:p>
            <a:pPr marL="0" indent="0">
              <a:buNone/>
            </a:pPr>
            <a:r>
              <a:rPr lang="en-GB" sz="2400" dirty="0"/>
              <a:t>• The six articles of faith in Sunni Islam and five roots of </a:t>
            </a:r>
            <a:r>
              <a:rPr lang="en-GB" sz="2400" dirty="0" err="1"/>
              <a:t>Usul</a:t>
            </a:r>
            <a:r>
              <a:rPr lang="en-GB" sz="2400" dirty="0"/>
              <a:t> ad-Din in Shi’a Islam, including key similarities and differences.</a:t>
            </a:r>
          </a:p>
          <a:p>
            <a:pPr marL="0" indent="0">
              <a:buNone/>
            </a:pPr>
            <a:r>
              <a:rPr lang="en-GB" sz="2400" dirty="0"/>
              <a:t>• The Oneness of God (Tawhid), Qur’an Surah 112.</a:t>
            </a:r>
          </a:p>
          <a:p>
            <a:pPr marL="0" indent="0">
              <a:buNone/>
            </a:pPr>
            <a:r>
              <a:rPr lang="en-GB" sz="2400" dirty="0"/>
              <a:t>• The nature of God: omnipotence, beneficence, mercy, fairness and justice (Adalat in Shi’a Islam), including different ideas about God’s relationship with the world: immanence and transcendence.</a:t>
            </a:r>
          </a:p>
          <a:p>
            <a:pPr marL="0" indent="0">
              <a:buNone/>
            </a:pPr>
            <a:r>
              <a:rPr lang="en-GB" sz="2400" dirty="0"/>
              <a:t>• Angels, their nature and role, including Jibril and </a:t>
            </a:r>
            <a:r>
              <a:rPr lang="en-GB" sz="2400" dirty="0" err="1"/>
              <a:t>Mika’il</a:t>
            </a:r>
            <a:r>
              <a:rPr lang="en-GB" sz="2400" dirty="0"/>
              <a:t>.</a:t>
            </a:r>
          </a:p>
          <a:p>
            <a:pPr marL="0" indent="0">
              <a:buNone/>
            </a:pPr>
            <a:r>
              <a:rPr lang="en-GB" sz="2400" dirty="0"/>
              <a:t>• Predestination and human freedom and its relationship to the Day of Judgement.</a:t>
            </a:r>
          </a:p>
          <a:p>
            <a:pPr marL="0" indent="0">
              <a:buNone/>
            </a:pPr>
            <a:r>
              <a:rPr lang="en-GB" sz="2400" dirty="0"/>
              <a:t>• Life after death (Akhirah), human responsibility and accountability, resurrection, heaven and hell.</a:t>
            </a:r>
          </a:p>
        </p:txBody>
      </p:sp>
      <p:sp>
        <p:nvSpPr>
          <p:cNvPr id="4" name="TextBox 3">
            <a:extLst>
              <a:ext uri="{FF2B5EF4-FFF2-40B4-BE49-F238E27FC236}">
                <a16:creationId xmlns:a16="http://schemas.microsoft.com/office/drawing/2014/main" id="{05C74E74-0C7A-43D1-9E95-42BF0485CC93}"/>
              </a:ext>
            </a:extLst>
          </p:cNvPr>
          <p:cNvSpPr txBox="1"/>
          <p:nvPr/>
        </p:nvSpPr>
        <p:spPr>
          <a:xfrm>
            <a:off x="8206838" y="815762"/>
            <a:ext cx="3681351" cy="5909310"/>
          </a:xfrm>
          <a:prstGeom prst="rect">
            <a:avLst/>
          </a:prstGeom>
          <a:noFill/>
        </p:spPr>
        <p:txBody>
          <a:bodyPr wrap="square" rtlCol="0">
            <a:spAutoFit/>
          </a:bodyPr>
          <a:lstStyle/>
          <a:p>
            <a:r>
              <a:rPr lang="en-GB" sz="2400" b="1" dirty="0"/>
              <a:t>Authority</a:t>
            </a:r>
            <a:endParaRPr lang="en-GB" sz="2400" dirty="0"/>
          </a:p>
          <a:p>
            <a:r>
              <a:rPr lang="en-GB" sz="2400" dirty="0"/>
              <a:t>• Prophethood (</a:t>
            </a:r>
            <a:r>
              <a:rPr lang="en-GB" sz="2400" dirty="0" err="1"/>
              <a:t>Risalah</a:t>
            </a:r>
            <a:r>
              <a:rPr lang="en-GB" sz="2400" dirty="0"/>
              <a:t>) including the role and importance of Adam, Ibrahim and Muhammad.</a:t>
            </a:r>
          </a:p>
          <a:p>
            <a:r>
              <a:rPr lang="en-GB" sz="2400" dirty="0"/>
              <a:t>• The holy books:</a:t>
            </a:r>
          </a:p>
          <a:p>
            <a:r>
              <a:rPr lang="en-GB" sz="2400" dirty="0"/>
              <a:t>• Qur’an: revelation and authority</a:t>
            </a:r>
          </a:p>
          <a:p>
            <a:r>
              <a:rPr lang="en-GB" sz="2400" dirty="0"/>
              <a:t>• The Torah, the Psalms, the Gospel, the Scrolls of Abraham and their authority.</a:t>
            </a:r>
          </a:p>
          <a:p>
            <a:r>
              <a:rPr lang="en-GB" sz="2400" dirty="0"/>
              <a:t>• The imamate in Shi’a Islam: its role and significance.</a:t>
            </a:r>
          </a:p>
          <a:p>
            <a:endParaRPr lang="en-GB" dirty="0"/>
          </a:p>
        </p:txBody>
      </p:sp>
    </p:spTree>
    <p:extLst>
      <p:ext uri="{BB962C8B-B14F-4D97-AF65-F5344CB8AC3E}">
        <p14:creationId xmlns:p14="http://schemas.microsoft.com/office/powerpoint/2010/main" val="2765224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2: </a:t>
            </a:r>
            <a:r>
              <a:rPr lang="en-GB" b="1" dirty="0">
                <a:latin typeface="Arial Black" panose="020B0A04020102020204" pitchFamily="34" charset="0"/>
              </a:rPr>
              <a:t>Before Islam (b) books</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5" y="1377538"/>
            <a:ext cx="7415153" cy="5006117"/>
          </a:xfrm>
        </p:spPr>
        <p:txBody>
          <a:bodyPr>
            <a:normAutofit/>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a:t>
            </a:r>
            <a:r>
              <a:rPr lang="en-GB" sz="3200" b="1" dirty="0">
                <a:solidFill>
                  <a:srgbClr val="006666"/>
                </a:solidFill>
              </a:rPr>
              <a:t> holy books; revelation and authority; psalms, gospels, scrolls</a:t>
            </a:r>
          </a:p>
          <a:p>
            <a:pPr marL="0" indent="0">
              <a:buNone/>
            </a:pPr>
            <a:endParaRPr lang="en-US" sz="3200" b="1" i="1" dirty="0">
              <a:solidFill>
                <a:srgbClr val="006666"/>
              </a:solidFill>
            </a:endParaRPr>
          </a:p>
          <a:p>
            <a:pPr marL="0" indent="0">
              <a:buNone/>
            </a:pPr>
            <a:r>
              <a:rPr lang="en-US" sz="3200" b="1" dirty="0"/>
              <a:t>Learning outcomes: </a:t>
            </a:r>
          </a:p>
          <a:p>
            <a:r>
              <a:rPr lang="en-US" dirty="0"/>
              <a:t>Idea of revealed books in Islam</a:t>
            </a:r>
          </a:p>
          <a:p>
            <a:r>
              <a:rPr lang="en-US" dirty="0"/>
              <a:t>Wider idea of revelation in the Abrahamic faiths</a:t>
            </a:r>
          </a:p>
          <a:p>
            <a:r>
              <a:rPr lang="en-US" dirty="0"/>
              <a:t>The scrolls of Ibrahim and Musa</a:t>
            </a:r>
          </a:p>
          <a:p>
            <a:r>
              <a:rPr lang="en-US" dirty="0"/>
              <a:t>The </a:t>
            </a:r>
            <a:r>
              <a:rPr lang="en-US" dirty="0" err="1"/>
              <a:t>zabur</a:t>
            </a:r>
            <a:r>
              <a:rPr lang="en-US" dirty="0"/>
              <a:t> of </a:t>
            </a:r>
            <a:r>
              <a:rPr lang="en-US" dirty="0" err="1"/>
              <a:t>Dawud</a:t>
            </a:r>
            <a:endParaRPr lang="en-US" dirty="0"/>
          </a:p>
          <a:p>
            <a:r>
              <a:rPr lang="en-US" dirty="0"/>
              <a:t>The </a:t>
            </a:r>
            <a:r>
              <a:rPr lang="en-US" dirty="0" err="1"/>
              <a:t>injil</a:t>
            </a:r>
            <a:r>
              <a:rPr lang="en-US" dirty="0"/>
              <a:t> of Isa</a:t>
            </a:r>
          </a:p>
        </p:txBody>
      </p:sp>
      <p:sp>
        <p:nvSpPr>
          <p:cNvPr id="4" name="TextBox 3">
            <a:extLst>
              <a:ext uri="{FF2B5EF4-FFF2-40B4-BE49-F238E27FC236}">
                <a16:creationId xmlns:a16="http://schemas.microsoft.com/office/drawing/2014/main" id="{74D44661-D1E2-47C7-90C7-BDBAFD343E31}"/>
              </a:ext>
            </a:extLst>
          </p:cNvPr>
          <p:cNvSpPr txBox="1"/>
          <p:nvPr/>
        </p:nvSpPr>
        <p:spPr>
          <a:xfrm>
            <a:off x="7897089" y="1603169"/>
            <a:ext cx="3931726" cy="2646878"/>
          </a:xfrm>
          <a:prstGeom prst="rect">
            <a:avLst/>
          </a:prstGeom>
          <a:noFill/>
        </p:spPr>
        <p:txBody>
          <a:bodyPr wrap="square" rtlCol="0">
            <a:spAutoFit/>
          </a:bodyPr>
          <a:lstStyle/>
          <a:p>
            <a:r>
              <a:rPr lang="en-US" sz="2800" dirty="0"/>
              <a:t>BIG IDEAS LEARNING</a:t>
            </a:r>
          </a:p>
          <a:p>
            <a:r>
              <a:rPr lang="en-GB" sz="2400" b="1" dirty="0">
                <a:solidFill>
                  <a:srgbClr val="FF6600"/>
                </a:solidFill>
              </a:rPr>
              <a:t>CONTEXT: timeline: Jewish bible, Christian Bible, Qur’an</a:t>
            </a:r>
            <a:endParaRPr lang="en-GB" sz="2800" dirty="0">
              <a:solidFill>
                <a:srgbClr val="FF6600"/>
              </a:solidFill>
              <a:effectLst/>
            </a:endParaRPr>
          </a:p>
          <a:p>
            <a:r>
              <a:rPr lang="en-GB" sz="2400" b="1" dirty="0">
                <a:solidFill>
                  <a:srgbClr val="00B050"/>
                </a:solidFill>
              </a:rPr>
              <a:t>BELIEFS: books as revealed</a:t>
            </a:r>
            <a:endParaRPr lang="en-GB" sz="2800" dirty="0">
              <a:solidFill>
                <a:srgbClr val="00B050"/>
              </a:solidFill>
              <a:effectLst/>
            </a:endParaRPr>
          </a:p>
          <a:p>
            <a:r>
              <a:rPr lang="en-GB" sz="2400" b="1" dirty="0">
                <a:solidFill>
                  <a:srgbClr val="00B050"/>
                </a:solidFill>
              </a:rPr>
              <a:t>BELIEFS: information about scrolls, </a:t>
            </a:r>
            <a:r>
              <a:rPr lang="en-GB" sz="2400" b="1" dirty="0" err="1">
                <a:solidFill>
                  <a:srgbClr val="00B050"/>
                </a:solidFill>
              </a:rPr>
              <a:t>zabur</a:t>
            </a:r>
            <a:r>
              <a:rPr lang="en-GB" sz="2400" b="1" dirty="0">
                <a:solidFill>
                  <a:srgbClr val="00B050"/>
                </a:solidFill>
              </a:rPr>
              <a:t> and </a:t>
            </a:r>
            <a:r>
              <a:rPr lang="en-GB" sz="2400" b="1" dirty="0" err="1">
                <a:solidFill>
                  <a:srgbClr val="00B050"/>
                </a:solidFill>
              </a:rPr>
              <a:t>injil</a:t>
            </a:r>
            <a:endParaRPr lang="en-GB" sz="2800" dirty="0">
              <a:solidFill>
                <a:srgbClr val="00B050"/>
              </a:solidFill>
              <a:effectLst/>
            </a:endParaRPr>
          </a:p>
          <a:p>
            <a:endParaRPr lang="en-GB" dirty="0"/>
          </a:p>
        </p:txBody>
      </p:sp>
      <p:sp>
        <p:nvSpPr>
          <p:cNvPr id="5" name="TextBox 4">
            <a:extLst>
              <a:ext uri="{FF2B5EF4-FFF2-40B4-BE49-F238E27FC236}">
                <a16:creationId xmlns:a16="http://schemas.microsoft.com/office/drawing/2014/main" id="{5A0C51A3-7B61-4CC9-91F4-C0F61676CDA0}"/>
              </a:ext>
            </a:extLst>
          </p:cNvPr>
          <p:cNvSpPr txBox="1"/>
          <p:nvPr/>
        </p:nvSpPr>
        <p:spPr>
          <a:xfrm>
            <a:off x="8012430" y="4448368"/>
            <a:ext cx="3394710" cy="1477328"/>
          </a:xfrm>
          <a:prstGeom prst="rect">
            <a:avLst/>
          </a:prstGeom>
          <a:solidFill>
            <a:srgbClr val="00FF00"/>
          </a:solidFill>
        </p:spPr>
        <p:txBody>
          <a:bodyPr wrap="square" rtlCol="0">
            <a:spAutoFit/>
          </a:bodyPr>
          <a:lstStyle/>
          <a:p>
            <a:r>
              <a:rPr lang="en-US" sz="2400" b="1" dirty="0"/>
              <a:t>RESOURCES</a:t>
            </a:r>
          </a:p>
          <a:p>
            <a:endParaRPr lang="en-US" sz="2400" b="1" dirty="0"/>
          </a:p>
          <a:p>
            <a:r>
              <a:rPr lang="en-US" sz="2400" b="1" dirty="0"/>
              <a:t>2 </a:t>
            </a:r>
            <a:r>
              <a:rPr lang="en-US" sz="2400" b="1" dirty="0" err="1"/>
              <a:t>Kutub</a:t>
            </a:r>
            <a:r>
              <a:rPr lang="en-US" sz="2400" b="1" dirty="0"/>
              <a:t> </a:t>
            </a:r>
          </a:p>
          <a:p>
            <a:endParaRPr lang="en-GB" b="1" dirty="0"/>
          </a:p>
        </p:txBody>
      </p:sp>
    </p:spTree>
    <p:extLst>
      <p:ext uri="{BB962C8B-B14F-4D97-AF65-F5344CB8AC3E}">
        <p14:creationId xmlns:p14="http://schemas.microsoft.com/office/powerpoint/2010/main" val="999074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DCE083-D02D-4F2C-9164-69CCEF77C1E6}"/>
              </a:ext>
            </a:extLst>
          </p:cNvPr>
          <p:cNvSpPr>
            <a:spLocks noGrp="1"/>
          </p:cNvSpPr>
          <p:nvPr>
            <p:ph idx="1"/>
          </p:nvPr>
        </p:nvSpPr>
        <p:spPr>
          <a:xfrm>
            <a:off x="1676400" y="0"/>
            <a:ext cx="10515600" cy="6858000"/>
          </a:xfrm>
        </p:spPr>
        <p:txBody>
          <a:bodyPr>
            <a:normAutofit/>
          </a:bodyPr>
          <a:lstStyle/>
          <a:p>
            <a:pPr marL="0" indent="0">
              <a:buNone/>
            </a:pPr>
            <a:r>
              <a:rPr lang="en-US" b="1" dirty="0"/>
              <a:t>Lesson 2</a:t>
            </a:r>
          </a:p>
          <a:p>
            <a:r>
              <a:rPr lang="en-US" dirty="0"/>
              <a:t>Recap role of a prophet, Adam and Ibrahim, prophets before Muhammad. Can the class name any other prophets? </a:t>
            </a:r>
          </a:p>
          <a:p>
            <a:r>
              <a:rPr lang="en-US" dirty="0"/>
              <a:t>Do students know anything about Islamic holy books before the Qur’an? Read about the scrolls of Ibrahim and Musa in ‘2 </a:t>
            </a:r>
            <a:r>
              <a:rPr lang="en-US" dirty="0" err="1"/>
              <a:t>Kutub</a:t>
            </a:r>
            <a:r>
              <a:rPr lang="en-US" dirty="0"/>
              <a:t>’ sheet. </a:t>
            </a:r>
          </a:p>
          <a:p>
            <a:r>
              <a:rPr lang="en-US" dirty="0"/>
              <a:t>Discuss: is this mythical or historical thinking?</a:t>
            </a:r>
          </a:p>
          <a:p>
            <a:r>
              <a:rPr lang="en-US" dirty="0"/>
              <a:t> recap </a:t>
            </a:r>
            <a:r>
              <a:rPr lang="en-US" dirty="0" err="1"/>
              <a:t>Dawud</a:t>
            </a:r>
            <a:r>
              <a:rPr lang="en-US" dirty="0"/>
              <a:t> and Isa- two prophets in Islam. Can students give their Hebrew names and the books they are believed to have authored? Read about </a:t>
            </a:r>
            <a:r>
              <a:rPr lang="en-US" dirty="0" err="1"/>
              <a:t>Zabur</a:t>
            </a:r>
            <a:r>
              <a:rPr lang="en-US" dirty="0"/>
              <a:t> and </a:t>
            </a:r>
            <a:r>
              <a:rPr lang="en-US" dirty="0" err="1"/>
              <a:t>Injil</a:t>
            </a:r>
            <a:r>
              <a:rPr lang="en-US" dirty="0"/>
              <a:t> on ‘2 </a:t>
            </a:r>
            <a:r>
              <a:rPr lang="en-US" dirty="0" err="1"/>
              <a:t>kutub</a:t>
            </a:r>
            <a:r>
              <a:rPr lang="en-US" dirty="0"/>
              <a:t>’ sheet</a:t>
            </a:r>
          </a:p>
          <a:p>
            <a:r>
              <a:rPr lang="en-US" dirty="0"/>
              <a:t>Complete table on slide- Arabic/ Hebrew or English names of books, revealed to which prophet</a:t>
            </a:r>
          </a:p>
          <a:p>
            <a:r>
              <a:rPr lang="en-US" dirty="0"/>
              <a:t>In groups; identify three beliefs about revealed books (</a:t>
            </a:r>
            <a:r>
              <a:rPr lang="en-US" dirty="0" err="1"/>
              <a:t>kutub</a:t>
            </a:r>
            <a:r>
              <a:rPr lang="en-US" dirty="0"/>
              <a:t>)</a:t>
            </a:r>
          </a:p>
          <a:p>
            <a:r>
              <a:rPr lang="en-US" dirty="0"/>
              <a:t>Answer question: </a:t>
            </a:r>
            <a:r>
              <a:rPr lang="en-US" i="1" dirty="0"/>
              <a:t>why are pre-Islamic books part of Islam?</a:t>
            </a:r>
            <a:endParaRPr lang="en-US" dirty="0"/>
          </a:p>
        </p:txBody>
      </p:sp>
    </p:spTree>
    <p:extLst>
      <p:ext uri="{BB962C8B-B14F-4D97-AF65-F5344CB8AC3E}">
        <p14:creationId xmlns:p14="http://schemas.microsoft.com/office/powerpoint/2010/main" val="169106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Do Now: What is a prophet?</a:t>
            </a:r>
          </a:p>
        </p:txBody>
      </p:sp>
      <p:sp>
        <p:nvSpPr>
          <p:cNvPr id="3" name="Content Placeholder 2"/>
          <p:cNvSpPr>
            <a:spLocks noGrp="1"/>
          </p:cNvSpPr>
          <p:nvPr>
            <p:ph idx="1"/>
          </p:nvPr>
        </p:nvSpPr>
        <p:spPr/>
        <p:txBody>
          <a:bodyPr/>
          <a:lstStyle/>
          <a:p>
            <a:pPr marL="0" indent="0">
              <a:buNone/>
            </a:pPr>
            <a:r>
              <a:rPr lang="en-GB" dirty="0"/>
              <a:t>Which ONE of the following means prophet hood?</a:t>
            </a:r>
          </a:p>
          <a:p>
            <a:pPr marL="0" indent="0">
              <a:buNone/>
            </a:pPr>
            <a:r>
              <a:rPr lang="en-GB" dirty="0"/>
              <a:t>A)</a:t>
            </a:r>
            <a:r>
              <a:rPr lang="en-GB" dirty="0" err="1"/>
              <a:t>Tawhid</a:t>
            </a:r>
            <a:r>
              <a:rPr lang="en-GB" dirty="0"/>
              <a:t> B) </a:t>
            </a:r>
            <a:r>
              <a:rPr lang="en-GB" dirty="0" err="1"/>
              <a:t>Risalah</a:t>
            </a:r>
            <a:r>
              <a:rPr lang="en-GB" dirty="0"/>
              <a:t> C) </a:t>
            </a:r>
            <a:r>
              <a:rPr lang="en-GB" dirty="0" err="1"/>
              <a:t>Adalat</a:t>
            </a:r>
            <a:r>
              <a:rPr lang="en-GB" dirty="0"/>
              <a:t> D)</a:t>
            </a:r>
            <a:r>
              <a:rPr lang="en-GB" dirty="0" err="1"/>
              <a:t>Kutub</a:t>
            </a:r>
            <a:endParaRPr lang="en-GB" dirty="0"/>
          </a:p>
          <a:p>
            <a:pPr marL="0" indent="0">
              <a:buNone/>
            </a:pPr>
            <a:endParaRPr lang="en-GB" dirty="0"/>
          </a:p>
          <a:p>
            <a:pPr marL="0" indent="0">
              <a:buNone/>
            </a:pPr>
            <a:r>
              <a:rPr lang="en-GB" dirty="0"/>
              <a:t>Which ONE of the following is a prophet?</a:t>
            </a:r>
          </a:p>
          <a:p>
            <a:pPr marL="514350" indent="-514350">
              <a:buAutoNum type="alphaUcParenR"/>
            </a:pPr>
            <a:r>
              <a:rPr lang="en-GB" dirty="0" err="1"/>
              <a:t>Hawa</a:t>
            </a:r>
            <a:r>
              <a:rPr lang="en-GB" dirty="0"/>
              <a:t>  B)  Adam C) Joseph D) Mary</a:t>
            </a:r>
          </a:p>
          <a:p>
            <a:pPr marL="0" indent="0">
              <a:buNone/>
            </a:pPr>
            <a:endParaRPr lang="en-GB" dirty="0"/>
          </a:p>
          <a:p>
            <a:pPr marL="0" indent="0">
              <a:buNone/>
            </a:pPr>
            <a:r>
              <a:rPr lang="en-GB" dirty="0"/>
              <a:t>Explain the role of prophets in Islam?</a:t>
            </a:r>
          </a:p>
        </p:txBody>
      </p:sp>
    </p:spTree>
    <p:extLst>
      <p:ext uri="{BB962C8B-B14F-4D97-AF65-F5344CB8AC3E}">
        <p14:creationId xmlns:p14="http://schemas.microsoft.com/office/powerpoint/2010/main" val="4204686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 Read the fact file</a:t>
            </a:r>
          </a:p>
        </p:txBody>
      </p:sp>
      <p:sp>
        <p:nvSpPr>
          <p:cNvPr id="3" name="Content Placeholder 2"/>
          <p:cNvSpPr>
            <a:spLocks noGrp="1"/>
          </p:cNvSpPr>
          <p:nvPr>
            <p:ph idx="1"/>
          </p:nvPr>
        </p:nvSpPr>
        <p:spPr/>
        <p:txBody>
          <a:bodyPr/>
          <a:lstStyle/>
          <a:p>
            <a:pPr marL="0" indent="0">
              <a:buNone/>
            </a:pPr>
            <a:r>
              <a:rPr lang="en-GB" dirty="0"/>
              <a:t>Discuss:</a:t>
            </a:r>
          </a:p>
          <a:p>
            <a:pPr marL="0" indent="0">
              <a:buNone/>
            </a:pPr>
            <a:r>
              <a:rPr lang="en-GB" dirty="0"/>
              <a:t>Is this mythical or historical thinking?</a:t>
            </a:r>
          </a:p>
          <a:p>
            <a:pPr marL="0" indent="0">
              <a:buNone/>
            </a:pPr>
            <a:endParaRPr lang="en-GB" dirty="0"/>
          </a:p>
          <a:p>
            <a:pPr marL="0" indent="0">
              <a:buNone/>
            </a:pPr>
            <a:r>
              <a:rPr lang="en-GB" dirty="0"/>
              <a:t>TASK: Complete the table – identify the names given to the revealed scriptures (</a:t>
            </a:r>
            <a:r>
              <a:rPr lang="en-GB" dirty="0" err="1"/>
              <a:t>kutub</a:t>
            </a:r>
            <a:r>
              <a:rPr lang="en-GB" dirty="0"/>
              <a:t>) and to which prophets they were revealed too.</a:t>
            </a:r>
          </a:p>
          <a:p>
            <a:pPr marL="0" indent="0">
              <a:buNone/>
            </a:pPr>
            <a:endParaRPr lang="en-GB" dirty="0"/>
          </a:p>
        </p:txBody>
      </p:sp>
    </p:spTree>
    <p:extLst>
      <p:ext uri="{BB962C8B-B14F-4D97-AF65-F5344CB8AC3E}">
        <p14:creationId xmlns:p14="http://schemas.microsoft.com/office/powerpoint/2010/main" val="281275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3F54-F829-426C-9565-6C619C303D2B}"/>
              </a:ext>
            </a:extLst>
          </p:cNvPr>
          <p:cNvSpPr>
            <a:spLocks noGrp="1"/>
          </p:cNvSpPr>
          <p:nvPr>
            <p:ph type="title"/>
          </p:nvPr>
        </p:nvSpPr>
        <p:spPr>
          <a:xfrm>
            <a:off x="0" y="163244"/>
            <a:ext cx="12192000" cy="846159"/>
          </a:xfrm>
          <a:solidFill>
            <a:schemeClr val="tx1"/>
          </a:solidFill>
        </p:spPr>
        <p:txBody>
          <a:bodyPr>
            <a:normAutofit fontScale="90000"/>
          </a:bodyPr>
          <a:lstStyle/>
          <a:p>
            <a:pPr algn="ctr"/>
            <a:r>
              <a:rPr lang="en-US" sz="6000" dirty="0">
                <a:solidFill>
                  <a:schemeClr val="bg1"/>
                </a:solidFill>
                <a:latin typeface="Arial Black" panose="020B0A04020102020204" pitchFamily="34" charset="0"/>
              </a:rPr>
              <a:t>Revealed Books in Islam</a:t>
            </a:r>
            <a:endParaRPr lang="en-GB" sz="6000" dirty="0">
              <a:solidFill>
                <a:schemeClr val="bg1"/>
              </a:solidFill>
              <a:latin typeface="Arial Black" panose="020B0A04020102020204" pitchFamily="34" charset="0"/>
            </a:endParaRPr>
          </a:p>
        </p:txBody>
      </p:sp>
      <p:graphicFrame>
        <p:nvGraphicFramePr>
          <p:cNvPr id="8" name="Table 7">
            <a:extLst>
              <a:ext uri="{FF2B5EF4-FFF2-40B4-BE49-F238E27FC236}">
                <a16:creationId xmlns:a16="http://schemas.microsoft.com/office/drawing/2014/main" id="{5E70B521-AA40-4679-BCF2-631D54B41B7C}"/>
              </a:ext>
            </a:extLst>
          </p:cNvPr>
          <p:cNvGraphicFramePr>
            <a:graphicFrameLocks noGrp="1"/>
          </p:cNvGraphicFramePr>
          <p:nvPr>
            <p:extLst>
              <p:ext uri="{D42A27DB-BD31-4B8C-83A1-F6EECF244321}">
                <p14:modId xmlns:p14="http://schemas.microsoft.com/office/powerpoint/2010/main" val="1747139819"/>
              </p:ext>
            </p:extLst>
          </p:nvPr>
        </p:nvGraphicFramePr>
        <p:xfrm>
          <a:off x="427512" y="1183455"/>
          <a:ext cx="11305309" cy="5174016"/>
        </p:xfrm>
        <a:graphic>
          <a:graphicData uri="http://schemas.openxmlformats.org/drawingml/2006/table">
            <a:tbl>
              <a:tblPr firstRow="1" bandRow="1"/>
              <a:tblGrid>
                <a:gridCol w="3669605">
                  <a:extLst>
                    <a:ext uri="{9D8B030D-6E8A-4147-A177-3AD203B41FA5}">
                      <a16:colId xmlns:a16="http://schemas.microsoft.com/office/drawing/2014/main" val="69767104"/>
                    </a:ext>
                  </a:extLst>
                </a:gridCol>
                <a:gridCol w="3634712">
                  <a:extLst>
                    <a:ext uri="{9D8B030D-6E8A-4147-A177-3AD203B41FA5}">
                      <a16:colId xmlns:a16="http://schemas.microsoft.com/office/drawing/2014/main" val="3378993890"/>
                    </a:ext>
                  </a:extLst>
                </a:gridCol>
                <a:gridCol w="4000992">
                  <a:extLst>
                    <a:ext uri="{9D8B030D-6E8A-4147-A177-3AD203B41FA5}">
                      <a16:colId xmlns:a16="http://schemas.microsoft.com/office/drawing/2014/main" val="2431628990"/>
                    </a:ext>
                  </a:extLst>
                </a:gridCol>
              </a:tblGrid>
              <a:tr h="833829">
                <a:tc>
                  <a:txBody>
                    <a:bodyPr/>
                    <a:lstStyle/>
                    <a:p>
                      <a:r>
                        <a:rPr lang="en-US" sz="2800" b="1" dirty="0"/>
                        <a:t>ENGLISH/ HEBREW NAME</a:t>
                      </a:r>
                      <a:endParaRPr lang="en-GB" sz="2800" b="1" dirty="0"/>
                    </a:p>
                  </a:txBody>
                  <a:tcPr/>
                </a:tc>
                <a:tc>
                  <a:txBody>
                    <a:bodyPr/>
                    <a:lstStyle/>
                    <a:p>
                      <a:r>
                        <a:rPr lang="en-US" sz="2800" b="1" dirty="0"/>
                        <a:t>ARABIC NAME</a:t>
                      </a:r>
                      <a:endParaRPr lang="en-GB" sz="2800" b="1" dirty="0"/>
                    </a:p>
                  </a:txBody>
                  <a:tcPr/>
                </a:tc>
                <a:tc>
                  <a:txBody>
                    <a:bodyPr/>
                    <a:lstStyle/>
                    <a:p>
                      <a:r>
                        <a:rPr lang="en-US" sz="2800" b="1" dirty="0"/>
                        <a:t>REVEALED TO..</a:t>
                      </a:r>
                      <a:endParaRPr lang="en-GB" sz="2800" b="1" dirty="0"/>
                    </a:p>
                  </a:txBody>
                  <a:tcPr/>
                </a:tc>
                <a:extLst>
                  <a:ext uri="{0D108BD9-81ED-4DB2-BD59-A6C34878D82A}">
                    <a16:rowId xmlns:a16="http://schemas.microsoft.com/office/drawing/2014/main" val="3956783340"/>
                  </a:ext>
                </a:extLst>
              </a:tr>
              <a:tr h="1409712">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04028412"/>
                  </a:ext>
                </a:extLst>
              </a:tr>
              <a:tr h="1409712">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247386263"/>
                  </a:ext>
                </a:extLst>
              </a:tr>
              <a:tr h="1409712">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958164769"/>
                  </a:ext>
                </a:extLst>
              </a:tr>
            </a:tbl>
          </a:graphicData>
        </a:graphic>
      </p:graphicFrame>
      <p:sp>
        <p:nvSpPr>
          <p:cNvPr id="3" name="TextBox 2"/>
          <p:cNvSpPr txBox="1"/>
          <p:nvPr/>
        </p:nvSpPr>
        <p:spPr>
          <a:xfrm>
            <a:off x="0" y="6045200"/>
            <a:ext cx="12192000" cy="369332"/>
          </a:xfrm>
          <a:prstGeom prst="rect">
            <a:avLst/>
          </a:prstGeom>
          <a:solidFill>
            <a:schemeClr val="accent3">
              <a:lumMod val="20000"/>
              <a:lumOff val="80000"/>
            </a:schemeClr>
          </a:solidFill>
        </p:spPr>
        <p:txBody>
          <a:bodyPr wrap="square" rtlCol="0">
            <a:spAutoFit/>
          </a:bodyPr>
          <a:lstStyle/>
          <a:p>
            <a:r>
              <a:rPr lang="en-GB" dirty="0"/>
              <a:t>WE: Complete the sheet using the info file</a:t>
            </a:r>
          </a:p>
        </p:txBody>
      </p:sp>
    </p:spTree>
    <p:extLst>
      <p:ext uri="{BB962C8B-B14F-4D97-AF65-F5344CB8AC3E}">
        <p14:creationId xmlns:p14="http://schemas.microsoft.com/office/powerpoint/2010/main" val="578253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95086" y="188640"/>
            <a:ext cx="2260554" cy="432048"/>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Comic Sans MS" panose="030F0702030302020204" pitchFamily="66" charset="0"/>
              </a:rPr>
              <a:t>Isa</a:t>
            </a:r>
          </a:p>
        </p:txBody>
      </p:sp>
      <p:sp>
        <p:nvSpPr>
          <p:cNvPr id="3" name="Rounded Rectangle 2"/>
          <p:cNvSpPr/>
          <p:nvPr/>
        </p:nvSpPr>
        <p:spPr>
          <a:xfrm>
            <a:off x="3071664" y="908720"/>
            <a:ext cx="1152128" cy="432048"/>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solidFill>
                  <a:schemeClr val="tx1"/>
                </a:solidFill>
                <a:latin typeface="Comic Sans MS" panose="030F0702030302020204" pitchFamily="66" charset="0"/>
              </a:rPr>
              <a:t>Dawud</a:t>
            </a:r>
            <a:endParaRPr lang="en-GB" dirty="0">
              <a:solidFill>
                <a:schemeClr val="tx1"/>
              </a:solidFill>
              <a:latin typeface="Comic Sans MS" panose="030F0702030302020204" pitchFamily="66" charset="0"/>
            </a:endParaRPr>
          </a:p>
        </p:txBody>
      </p:sp>
      <p:sp>
        <p:nvSpPr>
          <p:cNvPr id="4" name="Rounded Rectangle 3"/>
          <p:cNvSpPr/>
          <p:nvPr/>
        </p:nvSpPr>
        <p:spPr>
          <a:xfrm>
            <a:off x="3071664" y="188640"/>
            <a:ext cx="1152128" cy="432048"/>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Comic Sans MS" panose="030F0702030302020204" pitchFamily="66" charset="0"/>
              </a:rPr>
              <a:t>Musa</a:t>
            </a:r>
          </a:p>
        </p:txBody>
      </p:sp>
      <p:sp>
        <p:nvSpPr>
          <p:cNvPr id="5" name="Rounded Rectangle 4"/>
          <p:cNvSpPr/>
          <p:nvPr/>
        </p:nvSpPr>
        <p:spPr>
          <a:xfrm>
            <a:off x="595086" y="908720"/>
            <a:ext cx="2279151" cy="432048"/>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Comic Sans MS" panose="030F0702030302020204" pitchFamily="66" charset="0"/>
              </a:rPr>
              <a:t>Ibrahim</a:t>
            </a:r>
          </a:p>
        </p:txBody>
      </p:sp>
      <p:sp>
        <p:nvSpPr>
          <p:cNvPr id="6" name="Rounded Rectangle 5"/>
          <p:cNvSpPr/>
          <p:nvPr/>
        </p:nvSpPr>
        <p:spPr>
          <a:xfrm>
            <a:off x="188686" y="5013177"/>
            <a:ext cx="5588049" cy="1645605"/>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omic Sans MS" panose="030F0702030302020204" pitchFamily="66" charset="0"/>
              </a:rPr>
              <a:t>This holy book was given by Allah to Musa. It literally translates as ‘instructions’ and refers to the revelation of the Jewish Torah or Christian Pentateuch, (the first five books of the Bible).  Muslims believe the ‘instructions’ were the same given by Allah to all prophets including Ibrahim and </a:t>
            </a:r>
            <a:r>
              <a:rPr lang="en-GB" sz="1100" dirty="0" err="1">
                <a:solidFill>
                  <a:schemeClr val="tx1"/>
                </a:solidFill>
                <a:latin typeface="Comic Sans MS" panose="030F0702030302020204" pitchFamily="66" charset="0"/>
              </a:rPr>
              <a:t>Dawud</a:t>
            </a:r>
            <a:r>
              <a:rPr lang="en-GB" sz="1100" dirty="0">
                <a:solidFill>
                  <a:schemeClr val="tx1"/>
                </a:solidFill>
                <a:latin typeface="Comic Sans MS" panose="030F0702030302020204" pitchFamily="66" charset="0"/>
              </a:rPr>
              <a:t>.  Musa’s revelation is said to have been rejected by some of the people at the time of Musa, which is why a new revelation was needed. </a:t>
            </a:r>
          </a:p>
        </p:txBody>
      </p:sp>
      <p:sp>
        <p:nvSpPr>
          <p:cNvPr id="7" name="Rounded Rectangle 6"/>
          <p:cNvSpPr/>
          <p:nvPr/>
        </p:nvSpPr>
        <p:spPr>
          <a:xfrm>
            <a:off x="6096000" y="3176750"/>
            <a:ext cx="5907314" cy="1645605"/>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Comic Sans MS" panose="030F0702030302020204" pitchFamily="66" charset="0"/>
              </a:rPr>
              <a:t>The Arabic word for the original revelation to Isa, is </a:t>
            </a:r>
            <a:r>
              <a:rPr lang="en-GB" sz="1000" dirty="0" err="1">
                <a:solidFill>
                  <a:schemeClr val="tx1"/>
                </a:solidFill>
                <a:latin typeface="Comic Sans MS" panose="030F0702030302020204" pitchFamily="66" charset="0"/>
              </a:rPr>
              <a:t>Injil</a:t>
            </a:r>
            <a:r>
              <a:rPr lang="en-GB" sz="1000" dirty="0">
                <a:solidFill>
                  <a:schemeClr val="tx1"/>
                </a:solidFill>
                <a:latin typeface="Comic Sans MS" panose="030F0702030302020204" pitchFamily="66" charset="0"/>
              </a:rPr>
              <a:t>. Literally this means ‘Good News’. Islam teaches that Allah sent his message to Isa, but the revelation was replaced with false teachings. Muslims believe that when Allah saw how distorted the </a:t>
            </a:r>
            <a:r>
              <a:rPr lang="en-GB" sz="1000" dirty="0" err="1">
                <a:solidFill>
                  <a:schemeClr val="tx1"/>
                </a:solidFill>
                <a:latin typeface="Comic Sans MS" panose="030F0702030302020204" pitchFamily="66" charset="0"/>
              </a:rPr>
              <a:t>Injil</a:t>
            </a:r>
            <a:r>
              <a:rPr lang="en-GB" sz="1000" dirty="0">
                <a:solidFill>
                  <a:schemeClr val="tx1"/>
                </a:solidFill>
                <a:latin typeface="Comic Sans MS" panose="030F0702030302020204" pitchFamily="66" charset="0"/>
              </a:rPr>
              <a:t> had become (especially in saying that Isa was Allah’s son – shirk) he decided to send the revelation in such a way that it could never be distorted again. According to Islam, this is why Allah chose to give Muhammad the Qur’an by dictation, meaning that the revelation could not be distorted in such a grave way again.  </a:t>
            </a:r>
          </a:p>
        </p:txBody>
      </p:sp>
      <p:sp>
        <p:nvSpPr>
          <p:cNvPr id="8" name="Rounded Rectangle 7"/>
          <p:cNvSpPr/>
          <p:nvPr/>
        </p:nvSpPr>
        <p:spPr>
          <a:xfrm>
            <a:off x="6096000" y="5007228"/>
            <a:ext cx="5907314" cy="1645605"/>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Comic Sans MS" panose="030F0702030302020204" pitchFamily="66" charset="0"/>
              </a:rPr>
              <a:t>According to the Qur’an the </a:t>
            </a:r>
            <a:r>
              <a:rPr lang="en-GB" sz="1200" dirty="0" err="1">
                <a:solidFill>
                  <a:schemeClr val="tx1"/>
                </a:solidFill>
                <a:latin typeface="Comic Sans MS" panose="030F0702030302020204" pitchFamily="66" charset="0"/>
              </a:rPr>
              <a:t>Zabur</a:t>
            </a:r>
            <a:r>
              <a:rPr lang="en-GB" sz="1200" dirty="0">
                <a:solidFill>
                  <a:schemeClr val="tx1"/>
                </a:solidFill>
                <a:latin typeface="Comic Sans MS" panose="030F0702030302020204" pitchFamily="66" charset="0"/>
              </a:rPr>
              <a:t> was revealed to King </a:t>
            </a:r>
            <a:r>
              <a:rPr lang="en-GB" sz="1200" dirty="0" err="1">
                <a:solidFill>
                  <a:schemeClr val="tx1"/>
                </a:solidFill>
                <a:latin typeface="Comic Sans MS" panose="030F0702030302020204" pitchFamily="66" charset="0"/>
              </a:rPr>
              <a:t>Dawud</a:t>
            </a:r>
            <a:r>
              <a:rPr lang="en-GB" sz="1200" dirty="0">
                <a:solidFill>
                  <a:schemeClr val="tx1"/>
                </a:solidFill>
                <a:latin typeface="Comic Sans MS" panose="030F0702030302020204" pitchFamily="66" charset="0"/>
              </a:rPr>
              <a:t> of Israel. Muslim scholars equate this to the </a:t>
            </a:r>
            <a:r>
              <a:rPr lang="en-GB" sz="1200" dirty="0" err="1">
                <a:solidFill>
                  <a:schemeClr val="tx1"/>
                </a:solidFill>
                <a:latin typeface="Comic Sans MS" panose="030F0702030302020204" pitchFamily="66" charset="0"/>
              </a:rPr>
              <a:t>Pslams</a:t>
            </a:r>
            <a:r>
              <a:rPr lang="en-GB" sz="1200" dirty="0">
                <a:solidFill>
                  <a:schemeClr val="tx1"/>
                </a:solidFill>
                <a:latin typeface="Comic Sans MS" panose="030F0702030302020204" pitchFamily="66" charset="0"/>
              </a:rPr>
              <a:t> found in the Bible. It literally translates as ‘song’ or ‘music’. It is mentioned by name only 3 times in the Qur’an.  Muslims believe part of this revelation includes ‘My servants the righteous, shall inherit the earth’. </a:t>
            </a:r>
          </a:p>
        </p:txBody>
      </p:sp>
      <p:sp>
        <p:nvSpPr>
          <p:cNvPr id="9" name="Rounded Rectangle 8"/>
          <p:cNvSpPr/>
          <p:nvPr/>
        </p:nvSpPr>
        <p:spPr>
          <a:xfrm>
            <a:off x="188686" y="3212977"/>
            <a:ext cx="5627439" cy="1645605"/>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Comic Sans MS" panose="030F0702030302020204" pitchFamily="66" charset="0"/>
              </a:rPr>
              <a:t>This holy book or scroll is not believed to have survived today. It is claimed by Muslim scholars that the scrolls were given to Ibrahim, and recorded by him and his scribes. However over time this revelation was lost, and as a result Allah had to send another holy book via a new prophet. According to the Qur’an, these scrolls were about obedience to Allah. </a:t>
            </a:r>
          </a:p>
        </p:txBody>
      </p:sp>
      <p:sp>
        <p:nvSpPr>
          <p:cNvPr id="13" name="Rounded Rectangle 12"/>
          <p:cNvSpPr/>
          <p:nvPr/>
        </p:nvSpPr>
        <p:spPr>
          <a:xfrm>
            <a:off x="5047628" y="1600583"/>
            <a:ext cx="2494994" cy="1076752"/>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latin typeface="Comic Sans MS" panose="030F0702030302020204" pitchFamily="66" charset="0"/>
              </a:rPr>
              <a:t>Surah 5: 46 </a:t>
            </a:r>
          </a:p>
          <a:p>
            <a:pPr algn="ctr"/>
            <a:r>
              <a:rPr lang="en-GB" sz="1100" dirty="0">
                <a:solidFill>
                  <a:schemeClr val="tx1"/>
                </a:solidFill>
                <a:latin typeface="Comic Sans MS" panose="030F0702030302020204" pitchFamily="66" charset="0"/>
              </a:rPr>
              <a:t>‘After them We sent forth Isa son of Maryam, confirming the </a:t>
            </a:r>
            <a:r>
              <a:rPr lang="en-GB" sz="1100" dirty="0" err="1">
                <a:solidFill>
                  <a:schemeClr val="tx1"/>
                </a:solidFill>
                <a:latin typeface="Comic Sans MS" panose="030F0702030302020204" pitchFamily="66" charset="0"/>
              </a:rPr>
              <a:t>Tawrat</a:t>
            </a:r>
            <a:r>
              <a:rPr lang="en-GB" sz="1100" dirty="0">
                <a:solidFill>
                  <a:schemeClr val="tx1"/>
                </a:solidFill>
                <a:latin typeface="Comic Sans MS" panose="030F0702030302020204" pitchFamily="66" charset="0"/>
              </a:rPr>
              <a:t> already revealed, and gave him the </a:t>
            </a:r>
            <a:r>
              <a:rPr lang="en-GB" sz="1100" dirty="0" err="1">
                <a:solidFill>
                  <a:schemeClr val="tx1"/>
                </a:solidFill>
                <a:latin typeface="Comic Sans MS" panose="030F0702030302020204" pitchFamily="66" charset="0"/>
              </a:rPr>
              <a:t>Injil</a:t>
            </a:r>
            <a:r>
              <a:rPr lang="en-GB" sz="1100" dirty="0">
                <a:solidFill>
                  <a:schemeClr val="tx1"/>
                </a:solidFill>
                <a:latin typeface="Comic Sans MS" panose="030F0702030302020204" pitchFamily="66" charset="0"/>
              </a:rPr>
              <a:t>, in which there is guidance and light…’</a:t>
            </a:r>
          </a:p>
        </p:txBody>
      </p:sp>
      <p:sp>
        <p:nvSpPr>
          <p:cNvPr id="14" name="Rounded Rectangle 13"/>
          <p:cNvSpPr/>
          <p:nvPr/>
        </p:nvSpPr>
        <p:spPr>
          <a:xfrm>
            <a:off x="595087" y="1538841"/>
            <a:ext cx="2400134" cy="605681"/>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solidFill>
                  <a:schemeClr val="tx1"/>
                </a:solidFill>
                <a:latin typeface="Comic Sans MS" panose="030F0702030302020204" pitchFamily="66" charset="0"/>
              </a:rPr>
              <a:t>A ‘lost’ Holy book</a:t>
            </a:r>
          </a:p>
        </p:txBody>
      </p:sp>
      <p:sp>
        <p:nvSpPr>
          <p:cNvPr id="15" name="Rounded Rectangle 14"/>
          <p:cNvSpPr/>
          <p:nvPr/>
        </p:nvSpPr>
        <p:spPr>
          <a:xfrm>
            <a:off x="5159896" y="82312"/>
            <a:ext cx="2494994" cy="1076752"/>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Comic Sans MS" panose="030F0702030302020204" pitchFamily="66" charset="0"/>
              </a:rPr>
              <a:t>Surah 87:11</a:t>
            </a:r>
          </a:p>
          <a:p>
            <a:pPr algn="ctr"/>
            <a:r>
              <a:rPr lang="en-GB" sz="1000" dirty="0">
                <a:solidFill>
                  <a:schemeClr val="tx1"/>
                </a:solidFill>
                <a:latin typeface="Comic Sans MS" panose="030F0702030302020204" pitchFamily="66" charset="0"/>
              </a:rPr>
              <a:t>‘He that fears Allah will heed it (the warnings of the scrolls), but the wicked sinner will flout it. … All this is written in earlier scriptures; the scriptures of Ibrahim (and Moses).’</a:t>
            </a:r>
          </a:p>
        </p:txBody>
      </p:sp>
      <p:sp>
        <p:nvSpPr>
          <p:cNvPr id="17" name="Rounded Rectangle 16"/>
          <p:cNvSpPr/>
          <p:nvPr/>
        </p:nvSpPr>
        <p:spPr>
          <a:xfrm>
            <a:off x="8036106" y="1524653"/>
            <a:ext cx="3909149" cy="1076752"/>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err="1">
                <a:solidFill>
                  <a:schemeClr val="tx1"/>
                </a:solidFill>
                <a:latin typeface="Comic Sans MS" panose="030F0702030302020204" pitchFamily="66" charset="0"/>
              </a:rPr>
              <a:t>Sura</a:t>
            </a:r>
            <a:r>
              <a:rPr lang="en-GB" sz="1100" dirty="0">
                <a:solidFill>
                  <a:schemeClr val="tx1"/>
                </a:solidFill>
                <a:latin typeface="Comic Sans MS" panose="030F0702030302020204" pitchFamily="66" charset="0"/>
              </a:rPr>
              <a:t> 4 : 163 ‘We have revealed it to Noah and to the prophets who came after him; as We revealed it to Ibrahim . . .and </a:t>
            </a:r>
            <a:r>
              <a:rPr lang="en-GB" sz="1100" dirty="0" err="1">
                <a:solidFill>
                  <a:schemeClr val="tx1"/>
                </a:solidFill>
                <a:latin typeface="Comic Sans MS" panose="030F0702030302020204" pitchFamily="66" charset="0"/>
              </a:rPr>
              <a:t>Dawud</a:t>
            </a:r>
            <a:r>
              <a:rPr lang="en-GB" sz="1100" dirty="0">
                <a:solidFill>
                  <a:schemeClr val="tx1"/>
                </a:solidFill>
                <a:latin typeface="Comic Sans MS" panose="030F0702030302020204" pitchFamily="66" charset="0"/>
              </a:rPr>
              <a:t>, to whom We gave </a:t>
            </a:r>
            <a:r>
              <a:rPr lang="en-GB" sz="1100">
                <a:solidFill>
                  <a:schemeClr val="tx1"/>
                </a:solidFill>
                <a:latin typeface="Comic Sans MS" panose="030F0702030302020204" pitchFamily="66" charset="0"/>
              </a:rPr>
              <a:t>the Psalms.’</a:t>
            </a:r>
            <a:endParaRPr lang="en-GB" sz="1100" dirty="0">
              <a:solidFill>
                <a:schemeClr val="tx1"/>
              </a:solidFill>
              <a:latin typeface="Comic Sans MS" panose="030F0702030302020204" pitchFamily="66" charset="0"/>
            </a:endParaRPr>
          </a:p>
        </p:txBody>
      </p:sp>
      <p:sp>
        <p:nvSpPr>
          <p:cNvPr id="18" name="Rounded Rectangle 17"/>
          <p:cNvSpPr/>
          <p:nvPr/>
        </p:nvSpPr>
        <p:spPr>
          <a:xfrm>
            <a:off x="526430" y="2382803"/>
            <a:ext cx="1208231" cy="605681"/>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Comic Sans MS" panose="030F0702030302020204" pitchFamily="66" charset="0"/>
              </a:rPr>
              <a:t>A ‘distorted’ Holy book.</a:t>
            </a:r>
          </a:p>
        </p:txBody>
      </p:sp>
      <p:sp>
        <p:nvSpPr>
          <p:cNvPr id="19" name="Rounded Rectangle 18"/>
          <p:cNvSpPr/>
          <p:nvPr/>
        </p:nvSpPr>
        <p:spPr>
          <a:xfrm>
            <a:off x="7916657" y="82312"/>
            <a:ext cx="3963286" cy="1173174"/>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latin typeface="Comic Sans MS" panose="030F0702030302020204" pitchFamily="66" charset="0"/>
              </a:rPr>
              <a:t>Surah 5: 43</a:t>
            </a:r>
          </a:p>
          <a:p>
            <a:pPr algn="ctr"/>
            <a:r>
              <a:rPr lang="en-GB" sz="1000" dirty="0">
                <a:solidFill>
                  <a:schemeClr val="tx1"/>
                </a:solidFill>
                <a:latin typeface="Comic Sans MS" panose="030F0702030302020204" pitchFamily="66" charset="0"/>
              </a:rPr>
              <a:t> ‘But how will they come to you for judgement when they already have the </a:t>
            </a:r>
            <a:r>
              <a:rPr lang="en-GB" sz="1000" dirty="0" err="1">
                <a:solidFill>
                  <a:schemeClr val="tx1"/>
                </a:solidFill>
                <a:latin typeface="Comic Sans MS" panose="030F0702030302020204" pitchFamily="66" charset="0"/>
              </a:rPr>
              <a:t>Tawrat</a:t>
            </a:r>
            <a:r>
              <a:rPr lang="en-GB" sz="1000" dirty="0">
                <a:solidFill>
                  <a:schemeClr val="tx1"/>
                </a:solidFill>
                <a:latin typeface="Comic Sans MS" panose="030F0702030302020204" pitchFamily="66" charset="0"/>
              </a:rPr>
              <a:t> which enshrines Allah’s own judgement? Soon after, they will turn their backs: they are no true believers.’ </a:t>
            </a:r>
          </a:p>
        </p:txBody>
      </p:sp>
      <p:sp>
        <p:nvSpPr>
          <p:cNvPr id="21" name="Rounded Rectangle 20"/>
          <p:cNvSpPr/>
          <p:nvPr/>
        </p:nvSpPr>
        <p:spPr>
          <a:xfrm>
            <a:off x="1981200" y="2394494"/>
            <a:ext cx="2392033" cy="605681"/>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dirty="0">
                <a:solidFill>
                  <a:schemeClr val="tx1"/>
                </a:solidFill>
                <a:latin typeface="Comic Sans MS" panose="030F0702030302020204" pitchFamily="66" charset="0"/>
              </a:rPr>
              <a:t>Considered the most distorted of all..</a:t>
            </a:r>
          </a:p>
        </p:txBody>
      </p:sp>
      <p:sp>
        <p:nvSpPr>
          <p:cNvPr id="22" name="Rounded Rectangle 21"/>
          <p:cNvSpPr/>
          <p:nvPr/>
        </p:nvSpPr>
        <p:spPr>
          <a:xfrm>
            <a:off x="3235141" y="1600584"/>
            <a:ext cx="1208231" cy="605681"/>
          </a:xfrm>
          <a:prstGeom prst="round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latin typeface="Comic Sans MS" panose="030F0702030302020204" pitchFamily="66" charset="0"/>
              </a:rPr>
              <a:t>A ‘distorted’ Holy book.</a:t>
            </a:r>
          </a:p>
        </p:txBody>
      </p:sp>
    </p:spTree>
    <p:extLst>
      <p:ext uri="{BB962C8B-B14F-4D97-AF65-F5344CB8AC3E}">
        <p14:creationId xmlns:p14="http://schemas.microsoft.com/office/powerpoint/2010/main" val="923754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YOU: Independent Task</a:t>
            </a:r>
          </a:p>
        </p:txBody>
      </p:sp>
      <p:sp>
        <p:nvSpPr>
          <p:cNvPr id="3" name="Content Placeholder 2"/>
          <p:cNvSpPr>
            <a:spLocks noGrp="1"/>
          </p:cNvSpPr>
          <p:nvPr>
            <p:ph idx="1"/>
          </p:nvPr>
        </p:nvSpPr>
        <p:spPr/>
        <p:txBody>
          <a:bodyPr/>
          <a:lstStyle/>
          <a:p>
            <a:pPr marL="0" indent="0">
              <a:buNone/>
            </a:pPr>
            <a:r>
              <a:rPr lang="en-GB" dirty="0"/>
              <a:t>Identify three beliefs about revealed books (</a:t>
            </a:r>
            <a:r>
              <a:rPr lang="en-GB" dirty="0" err="1"/>
              <a:t>kutub</a:t>
            </a:r>
            <a:r>
              <a:rPr lang="en-GB" dirty="0"/>
              <a:t>)?</a:t>
            </a:r>
          </a:p>
          <a:p>
            <a:pPr marL="0" indent="0">
              <a:buNone/>
            </a:pPr>
            <a:endParaRPr lang="en-GB" dirty="0"/>
          </a:p>
          <a:p>
            <a:pPr marL="0" indent="0">
              <a:buNone/>
            </a:pPr>
            <a:r>
              <a:rPr lang="en-GB" dirty="0"/>
              <a:t>Why are pre-Islamic books part of Islam?</a:t>
            </a:r>
          </a:p>
          <a:p>
            <a:pPr marL="0" indent="0">
              <a:buNone/>
            </a:pPr>
            <a:endParaRPr lang="en-GB" dirty="0"/>
          </a:p>
          <a:p>
            <a:pPr marL="0" indent="0">
              <a:buNone/>
            </a:pPr>
            <a:endParaRPr lang="en-GB" dirty="0"/>
          </a:p>
          <a:p>
            <a:pPr marL="0" indent="0">
              <a:buNone/>
            </a:pPr>
            <a:r>
              <a:rPr lang="en-GB" dirty="0"/>
              <a:t>PEQ: Explain the different ideas held about </a:t>
            </a:r>
            <a:r>
              <a:rPr lang="en-GB" dirty="0" err="1"/>
              <a:t>Tawrat</a:t>
            </a:r>
            <a:r>
              <a:rPr lang="en-GB" dirty="0"/>
              <a:t>? (5 marks)</a:t>
            </a:r>
          </a:p>
        </p:txBody>
      </p:sp>
    </p:spTree>
    <p:extLst>
      <p:ext uri="{BB962C8B-B14F-4D97-AF65-F5344CB8AC3E}">
        <p14:creationId xmlns:p14="http://schemas.microsoft.com/office/powerpoint/2010/main" val="687133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76DBC85-FE67-454C-819D-7734B86039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AA5D7D-4C5A-4A02-9587-572AE10C83D5}">
  <ds:schemaRefs>
    <ds:schemaRef ds:uri="http://schemas.microsoft.com/sharepoint/v3/contenttype/forms"/>
  </ds:schemaRefs>
</ds:datastoreItem>
</file>

<file path=customXml/itemProps3.xml><?xml version="1.0" encoding="utf-8"?>
<ds:datastoreItem xmlns:ds="http://schemas.openxmlformats.org/officeDocument/2006/customXml" ds:itemID="{BD2147ED-BE45-4B2C-A331-30058360AFDF}">
  <ds:schemaRefs>
    <ds:schemaRef ds:uri="http://schemas.microsoft.com/office/2006/documentManagement/types"/>
    <ds:schemaRef ds:uri="http://purl.org/dc/dcmitype/"/>
    <ds:schemaRef ds:uri="3daa3796-40a0-4fe0-acc9-e99f93d22791"/>
    <ds:schemaRef ds:uri="http://www.w3.org/XML/1998/namespace"/>
    <ds:schemaRef ds:uri="http://purl.org/dc/terms/"/>
    <ds:schemaRef ds:uri="http://schemas.microsoft.com/office/2006/metadata/properties"/>
    <ds:schemaRef ds:uri="http://purl.org/dc/elements/1.1/"/>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otalTime>12278</TotalTime>
  <Words>1217</Words>
  <Application>Microsoft Macintosh PowerPoint</Application>
  <PresentationFormat>Widescreen</PresentationFormat>
  <Paragraphs>100</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 Black</vt:lpstr>
      <vt:lpstr>Calibri</vt:lpstr>
      <vt:lpstr>Calibri Light</vt:lpstr>
      <vt:lpstr>Comic Sans MS</vt:lpstr>
      <vt:lpstr>Office Theme</vt:lpstr>
      <vt:lpstr>Big Ideas for RE KS4 Curriculum </vt:lpstr>
      <vt:lpstr>AQA a: ISLAM, BELIEFS </vt:lpstr>
      <vt:lpstr>2: Before Islam (b) books</vt:lpstr>
      <vt:lpstr>PowerPoint Presentation</vt:lpstr>
      <vt:lpstr>Do Now: What is a prophet?</vt:lpstr>
      <vt:lpstr>WE: Read the fact file</vt:lpstr>
      <vt:lpstr>Revealed Books in Islam</vt:lpstr>
      <vt:lpstr>PowerPoint Presentation</vt:lpstr>
      <vt:lpstr>YOU: Independent Task</vt:lpstr>
      <vt:lpstr>Exit ticket: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Ideas for RE KS4 Curriculum</dc:title>
  <dc:creator>Kate Christopher</dc:creator>
  <cp:lastModifiedBy>Tracey Francis</cp:lastModifiedBy>
  <cp:revision>109</cp:revision>
  <dcterms:created xsi:type="dcterms:W3CDTF">2018-10-02T10:33:06Z</dcterms:created>
  <dcterms:modified xsi:type="dcterms:W3CDTF">2021-01-20T12:17:46Z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