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34" r:id="rId6"/>
    <p:sldId id="346" r:id="rId7"/>
    <p:sldId id="35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4FECA0-5BC0-9642-B36B-1A29CB676F5A}" v="1" dt="2021-01-20T14:48:06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3" autoAdjust="0"/>
    <p:restoredTop sz="96208"/>
  </p:normalViewPr>
  <p:slideViewPr>
    <p:cSldViewPr snapToGrid="0">
      <p:cViewPr varScale="1">
        <p:scale>
          <a:sx n="117" d="100"/>
          <a:sy n="117" d="100"/>
        </p:scale>
        <p:origin x="18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" userId="8dac66f8-ad9f-4436-92bf-6ba4c78efc7b" providerId="ADAL" clId="{B39992BD-F66A-40A4-ADF5-5D52144CACF6}"/>
    <pc:docChg chg="custSel modSld">
      <pc:chgData name="Kate" userId="8dac66f8-ad9f-4436-92bf-6ba4c78efc7b" providerId="ADAL" clId="{B39992BD-F66A-40A4-ADF5-5D52144CACF6}" dt="2021-01-19T21:01:02.970" v="36" actId="20577"/>
      <pc:docMkLst>
        <pc:docMk/>
      </pc:docMkLst>
      <pc:sldChg chg="modSp mod">
        <pc:chgData name="Kate" userId="8dac66f8-ad9f-4436-92bf-6ba4c78efc7b" providerId="ADAL" clId="{B39992BD-F66A-40A4-ADF5-5D52144CACF6}" dt="2021-01-19T21:01:02.970" v="36" actId="20577"/>
        <pc:sldMkLst>
          <pc:docMk/>
          <pc:sldMk cId="3485562511" sldId="334"/>
        </pc:sldMkLst>
        <pc:spChg chg="mod">
          <ac:chgData name="Kate" userId="8dac66f8-ad9f-4436-92bf-6ba4c78efc7b" providerId="ADAL" clId="{B39992BD-F66A-40A4-ADF5-5D52144CACF6}" dt="2021-01-19T21:01:02.970" v="36" actId="20577"/>
          <ac:spMkLst>
            <pc:docMk/>
            <pc:sldMk cId="3485562511" sldId="334"/>
            <ac:spMk id="3" creationId="{3954DBB1-85BE-4C77-BEE0-440134DF6977}"/>
          </ac:spMkLst>
        </pc:spChg>
      </pc:sldChg>
    </pc:docChg>
  </pc:docChgLst>
  <pc:docChgLst>
    <pc:chgData name="Tracey Francis" userId="6a34b47e-2ae8-46f1-bae7-b8f493e6d601" providerId="ADAL" clId="{604FECA0-5BC0-9642-B36B-1A29CB676F5A}"/>
    <pc:docChg chg="addSld modSld">
      <pc:chgData name="Tracey Francis" userId="6a34b47e-2ae8-46f1-bae7-b8f493e6d601" providerId="ADAL" clId="{604FECA0-5BC0-9642-B36B-1A29CB676F5A}" dt="2021-01-20T14:48:44.763" v="2" actId="20577"/>
      <pc:docMkLst>
        <pc:docMk/>
      </pc:docMkLst>
      <pc:sldChg chg="add">
        <pc:chgData name="Tracey Francis" userId="6a34b47e-2ae8-46f1-bae7-b8f493e6d601" providerId="ADAL" clId="{604FECA0-5BC0-9642-B36B-1A29CB676F5A}" dt="2021-01-20T14:48:06.278" v="0"/>
        <pc:sldMkLst>
          <pc:docMk/>
          <pc:sldMk cId="4290180955" sldId="257"/>
        </pc:sldMkLst>
      </pc:sldChg>
      <pc:sldChg chg="modSp mod">
        <pc:chgData name="Tracey Francis" userId="6a34b47e-2ae8-46f1-bae7-b8f493e6d601" providerId="ADAL" clId="{604FECA0-5BC0-9642-B36B-1A29CB676F5A}" dt="2021-01-20T14:48:44.763" v="2" actId="20577"/>
        <pc:sldMkLst>
          <pc:docMk/>
          <pc:sldMk cId="626678562" sldId="346"/>
        </pc:sldMkLst>
        <pc:spChg chg="mod">
          <ac:chgData name="Tracey Francis" userId="6a34b47e-2ae8-46f1-bae7-b8f493e6d601" providerId="ADAL" clId="{604FECA0-5BC0-9642-B36B-1A29CB676F5A}" dt="2021-01-20T14:48:44.763" v="2" actId="20577"/>
          <ac:spMkLst>
            <pc:docMk/>
            <pc:sldMk cId="626678562" sldId="346"/>
            <ac:spMk id="3" creationId="{45D0FFFA-4810-4EB1-B8F7-470D06B7E18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36869-4D14-40BB-AEAE-FF30741E6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809875-AF89-410C-819E-F81F2A3087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D3E71-6B51-48B9-89C1-4555EA1B2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A0E7B-5896-4945-969B-1373957F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872AE-5F2F-4229-8923-601DD2FF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27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3B9F8-D5A5-4092-B7E0-92882586A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7833F-0C42-40A9-AA8E-1D758ED0E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6B8D3-D90F-47CD-B1A9-6E8A303C1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853D9-1107-424B-A654-3C3C835B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D73F8-142A-46CB-9DF4-3D65D8F8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10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141F48-8090-4FEB-AD23-3647FA7EC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BD958-A857-494D-B91E-A59DD2184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B4D0E-76B8-40F5-BF4B-500CEA1A3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F1659-330E-4E14-8DE0-3EE9C8AB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5B93C-83E2-4868-9614-1BAD5126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24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8B9AC-57CE-4D2E-831F-F081E36CA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66A71-9CE8-4293-B609-576A5DDEC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3B21E-90CE-43DA-A09E-94C04DAB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B9DA2-2639-45CD-9CBF-156A8A0B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B28E8-7BAE-4260-B9BE-582BB6AE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9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95CB-633B-4312-B710-A77BA95BE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BF1B7-C32B-443F-A178-E9FEB0125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BDD10-4E7F-46FC-BB67-1004686FA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98077-54A0-40F0-B5E9-0A5EA5A73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1355A-7777-4F69-A5DE-889DF71A8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8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5EFBD-5C8B-490A-B0D9-79BD52281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E829C-43AF-4156-B5F1-BDE0C8023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BE8233-3694-4153-8C07-53B692A9F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9A7718-BF9D-42A1-B677-4132FC3A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A39C7-E1FA-49EC-A590-C3323710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1B79D-129C-4DC6-802F-E51615F86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7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3E4D3-785A-43AF-B293-5D126D797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514D7-F689-4A75-8E77-42CCCEBD7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B5AFF-D55B-4367-B8D2-50F499A45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71C298-11E1-41C2-963F-1295FF6EC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DB5540-8D70-4211-B66C-5E334D328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94CB7B-02A4-43D4-A1C4-EA14860C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5EE37A-C57B-43B3-99CF-3E9FC76E1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329C01-5773-459B-86CE-3EEF14C8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612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725E9-6616-4C6E-88B5-FEFF19003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F8AEB-2681-46F8-A126-C7D6EEA17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5858E-09C5-4A7D-A608-45B716238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4A4A09-ECA2-4775-AFAD-BBA8D3A96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1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D31A2-991B-4B09-8C09-ABB6D0EF9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C86D11-704B-4487-8480-F236EB8BB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23A322-644F-4201-8770-18984E22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7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EE0F8-607B-401A-B668-B0B29B8A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6C69F-4D1C-4D00-974F-DB1F3515F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FA5B3B-97A2-4DDF-BDE3-D42048CB7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20BC4A-0AB4-42B7-95AF-4C09A44E2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8E769-423C-4BC4-BAF4-417E7F47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0E735-7BF4-4BA0-A150-2BFB36927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25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03839-A2C1-46FF-A688-8BE169E1E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C287A-5247-4A30-A9E6-F9A3338E2F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C249B-F2E6-440A-B6DC-076779084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4F6911-EE20-4622-8CEF-391C3C2C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28259-6C14-4967-B0D6-A077A23B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71857A-A1C0-4152-8585-72CE72DF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27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51991C-0692-45CF-AA3B-52E61F055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057EC-B0D1-423D-9460-2161942EA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8D4E5-E4A1-4C43-B6C3-E2074B5BA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87048-CCCB-4D56-A571-636603F89C4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5571D-AF2A-451A-A758-80597B13B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2CF86-5F5E-4060-BD36-34DF38FAEB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1778-138D-44E3-A055-614249845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55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UQLvFi82a0" TargetMode="External"/><Relationship Id="rId2" Type="http://schemas.openxmlformats.org/officeDocument/2006/relationships/hyperlink" Target="https://qubatravel.com/the-holy-kaaba-over-the-year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6914" y="2723263"/>
            <a:ext cx="9231086" cy="3095645"/>
          </a:xfrm>
        </p:spPr>
        <p:txBody>
          <a:bodyPr>
            <a:normAutofit/>
          </a:bodyPr>
          <a:lstStyle/>
          <a:p>
            <a:r>
              <a:rPr lang="en-US" sz="11500" dirty="0">
                <a:solidFill>
                  <a:srgbClr val="006666"/>
                </a:solidFill>
                <a:latin typeface="Arial Black" panose="020B0A04020102020204" pitchFamily="34" charset="0"/>
              </a:rPr>
              <a:t>Islam </a:t>
            </a:r>
          </a:p>
          <a:p>
            <a:r>
              <a:rPr lang="en-US" sz="6000" dirty="0">
                <a:solidFill>
                  <a:srgbClr val="006666"/>
                </a:solidFill>
                <a:latin typeface="Arial Black" panose="020B0A04020102020204" pitchFamily="34" charset="0"/>
              </a:rPr>
              <a:t>Practices </a:t>
            </a:r>
            <a:r>
              <a:rPr lang="en-US" sz="4800" dirty="0">
                <a:solidFill>
                  <a:srgbClr val="006666"/>
                </a:solidFill>
                <a:latin typeface="Arial Black" panose="020B0A04020102020204" pitchFamily="34" charset="0"/>
              </a:rPr>
              <a:t>(AQA a)</a:t>
            </a:r>
            <a:endParaRPr lang="en-GB" sz="4800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BE6755A-7DFF-E64F-A9F3-6A714887A032}"/>
              </a:ext>
            </a:extLst>
          </p:cNvPr>
          <p:cNvGrpSpPr/>
          <p:nvPr/>
        </p:nvGrpSpPr>
        <p:grpSpPr>
          <a:xfrm>
            <a:off x="4151043" y="6165626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E15693AE-FC3F-DB40-B0E6-1A32D71C6CB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401FB75-E058-7449-841D-3625D76E70AA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018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185" y="50140"/>
            <a:ext cx="10989623" cy="1149268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2: </a:t>
            </a:r>
            <a:r>
              <a:rPr lang="en-GB" b="1" dirty="0">
                <a:latin typeface="Arial Black" panose="020B0A04020102020204" pitchFamily="34" charset="0"/>
              </a:rPr>
              <a:t>Is Hajj still the same?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5" y="1199408"/>
            <a:ext cx="7652660" cy="540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6666"/>
                </a:solidFill>
              </a:rPr>
              <a:t>From the spec</a:t>
            </a:r>
            <a:r>
              <a:rPr lang="en-US" sz="2400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sz="2400" b="1" dirty="0">
                <a:solidFill>
                  <a:srgbClr val="006666"/>
                </a:solidFill>
              </a:rPr>
              <a:t>Hajj: role and significance including origins, actions performed at sites including the </a:t>
            </a:r>
            <a:r>
              <a:rPr lang="en-GB" sz="2400" b="1" dirty="0" err="1">
                <a:solidFill>
                  <a:srgbClr val="006666"/>
                </a:solidFill>
              </a:rPr>
              <a:t>Ka’aba</a:t>
            </a:r>
            <a:r>
              <a:rPr lang="en-GB" sz="2400" b="1" dirty="0">
                <a:solidFill>
                  <a:srgbClr val="006666"/>
                </a:solidFill>
              </a:rPr>
              <a:t> at Makkah, Mina, Arafat, </a:t>
            </a:r>
            <a:r>
              <a:rPr lang="en-GB" sz="2400" b="1" dirty="0" err="1">
                <a:solidFill>
                  <a:srgbClr val="006666"/>
                </a:solidFill>
              </a:rPr>
              <a:t>Muzdalifah</a:t>
            </a:r>
            <a:r>
              <a:rPr lang="en-GB" sz="2400" b="1" dirty="0">
                <a:solidFill>
                  <a:srgbClr val="006666"/>
                </a:solidFill>
              </a:rPr>
              <a:t> and their significance.</a:t>
            </a:r>
          </a:p>
          <a:p>
            <a:pPr marL="0" indent="0">
              <a:buNone/>
            </a:pPr>
            <a:endParaRPr lang="en-US" sz="2400" b="1" dirty="0">
              <a:solidFill>
                <a:srgbClr val="006666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3200" b="1" dirty="0"/>
              <a:t>Learning outcomes: </a:t>
            </a:r>
          </a:p>
          <a:p>
            <a:r>
              <a:rPr lang="en-US" b="1" dirty="0"/>
              <a:t>Compare ancient and modern elements of Hajj</a:t>
            </a:r>
          </a:p>
          <a:p>
            <a:r>
              <a:rPr lang="en-US" b="1" dirty="0"/>
              <a:t>Learn key aspects of </a:t>
            </a:r>
            <a:r>
              <a:rPr lang="en-US" b="1"/>
              <a:t>Hajj today</a:t>
            </a:r>
            <a:endParaRPr lang="en-US" b="1" dirty="0"/>
          </a:p>
          <a:p>
            <a:r>
              <a:rPr lang="en-US" b="1" dirty="0">
                <a:effectLst/>
              </a:rPr>
              <a:t>Answer the title question using at least two examples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8015845" y="1742036"/>
            <a:ext cx="361009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BIG IDEAS LEARNING</a:t>
            </a:r>
          </a:p>
          <a:p>
            <a:r>
              <a:rPr lang="en-GB" sz="2400" b="1" dirty="0">
                <a:solidFill>
                  <a:srgbClr val="FF6600"/>
                </a:solidFill>
              </a:rPr>
              <a:t>CONTEXT: setting modern Hajj in historical context</a:t>
            </a:r>
            <a:endParaRPr lang="en-GB" sz="3200" dirty="0">
              <a:solidFill>
                <a:srgbClr val="FF6600"/>
              </a:solidFill>
            </a:endParaRPr>
          </a:p>
          <a:p>
            <a:r>
              <a:rPr lang="en-GB" sz="2400" b="1" dirty="0">
                <a:solidFill>
                  <a:srgbClr val="00B050"/>
                </a:solidFill>
              </a:rPr>
              <a:t>BELIEFS: theology of Hajj </a:t>
            </a:r>
            <a:endParaRPr lang="en-GB" sz="3200" dirty="0">
              <a:solidFill>
                <a:srgbClr val="00B050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4D4F5-5B37-42D1-81D1-D08D17084504}"/>
              </a:ext>
            </a:extLst>
          </p:cNvPr>
          <p:cNvSpPr txBox="1"/>
          <p:nvPr/>
        </p:nvSpPr>
        <p:spPr>
          <a:xfrm>
            <a:off x="8040584" y="4218525"/>
            <a:ext cx="3788231" cy="1384995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Resources</a:t>
            </a:r>
          </a:p>
          <a:p>
            <a:r>
              <a:rPr lang="en-US" sz="2800" b="1" dirty="0"/>
              <a:t>1 Hajj a history</a:t>
            </a:r>
          </a:p>
          <a:p>
            <a:r>
              <a:rPr lang="en-US" sz="2800" b="1" dirty="0"/>
              <a:t>2 Makkah</a:t>
            </a:r>
          </a:p>
        </p:txBody>
      </p:sp>
    </p:spTree>
    <p:extLst>
      <p:ext uri="{BB962C8B-B14F-4D97-AF65-F5344CB8AC3E}">
        <p14:creationId xmlns:p14="http://schemas.microsoft.com/office/powerpoint/2010/main" val="348556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EF244-79F5-460C-9F95-D1BEE523B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20" y="158645"/>
            <a:ext cx="10515600" cy="799999"/>
          </a:xfrm>
        </p:spPr>
        <p:txBody>
          <a:bodyPr/>
          <a:lstStyle/>
          <a:p>
            <a:r>
              <a:rPr lang="en-US" dirty="0"/>
              <a:t>Lesson 2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0FFFA-4810-4EB1-B8F7-470D06B7E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20" y="1047135"/>
            <a:ext cx="11606980" cy="56522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Show images of Hajj and the Ka’ba over the ages. This travel website is good: </a:t>
            </a:r>
            <a:r>
              <a:rPr lang="en-US" dirty="0">
                <a:hlinkClick r:id="rId2"/>
              </a:rPr>
              <a:t>https://qubatravel.com/the-holy-kaaba-over-the-years/</a:t>
            </a:r>
            <a:r>
              <a:rPr lang="en-US" dirty="0"/>
              <a:t> (if the link is broken, search for ‘</a:t>
            </a:r>
            <a:r>
              <a:rPr lang="en-US" dirty="0" err="1"/>
              <a:t>kaba</a:t>
            </a:r>
            <a:r>
              <a:rPr lang="en-US" dirty="0"/>
              <a:t> through time’ or ‘hajj through history’,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r>
              <a:rPr lang="en-US" dirty="0"/>
              <a:t>Read ‘Hajj logistics’ in last lesson’s info sheet, ‘1 Hajj a history’. </a:t>
            </a:r>
          </a:p>
          <a:p>
            <a:r>
              <a:rPr lang="en-US" dirty="0"/>
              <a:t>Watch this clip pf Canadian hip hop duo </a:t>
            </a:r>
            <a:r>
              <a:rPr lang="en-US" dirty="0" err="1"/>
              <a:t>Deen</a:t>
            </a:r>
            <a:r>
              <a:rPr lang="en-US" dirty="0"/>
              <a:t> Squad going on hajj: </a:t>
            </a:r>
            <a:r>
              <a:rPr lang="en-GB" sz="2800" dirty="0">
                <a:hlinkClick r:id="rId3"/>
              </a:rPr>
              <a:t>https://www.youtube.com/watch?v=6UQLvFi82a0</a:t>
            </a:r>
            <a:r>
              <a:rPr lang="en-GB" sz="2800" dirty="0"/>
              <a:t> (if link is broken, Google ‘</a:t>
            </a:r>
            <a:r>
              <a:rPr lang="en-GB" sz="2800" dirty="0" err="1"/>
              <a:t>Deen</a:t>
            </a:r>
            <a:r>
              <a:rPr lang="en-GB" sz="2800" dirty="0"/>
              <a:t> Squad Mecca’).</a:t>
            </a:r>
          </a:p>
          <a:p>
            <a:r>
              <a:rPr lang="en-US" dirty="0"/>
              <a:t>Ask students to suggest what is happening in the video. What has changed over time and what is new? </a:t>
            </a:r>
          </a:p>
          <a:p>
            <a:r>
              <a:rPr lang="en-US" dirty="0"/>
              <a:t>Give out ‘2 Makkah’. Students sketch images to represent each stage of Hajj. [If you require more information, search BBC Bitesize for videos and information on the Hajj today. You might have information you already use to teach Hajj.]</a:t>
            </a:r>
          </a:p>
          <a:p>
            <a:r>
              <a:rPr lang="en-US" dirty="0"/>
              <a:t>Discuss as a class- what is Muhammad’s connection to each stage of Hajj? Add notes to the worksheet.</a:t>
            </a:r>
          </a:p>
          <a:p>
            <a:r>
              <a:rPr lang="en-US" dirty="0"/>
              <a:t>Students discuss and answer: is hajj still the same?  A writing frame is given.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67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3F5DCA4-1E60-4DE8-907C-55A064D50028}"/>
              </a:ext>
            </a:extLst>
          </p:cNvPr>
          <p:cNvSpPr txBox="1"/>
          <p:nvPr/>
        </p:nvSpPr>
        <p:spPr>
          <a:xfrm>
            <a:off x="528484" y="280219"/>
            <a:ext cx="11135032" cy="2677656"/>
          </a:xfrm>
          <a:prstGeom prst="rect">
            <a:avLst/>
          </a:prstGeom>
          <a:noFill/>
          <a:ln>
            <a:solidFill>
              <a:srgbClr val="CC66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b="1" i="1" dirty="0"/>
              <a:t>Is Hajj still the same?</a:t>
            </a:r>
          </a:p>
          <a:p>
            <a:pPr algn="ctr"/>
            <a:r>
              <a:rPr lang="en-GB" sz="3600" dirty="0">
                <a:solidFill>
                  <a:srgbClr val="006666"/>
                </a:solidFill>
              </a:rPr>
              <a:t>Answer this question with at least TWO pieces of information relating to ancient and modern Hajj.</a:t>
            </a:r>
          </a:p>
          <a:p>
            <a:pPr algn="ctr"/>
            <a:r>
              <a:rPr lang="en-GB" sz="3600" b="1" dirty="0">
                <a:solidFill>
                  <a:srgbClr val="006666"/>
                </a:solidFill>
              </a:rPr>
              <a:t>[use information from this lesson and last lesson]</a:t>
            </a:r>
            <a:endParaRPr lang="en-GB" sz="3200" b="1" dirty="0">
              <a:solidFill>
                <a:srgbClr val="006666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6FAA27-3C1B-42E6-87E8-90881007493E}"/>
              </a:ext>
            </a:extLst>
          </p:cNvPr>
          <p:cNvSpPr txBox="1"/>
          <p:nvPr/>
        </p:nvSpPr>
        <p:spPr>
          <a:xfrm>
            <a:off x="294968" y="3185486"/>
            <a:ext cx="116512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Use this writing frame:</a:t>
            </a:r>
          </a:p>
          <a:p>
            <a:pPr marL="342900" indent="-342900">
              <a:buAutoNum type="arabicParenR"/>
            </a:pPr>
            <a:r>
              <a:rPr lang="en-US" sz="3200" b="1" dirty="0">
                <a:solidFill>
                  <a:srgbClr val="CC66FF"/>
                </a:solidFill>
              </a:rPr>
              <a:t>I would say that Hajj has changed in some ways. Evidence to support this is….</a:t>
            </a:r>
          </a:p>
          <a:p>
            <a:pPr marL="342900" indent="-342900">
              <a:buAutoNum type="arabicParenR"/>
            </a:pPr>
            <a:r>
              <a:rPr lang="en-US" sz="3200" b="1" dirty="0">
                <a:solidFill>
                  <a:srgbClr val="002060"/>
                </a:solidFill>
              </a:rPr>
              <a:t>I would say that Hajj has stayed the same in some ways. Evidence to support this is…</a:t>
            </a:r>
          </a:p>
          <a:p>
            <a:pPr marL="342900" indent="-342900">
              <a:buAutoNum type="arabicParenR"/>
            </a:pPr>
            <a:r>
              <a:rPr lang="en-US" sz="3200" b="1" dirty="0">
                <a:solidFill>
                  <a:srgbClr val="006666"/>
                </a:solidFill>
              </a:rPr>
              <a:t>Overall I would say that Hajj has stayed the same/ has significantly changed over time because….</a:t>
            </a:r>
            <a:endParaRPr lang="en-GB" sz="3200" b="1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230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62F787-2CFC-4EF8-AE46-EFF7C5237A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563703-CB1E-4F92-97D4-35C2AD2E3B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B9C9EB-F863-4561-B776-5182BF2A2FA3}">
  <ds:schemaRefs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3daa3796-40a0-4fe0-acc9-e99f93d2279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408</Words>
  <Application>Microsoft Macintosh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Big Ideas for RE KS4 Curriculum </vt:lpstr>
      <vt:lpstr>2: Is Hajj still the same?</vt:lpstr>
      <vt:lpstr>Lesson 2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2: Is Hajj still the same?</dc:title>
  <dc:creator>Kate Christopher</dc:creator>
  <cp:lastModifiedBy>Tracey Francis</cp:lastModifiedBy>
  <cp:revision>16</cp:revision>
  <dcterms:created xsi:type="dcterms:W3CDTF">2019-11-29T14:40:34Z</dcterms:created>
  <dcterms:modified xsi:type="dcterms:W3CDTF">2021-01-20T14:48:59Z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