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2" r:id="rId6"/>
    <p:sldId id="309" r:id="rId7"/>
    <p:sldId id="318" r:id="rId8"/>
    <p:sldId id="317" r:id="rId9"/>
    <p:sldId id="319" r:id="rId10"/>
    <p:sldId id="32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33C2B0-BA79-D74A-B7BF-ACE70455436B}" v="1" dt="2021-01-20T10:41:09.0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1" autoAdjust="0"/>
    <p:restoredTop sz="96327"/>
  </p:normalViewPr>
  <p:slideViewPr>
    <p:cSldViewPr snapToGrid="0">
      <p:cViewPr varScale="1">
        <p:scale>
          <a:sx n="124" d="100"/>
          <a:sy n="124" d="100"/>
        </p:scale>
        <p:origin x="45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F733C2B0-BA79-D74A-B7BF-ACE70455436B}"/>
    <pc:docChg chg="delSld modSld">
      <pc:chgData name="Tracey Francis" userId="6a34b47e-2ae8-46f1-bae7-b8f493e6d601" providerId="ADAL" clId="{F733C2B0-BA79-D74A-B7BF-ACE70455436B}" dt="2021-01-20T10:41:16.648" v="3" actId="2696"/>
      <pc:docMkLst>
        <pc:docMk/>
      </pc:docMkLst>
      <pc:sldChg chg="addSp modSp">
        <pc:chgData name="Tracey Francis" userId="6a34b47e-2ae8-46f1-bae7-b8f493e6d601" providerId="ADAL" clId="{F733C2B0-BA79-D74A-B7BF-ACE70455436B}" dt="2021-01-20T10:41:09.019" v="0"/>
        <pc:sldMkLst>
          <pc:docMk/>
          <pc:sldMk cId="1265475817" sldId="257"/>
        </pc:sldMkLst>
        <pc:spChg chg="mod">
          <ac:chgData name="Tracey Francis" userId="6a34b47e-2ae8-46f1-bae7-b8f493e6d601" providerId="ADAL" clId="{F733C2B0-BA79-D74A-B7BF-ACE70455436B}" dt="2021-01-20T10:41:09.019" v="0"/>
          <ac:spMkLst>
            <pc:docMk/>
            <pc:sldMk cId="1265475817" sldId="257"/>
            <ac:spMk id="6" creationId="{38D5FBFF-A41A-A048-8CA5-B0AE45BEBA7A}"/>
          </ac:spMkLst>
        </pc:spChg>
        <pc:grpChg chg="add mod">
          <ac:chgData name="Tracey Francis" userId="6a34b47e-2ae8-46f1-bae7-b8f493e6d601" providerId="ADAL" clId="{F733C2B0-BA79-D74A-B7BF-ACE70455436B}" dt="2021-01-20T10:41:09.019" v="0"/>
          <ac:grpSpMkLst>
            <pc:docMk/>
            <pc:sldMk cId="1265475817" sldId="257"/>
            <ac:grpSpMk id="4" creationId="{1F99F765-F3F9-DD4E-96D9-81A7F22C87F9}"/>
          </ac:grpSpMkLst>
        </pc:grpChg>
        <pc:picChg chg="mod">
          <ac:chgData name="Tracey Francis" userId="6a34b47e-2ae8-46f1-bae7-b8f493e6d601" providerId="ADAL" clId="{F733C2B0-BA79-D74A-B7BF-ACE70455436B}" dt="2021-01-20T10:41:09.019" v="0"/>
          <ac:picMkLst>
            <pc:docMk/>
            <pc:sldMk cId="1265475817" sldId="257"/>
            <ac:picMk id="5" creationId="{393CBFFF-D725-544A-99BC-33A6CE463C6B}"/>
          </ac:picMkLst>
        </pc:picChg>
      </pc:sldChg>
      <pc:sldChg chg="del">
        <pc:chgData name="Tracey Francis" userId="6a34b47e-2ae8-46f1-bae7-b8f493e6d601" providerId="ADAL" clId="{F733C2B0-BA79-D74A-B7BF-ACE70455436B}" dt="2021-01-20T10:41:14.111" v="2" actId="2696"/>
        <pc:sldMkLst>
          <pc:docMk/>
          <pc:sldMk cId="3254208563" sldId="268"/>
        </pc:sldMkLst>
      </pc:sldChg>
      <pc:sldChg chg="del">
        <pc:chgData name="Tracey Francis" userId="6a34b47e-2ae8-46f1-bae7-b8f493e6d601" providerId="ADAL" clId="{F733C2B0-BA79-D74A-B7BF-ACE70455436B}" dt="2021-01-20T10:41:12.856" v="1" actId="2696"/>
        <pc:sldMkLst>
          <pc:docMk/>
          <pc:sldMk cId="1408733037" sldId="307"/>
        </pc:sldMkLst>
      </pc:sldChg>
      <pc:sldChg chg="del">
        <pc:chgData name="Tracey Francis" userId="6a34b47e-2ae8-46f1-bae7-b8f493e6d601" providerId="ADAL" clId="{F733C2B0-BA79-D74A-B7BF-ACE70455436B}" dt="2021-01-20T10:41:16.648" v="3" actId="2696"/>
        <pc:sldMkLst>
          <pc:docMk/>
          <pc:sldMk cId="1481532587" sldId="30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43E3D-10D0-46BE-8DE9-CA1A9AA6CE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C7A98EA-694A-438E-81A8-A44BD645EE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AE33C67-9442-4760-AEFF-39B46C683B2C}"/>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5" name="Footer Placeholder 4">
            <a:extLst>
              <a:ext uri="{FF2B5EF4-FFF2-40B4-BE49-F238E27FC236}">
                <a16:creationId xmlns:a16="http://schemas.microsoft.com/office/drawing/2014/main" id="{F1DAC98F-0103-4EFC-BC5E-92005E2763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9523C1-4E94-4ED3-928A-0246BAFFE236}"/>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3142405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7C4BD-679B-4480-B6CB-34F890B4895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5AF3C3-B126-4051-AED8-1929B06D17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C829BD-E8AE-4902-9E09-B5BDFB637219}"/>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5" name="Footer Placeholder 4">
            <a:extLst>
              <a:ext uri="{FF2B5EF4-FFF2-40B4-BE49-F238E27FC236}">
                <a16:creationId xmlns:a16="http://schemas.microsoft.com/office/drawing/2014/main" id="{CA64B5CC-719E-48BB-A7A4-41AC7620DC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6F0191-EBDA-4381-A6E0-F4A6ACA57240}"/>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174932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D9B775-932D-471F-A509-2FF6EEBD24D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63A286-948F-41E0-B463-414B04F08A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EFDAAB-0299-4A26-9BD7-51881084D33C}"/>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5" name="Footer Placeholder 4">
            <a:extLst>
              <a:ext uri="{FF2B5EF4-FFF2-40B4-BE49-F238E27FC236}">
                <a16:creationId xmlns:a16="http://schemas.microsoft.com/office/drawing/2014/main" id="{9B468C8E-0FE1-402C-948D-F9B47853D2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5EF763-B7F8-427A-AE43-3FF660CE71DA}"/>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138690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33A40-0F92-48CF-8661-C924D04C39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BEA59A-2CC7-412A-BD96-BD0EE827EA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C4D41D-AD75-457E-9997-5FD5674E3D36}"/>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5" name="Footer Placeholder 4">
            <a:extLst>
              <a:ext uri="{FF2B5EF4-FFF2-40B4-BE49-F238E27FC236}">
                <a16:creationId xmlns:a16="http://schemas.microsoft.com/office/drawing/2014/main" id="{0AD4D13D-7320-46CA-9C12-F87B4B38FB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38CB1C-C6AA-4E02-B250-841650598AFA}"/>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2823832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AD65A-246D-497B-8622-CD2D5E128F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5501F4-947B-4700-A71C-D8FB336ED3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B301F8-4603-4255-AF04-ABCA75F1BF95}"/>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5" name="Footer Placeholder 4">
            <a:extLst>
              <a:ext uri="{FF2B5EF4-FFF2-40B4-BE49-F238E27FC236}">
                <a16:creationId xmlns:a16="http://schemas.microsoft.com/office/drawing/2014/main" id="{CA7147AE-C03E-47F3-B402-34304A0854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FA2A99-7ABA-447F-91F8-46BBF2DB1D9D}"/>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2743263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DCD60-5D86-414A-8B92-5B275A1F55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0637AE-D090-4976-A19F-CC2D7DA0D0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05763A0-9754-48A2-B98F-808E60DD37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10507A-A2C5-40AA-87AA-0418E8BEFBE5}"/>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6" name="Footer Placeholder 5">
            <a:extLst>
              <a:ext uri="{FF2B5EF4-FFF2-40B4-BE49-F238E27FC236}">
                <a16:creationId xmlns:a16="http://schemas.microsoft.com/office/drawing/2014/main" id="{E241C667-8E56-4430-9294-B29A6E661B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E33B85-5F73-4E97-A837-754BC0E427AD}"/>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3507449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35DAD-2AE1-477B-BF92-B1341B422C2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458C3F-BEB3-427C-A33F-1415DA9F9B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12E630-5330-417B-8DB0-40BCED4DED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163B2DA-9473-4D3E-ADA9-3504F1BABB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013A03-A231-408A-B66A-5B314E2326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B878B4E-1AAC-4CB3-B102-9AB8A5DD6B03}"/>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8" name="Footer Placeholder 7">
            <a:extLst>
              <a:ext uri="{FF2B5EF4-FFF2-40B4-BE49-F238E27FC236}">
                <a16:creationId xmlns:a16="http://schemas.microsoft.com/office/drawing/2014/main" id="{8D0A9132-8A2E-479C-B362-74103EF3AA3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84195E2-B443-47EB-BE81-5ED4CAD8E425}"/>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1422084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292B0-CBE3-446A-8352-DEAB86A77A1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908FB72-8F7D-4AF6-847D-A0E70012C534}"/>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4" name="Footer Placeholder 3">
            <a:extLst>
              <a:ext uri="{FF2B5EF4-FFF2-40B4-BE49-F238E27FC236}">
                <a16:creationId xmlns:a16="http://schemas.microsoft.com/office/drawing/2014/main" id="{EF93C29B-9B05-4E42-95CC-B4CDBE44DB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D0C472-AB23-4830-84BE-A9F58C5D7700}"/>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607255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21640-AAA2-4E4A-822F-B457CA36748A}"/>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3" name="Footer Placeholder 2">
            <a:extLst>
              <a:ext uri="{FF2B5EF4-FFF2-40B4-BE49-F238E27FC236}">
                <a16:creationId xmlns:a16="http://schemas.microsoft.com/office/drawing/2014/main" id="{5AA76782-3201-452F-AC42-E241AC86D04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54C6AEF-ABA6-4A25-8A91-91DA1C28BC5E}"/>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95341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7467A-7BB9-41A6-B6C0-C8727AEF84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E4DD601-ABE9-4505-BD7F-495CDFD73B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60849E9-06A9-4E3F-A999-A1005DE98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762BBC-29CF-4E97-A1C3-4DCB93696324}"/>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6" name="Footer Placeholder 5">
            <a:extLst>
              <a:ext uri="{FF2B5EF4-FFF2-40B4-BE49-F238E27FC236}">
                <a16:creationId xmlns:a16="http://schemas.microsoft.com/office/drawing/2014/main" id="{06B46B1F-E474-43BB-9A9B-678BF3A295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B786FB-EA76-4D8E-9796-4C3C0C479B66}"/>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3183378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B29FA-F4E0-458C-8B54-5E9B5895C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38B8BBF-DD95-4405-B91D-F33C6BCDFA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F504580-4D24-4276-AFD0-C6A26A9932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33BA5B-EAD7-4A18-9D7E-7403887F44DF}"/>
              </a:ext>
            </a:extLst>
          </p:cNvPr>
          <p:cNvSpPr>
            <a:spLocks noGrp="1"/>
          </p:cNvSpPr>
          <p:nvPr>
            <p:ph type="dt" sz="half" idx="10"/>
          </p:nvPr>
        </p:nvSpPr>
        <p:spPr/>
        <p:txBody>
          <a:bodyPr/>
          <a:lstStyle/>
          <a:p>
            <a:fld id="{F0E670CC-819B-4388-9A90-12346EB02644}" type="datetimeFigureOut">
              <a:rPr lang="en-GB" smtClean="0"/>
              <a:t>20/01/2021</a:t>
            </a:fld>
            <a:endParaRPr lang="en-GB"/>
          </a:p>
        </p:txBody>
      </p:sp>
      <p:sp>
        <p:nvSpPr>
          <p:cNvPr id="6" name="Footer Placeholder 5">
            <a:extLst>
              <a:ext uri="{FF2B5EF4-FFF2-40B4-BE49-F238E27FC236}">
                <a16:creationId xmlns:a16="http://schemas.microsoft.com/office/drawing/2014/main" id="{703158A1-E07E-4C69-BECB-5630254966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DFA7B7-8129-4224-89CF-91C4EB6BE6BD}"/>
              </a:ext>
            </a:extLst>
          </p:cNvPr>
          <p:cNvSpPr>
            <a:spLocks noGrp="1"/>
          </p:cNvSpPr>
          <p:nvPr>
            <p:ph type="sldNum" sz="quarter" idx="12"/>
          </p:nvPr>
        </p:nvSpPr>
        <p:spPr/>
        <p:txBody>
          <a:bodyPr/>
          <a:lstStyle/>
          <a:p>
            <a:fld id="{66C28C6C-A75A-4D40-AACD-998E9DF5F53F}" type="slidenum">
              <a:rPr lang="en-GB" smtClean="0"/>
              <a:t>‹#›</a:t>
            </a:fld>
            <a:endParaRPr lang="en-GB"/>
          </a:p>
        </p:txBody>
      </p:sp>
    </p:spTree>
    <p:extLst>
      <p:ext uri="{BB962C8B-B14F-4D97-AF65-F5344CB8AC3E}">
        <p14:creationId xmlns:p14="http://schemas.microsoft.com/office/powerpoint/2010/main" val="3205962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CFC4EF-056D-46DB-AFE1-6EF6FECF77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E403F-2EB3-4045-941B-7F445888A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769A41-1752-40B8-968A-1058474980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670CC-819B-4388-9A90-12346EB02644}" type="datetimeFigureOut">
              <a:rPr lang="en-GB" smtClean="0"/>
              <a:t>20/01/2021</a:t>
            </a:fld>
            <a:endParaRPr lang="en-GB"/>
          </a:p>
        </p:txBody>
      </p:sp>
      <p:sp>
        <p:nvSpPr>
          <p:cNvPr id="5" name="Footer Placeholder 4">
            <a:extLst>
              <a:ext uri="{FF2B5EF4-FFF2-40B4-BE49-F238E27FC236}">
                <a16:creationId xmlns:a16="http://schemas.microsoft.com/office/drawing/2014/main" id="{F86C2D30-830F-4143-913B-3AA45C61CA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5CDAF45-EE9F-455C-9901-63F50BE731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28C6C-A75A-4D40-AACD-998E9DF5F53F}" type="slidenum">
              <a:rPr lang="en-GB" smtClean="0"/>
              <a:t>‹#›</a:t>
            </a:fld>
            <a:endParaRPr lang="en-GB"/>
          </a:p>
        </p:txBody>
      </p:sp>
    </p:spTree>
    <p:extLst>
      <p:ext uri="{BB962C8B-B14F-4D97-AF65-F5344CB8AC3E}">
        <p14:creationId xmlns:p14="http://schemas.microsoft.com/office/powerpoint/2010/main" val="3854597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4"/>
            <a:ext cx="9144000" cy="2490004"/>
          </a:xfrm>
        </p:spPr>
        <p:txBody>
          <a:bodyPr>
            <a:normAutofit/>
          </a:bodyPr>
          <a:lstStyle/>
          <a:p>
            <a:r>
              <a:rPr lang="en-US" sz="7800" dirty="0">
                <a:solidFill>
                  <a:srgbClr val="006666"/>
                </a:solidFill>
                <a:latin typeface="Arial Black" panose="020B0A04020102020204" pitchFamily="34" charset="0"/>
              </a:rPr>
              <a:t>Christianity</a:t>
            </a:r>
          </a:p>
          <a:p>
            <a:r>
              <a:rPr lang="en-US" sz="6000" dirty="0">
                <a:solidFill>
                  <a:srgbClr val="006666"/>
                </a:solidFill>
                <a:latin typeface="Arial Black" panose="020B0A04020102020204" pitchFamily="34" charset="0"/>
              </a:rPr>
              <a:t>Practices </a:t>
            </a:r>
            <a:r>
              <a:rPr lang="en-US" sz="4800" dirty="0">
                <a:solidFill>
                  <a:srgbClr val="006666"/>
                </a:solidFill>
                <a:latin typeface="Arial Black" panose="020B0A04020102020204" pitchFamily="34" charset="0"/>
              </a:rPr>
              <a:t>(AQA a)</a:t>
            </a:r>
            <a:endParaRPr lang="en-GB" sz="48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1F99F765-F3F9-DD4E-96D9-81A7F22C87F9}"/>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393CBFFF-D725-544A-99BC-33A6CE463C6B}"/>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38D5FBFF-A41A-A048-8CA5-B0AE45BEBA7A}"/>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126547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3-4:</a:t>
            </a:r>
            <a:r>
              <a:rPr lang="en-GB" b="1" dirty="0"/>
              <a:t> </a:t>
            </a:r>
            <a:r>
              <a:rPr lang="en-GB" b="1" dirty="0">
                <a:latin typeface="Arial Black" panose="020B0A04020102020204" pitchFamily="34" charset="0"/>
              </a:rPr>
              <a:t>Why follow ancient rituals today?</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63186" y="1721923"/>
            <a:ext cx="6809510" cy="4690752"/>
          </a:xfrm>
        </p:spPr>
        <p:txBody>
          <a:bodyPr>
            <a:normAutofit fontScale="85000" lnSpcReduction="10000"/>
          </a:bodyPr>
          <a:lstStyle/>
          <a:p>
            <a:pPr marL="0" indent="0">
              <a:buNone/>
            </a:pPr>
            <a:r>
              <a:rPr lang="en-US" sz="2600" b="1" dirty="0">
                <a:solidFill>
                  <a:srgbClr val="006666"/>
                </a:solidFill>
              </a:rPr>
              <a:t>From the spec</a:t>
            </a:r>
            <a:r>
              <a:rPr lang="en-US" sz="2600" b="1" dirty="0">
                <a:solidFill>
                  <a:srgbClr val="006666"/>
                </a:solidFill>
                <a:sym typeface="Wingdings" panose="05000000000000000000" pitchFamily="2" charset="2"/>
              </a:rPr>
              <a:t></a:t>
            </a:r>
            <a:r>
              <a:rPr lang="en-GB" sz="2600" b="1" dirty="0">
                <a:solidFill>
                  <a:srgbClr val="006666"/>
                </a:solidFill>
              </a:rPr>
              <a:t>the meaning of sacrament</a:t>
            </a:r>
          </a:p>
          <a:p>
            <a:pPr marL="0" indent="0">
              <a:buNone/>
            </a:pPr>
            <a:r>
              <a:rPr lang="en-GB" sz="2600" b="1" dirty="0">
                <a:solidFill>
                  <a:srgbClr val="006666"/>
                </a:solidFill>
              </a:rPr>
              <a:t>Baptism: significance for Christians; infant and believers’ baptism;  different beliefs about infant baptism</a:t>
            </a:r>
          </a:p>
          <a:p>
            <a:pPr marL="0" indent="0">
              <a:buNone/>
            </a:pPr>
            <a:r>
              <a:rPr lang="en-GB" sz="2600" b="1" dirty="0">
                <a:solidFill>
                  <a:srgbClr val="006666"/>
                </a:solidFill>
              </a:rPr>
              <a:t>Eucharist: significance for Christians, including  different ways in which it is celebrated and different interpretations of its meaning.</a:t>
            </a:r>
            <a:endParaRPr lang="en-US" sz="3200" b="1" dirty="0"/>
          </a:p>
          <a:p>
            <a:pPr marL="0" indent="0">
              <a:buNone/>
            </a:pPr>
            <a:r>
              <a:rPr lang="en-US" sz="3200" b="1" dirty="0"/>
              <a:t>Learning outcomes: </a:t>
            </a:r>
          </a:p>
          <a:p>
            <a:r>
              <a:rPr lang="en-US" sz="3200" b="1" dirty="0"/>
              <a:t>Define sacrament, eucharist and baptism</a:t>
            </a:r>
          </a:p>
          <a:p>
            <a:r>
              <a:rPr lang="en-US" sz="3200" b="1" dirty="0"/>
              <a:t>Explain why modern Christians observe these sacraments</a:t>
            </a:r>
          </a:p>
          <a:p>
            <a:r>
              <a:rPr lang="en-US" sz="3200" b="1" dirty="0"/>
              <a:t>Explain diverse views of both eucharist and baptism </a:t>
            </a:r>
          </a:p>
          <a:p>
            <a:endParaRPr lang="en-US" sz="3200" b="1" dirty="0"/>
          </a:p>
          <a:p>
            <a:pPr marL="0" indent="0">
              <a:buNone/>
            </a:pPr>
            <a:endParaRPr lang="en-US" sz="3200" dirty="0">
              <a:solidFill>
                <a:srgbClr val="006666"/>
              </a:solidFill>
            </a:endParaRPr>
          </a:p>
        </p:txBody>
      </p:sp>
      <p:sp>
        <p:nvSpPr>
          <p:cNvPr id="4" name="TextBox 3">
            <a:extLst>
              <a:ext uri="{FF2B5EF4-FFF2-40B4-BE49-F238E27FC236}">
                <a16:creationId xmlns:a16="http://schemas.microsoft.com/office/drawing/2014/main" id="{74D44661-D1E2-47C7-90C7-BDBAFD343E31}"/>
              </a:ext>
            </a:extLst>
          </p:cNvPr>
          <p:cNvSpPr txBox="1"/>
          <p:nvPr/>
        </p:nvSpPr>
        <p:spPr>
          <a:xfrm>
            <a:off x="7386453" y="903844"/>
            <a:ext cx="4655126" cy="3539430"/>
          </a:xfrm>
          <a:prstGeom prst="rect">
            <a:avLst/>
          </a:prstGeom>
          <a:noFill/>
        </p:spPr>
        <p:txBody>
          <a:bodyPr wrap="square" rtlCol="0">
            <a:spAutoFit/>
          </a:bodyPr>
          <a:lstStyle/>
          <a:p>
            <a:r>
              <a:rPr lang="en-US" sz="3200" dirty="0"/>
              <a:t>BIG IDEAS LEARNING</a:t>
            </a:r>
            <a:endParaRPr lang="en-US" sz="3200" dirty="0">
              <a:solidFill>
                <a:srgbClr val="FF6600"/>
              </a:solidFill>
            </a:endParaRPr>
          </a:p>
          <a:p>
            <a:r>
              <a:rPr lang="en-GB" sz="2400" b="1" dirty="0">
                <a:solidFill>
                  <a:srgbClr val="00B050"/>
                </a:solidFill>
              </a:rPr>
              <a:t>BELIEFS: recap nature of Christian God, link to purpose of sacrament</a:t>
            </a:r>
            <a:endParaRPr lang="en-GB" sz="3200" dirty="0">
              <a:solidFill>
                <a:srgbClr val="00B050"/>
              </a:solidFill>
            </a:endParaRPr>
          </a:p>
          <a:p>
            <a:r>
              <a:rPr lang="en-GB" sz="2400" b="1" dirty="0">
                <a:solidFill>
                  <a:srgbClr val="FF6600"/>
                </a:solidFill>
              </a:rPr>
              <a:t>CONTEXT: baptism- history of Christian baptism, different views</a:t>
            </a:r>
          </a:p>
          <a:p>
            <a:r>
              <a:rPr lang="en-GB" sz="2400" b="1" dirty="0">
                <a:solidFill>
                  <a:srgbClr val="FF6600"/>
                </a:solidFill>
              </a:rPr>
              <a:t>Eucharist- Reformation-era conflict about Eucharist</a:t>
            </a:r>
            <a:endParaRPr lang="en-GB" sz="3200" dirty="0">
              <a:solidFill>
                <a:srgbClr val="FF6600"/>
              </a:solidFill>
            </a:endParaRPr>
          </a:p>
          <a:p>
            <a:r>
              <a:rPr lang="en-GB" sz="2400" b="1" dirty="0">
                <a:solidFill>
                  <a:srgbClr val="0070C0"/>
                </a:solidFill>
              </a:rPr>
              <a:t>DIVERSITY: different Christian views on baptism and Eucharist</a:t>
            </a:r>
            <a:endParaRPr lang="en-GB" sz="3200" dirty="0">
              <a:solidFill>
                <a:srgbClr val="0070C0"/>
              </a:solidFill>
            </a:endParaRPr>
          </a:p>
        </p:txBody>
      </p:sp>
      <p:sp>
        <p:nvSpPr>
          <p:cNvPr id="5" name="TextBox 4">
            <a:extLst>
              <a:ext uri="{FF2B5EF4-FFF2-40B4-BE49-F238E27FC236}">
                <a16:creationId xmlns:a16="http://schemas.microsoft.com/office/drawing/2014/main" id="{AB568663-9B58-4342-8CC9-9F9AD91FA22D}"/>
              </a:ext>
            </a:extLst>
          </p:cNvPr>
          <p:cNvSpPr txBox="1"/>
          <p:nvPr/>
        </p:nvSpPr>
        <p:spPr>
          <a:xfrm>
            <a:off x="7386453" y="4750682"/>
            <a:ext cx="3455720" cy="1661993"/>
          </a:xfrm>
          <a:prstGeom prst="rect">
            <a:avLst/>
          </a:prstGeom>
          <a:solidFill>
            <a:srgbClr val="00FF00"/>
          </a:solidFill>
        </p:spPr>
        <p:txBody>
          <a:bodyPr wrap="square" rtlCol="0">
            <a:spAutoFit/>
          </a:bodyPr>
          <a:lstStyle/>
          <a:p>
            <a:r>
              <a:rPr lang="en-US" sz="2800" b="1" u="sng" dirty="0"/>
              <a:t>Resources</a:t>
            </a:r>
          </a:p>
          <a:p>
            <a:r>
              <a:rPr lang="en-US" sz="2800" b="1" dirty="0"/>
              <a:t>3 Baptism</a:t>
            </a:r>
          </a:p>
          <a:p>
            <a:r>
              <a:rPr lang="en-US" sz="2800" b="1" dirty="0"/>
              <a:t>4 Eucharist squares </a:t>
            </a:r>
          </a:p>
          <a:p>
            <a:endParaRPr lang="en-GB" dirty="0"/>
          </a:p>
        </p:txBody>
      </p:sp>
    </p:spTree>
    <p:extLst>
      <p:ext uri="{BB962C8B-B14F-4D97-AF65-F5344CB8AC3E}">
        <p14:creationId xmlns:p14="http://schemas.microsoft.com/office/powerpoint/2010/main" val="13168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DC1BF-2CF0-48A4-A360-198BDC49C89C}"/>
              </a:ext>
            </a:extLst>
          </p:cNvPr>
          <p:cNvSpPr>
            <a:spLocks noGrp="1"/>
          </p:cNvSpPr>
          <p:nvPr>
            <p:ph idx="1"/>
          </p:nvPr>
        </p:nvSpPr>
        <p:spPr>
          <a:xfrm>
            <a:off x="0" y="0"/>
            <a:ext cx="12192000" cy="6858000"/>
          </a:xfrm>
        </p:spPr>
        <p:txBody>
          <a:bodyPr>
            <a:normAutofit fontScale="70000" lnSpcReduction="20000"/>
          </a:bodyPr>
          <a:lstStyle/>
          <a:p>
            <a:pPr marL="0" indent="0">
              <a:buNone/>
            </a:pPr>
            <a:r>
              <a:rPr lang="en-US" b="1" dirty="0"/>
              <a:t>Lesson 3</a:t>
            </a:r>
          </a:p>
          <a:p>
            <a:r>
              <a:rPr lang="en-US" dirty="0"/>
              <a:t>Starter: show videos of Christians engaged in rituals: with the sound turned down. If the class were explorers from another part of the world and had never seen these rituals, what would they think was happening?  </a:t>
            </a:r>
          </a:p>
          <a:p>
            <a:r>
              <a:rPr lang="en-US" dirty="0"/>
              <a:t>Brainstorm why people perform religious or non-religious rituals. (ritual: repetitive, formalized, meaningful actions, linked to a belief or myth). In Christianity these are known as </a:t>
            </a:r>
            <a:r>
              <a:rPr lang="en-US" b="1" dirty="0"/>
              <a:t>‘sacraments’. </a:t>
            </a:r>
            <a:r>
              <a:rPr lang="en-US" dirty="0"/>
              <a:t>Define sacrament. </a:t>
            </a:r>
          </a:p>
          <a:p>
            <a:r>
              <a:rPr lang="en-US" dirty="0"/>
              <a:t>Read John 6 on ‘3 Baptism’ worksheet, answer questions around the edge. Ask students to suggest what the idea of ‘birth in water’ signifies in this passage.</a:t>
            </a:r>
          </a:p>
          <a:p>
            <a:r>
              <a:rPr lang="en-US" dirty="0"/>
              <a:t>Do students think baptism was something Jesus developed? Teach that in fact it was a widespread practice to </a:t>
            </a:r>
            <a:r>
              <a:rPr lang="en-US" dirty="0" err="1"/>
              <a:t>symbolise</a:t>
            </a:r>
            <a:r>
              <a:rPr lang="en-US" dirty="0"/>
              <a:t> commitment, spiritual cleansing and spiritual rebirth.</a:t>
            </a:r>
          </a:p>
          <a:p>
            <a:r>
              <a:rPr lang="en-US" dirty="0"/>
              <a:t>Read Matt 3 on ‘3 Baptism’. Answer the questions. Ask students which event came first. Jesus’ baptism is first. Ensure students can identify who </a:t>
            </a:r>
            <a:r>
              <a:rPr lang="en-US" dirty="0" err="1"/>
              <a:t>baptises</a:t>
            </a:r>
            <a:r>
              <a:rPr lang="en-US" dirty="0"/>
              <a:t> Jesus – John the Baptist. </a:t>
            </a:r>
          </a:p>
          <a:p>
            <a:pPr marL="0" indent="0">
              <a:buNone/>
            </a:pPr>
            <a:r>
              <a:rPr lang="en-US" dirty="0"/>
              <a:t>Explain that John the Baptist led a Jewish messianic movement. He was already teaching that a messiah will come, and baptism represented his followers cleaning themselves in preparation. After his own baptism Jesus recommends such a procedure to Nicodemus in John, implying that through being symbolically reborn humans can prepare themselves for God</a:t>
            </a:r>
          </a:p>
          <a:p>
            <a:r>
              <a:rPr lang="en-GB" dirty="0"/>
              <a:t>Ask the class why, if Jesus was baptised as an adult, Christians baptise babies? Do the class think infant baptism is in the Bible? [It is not in the Bible]. Explain that the Baptist church refused to engage in infant baptisms during the Reformation. Why do students think this is the case?  [</a:t>
            </a:r>
            <a:r>
              <a:rPr lang="en-GB" dirty="0">
                <a:latin typeface="Calibri" panose="020F0502020204030204" pitchFamily="34" charset="0"/>
                <a:ea typeface="Calibri" panose="020F0502020204030204" pitchFamily="34" charset="0"/>
                <a:cs typeface="Times New Roman" panose="02020603050405020304" pitchFamily="18" charset="0"/>
              </a:rPr>
              <a:t>Biblical baptisms are adults making a commitment</a:t>
            </a:r>
            <a:r>
              <a:rPr lang="en-GB" dirty="0"/>
              <a:t>]. </a:t>
            </a:r>
          </a:p>
          <a:p>
            <a:pPr marL="0" indent="0">
              <a:buNone/>
            </a:pPr>
            <a:r>
              <a:rPr lang="en-US" dirty="0">
                <a:latin typeface="Calibri" panose="020F0502020204030204" pitchFamily="34" charset="0"/>
                <a:ea typeface="Calibri" panose="020F0502020204030204" pitchFamily="34" charset="0"/>
                <a:cs typeface="Times New Roman" panose="02020603050405020304" pitchFamily="18" charset="0"/>
              </a:rPr>
              <a:t>E</a:t>
            </a:r>
            <a:r>
              <a:rPr lang="en-GB" dirty="0">
                <a:latin typeface="Calibri" panose="020F0502020204030204" pitchFamily="34" charset="0"/>
                <a:ea typeface="Calibri" panose="020F0502020204030204" pitchFamily="34" charset="0"/>
                <a:cs typeface="Times New Roman" panose="02020603050405020304" pitchFamily="18" charset="0"/>
              </a:rPr>
              <a:t>XTENSION: read the quotes (on slide) referring to a conflict around baptism in the Reformation period</a:t>
            </a:r>
          </a:p>
          <a:p>
            <a:r>
              <a:rPr lang="en-GB" dirty="0">
                <a:latin typeface="Calibri" panose="020F0502020204030204" pitchFamily="34" charset="0"/>
                <a:ea typeface="Calibri" panose="020F0502020204030204" pitchFamily="34" charset="0"/>
                <a:cs typeface="Times New Roman" panose="02020603050405020304" pitchFamily="18" charset="0"/>
              </a:rPr>
              <a:t>Find images or videos of Baptist full immersion in </a:t>
            </a:r>
            <a:r>
              <a:rPr lang="en-GB" b="1" dirty="0">
                <a:latin typeface="Calibri" panose="020F0502020204030204" pitchFamily="34" charset="0"/>
                <a:ea typeface="Calibri" panose="020F0502020204030204" pitchFamily="34" charset="0"/>
                <a:cs typeface="Times New Roman" panose="02020603050405020304" pitchFamily="18" charset="0"/>
              </a:rPr>
              <a:t>Baptisteries</a:t>
            </a:r>
            <a:r>
              <a:rPr lang="en-GB" dirty="0">
                <a:latin typeface="Calibri" panose="020F0502020204030204" pitchFamily="34" charset="0"/>
                <a:ea typeface="Calibri" panose="020F0502020204030204" pitchFamily="34" charset="0"/>
                <a:cs typeface="Times New Roman" panose="02020603050405020304" pitchFamily="18" charset="0"/>
              </a:rPr>
              <a:t>. Ask why Baptists do not engage in infant baptism. </a:t>
            </a:r>
          </a:p>
          <a:p>
            <a:r>
              <a:rPr lang="en-US" dirty="0">
                <a:latin typeface="Calibri" panose="020F0502020204030204" pitchFamily="34" charset="0"/>
                <a:cs typeface="Times New Roman" panose="02020603050405020304" pitchFamily="18" charset="0"/>
              </a:rPr>
              <a:t>Find images or videos of </a:t>
            </a:r>
            <a:r>
              <a:rPr lang="en-GB" dirty="0">
                <a:latin typeface="Calibri" panose="020F0502020204030204" pitchFamily="34" charset="0"/>
                <a:cs typeface="Times New Roman" panose="02020603050405020304" pitchFamily="18" charset="0"/>
              </a:rPr>
              <a:t>infant baptism. Ask why families baptise their babies. </a:t>
            </a:r>
          </a:p>
          <a:p>
            <a:r>
              <a:rPr lang="en-GB" dirty="0">
                <a:latin typeface="Calibri" panose="020F0502020204030204" pitchFamily="34" charset="0"/>
                <a:cs typeface="Times New Roman" panose="02020603050405020304" pitchFamily="18" charset="0"/>
              </a:rPr>
              <a:t>Create a list of reasons why infant and adult baptism are practiced. </a:t>
            </a:r>
            <a:endParaRPr lang="en-US" dirty="0">
              <a:latin typeface="Calibri" panose="020F0502020204030204" pitchFamily="34" charset="0"/>
              <a:cs typeface="Times New Roman" panose="02020603050405020304" pitchFamily="18" charset="0"/>
            </a:endParaRPr>
          </a:p>
          <a:p>
            <a:r>
              <a:rPr lang="en-US" dirty="0">
                <a:latin typeface="Calibri" panose="020F0502020204030204" pitchFamily="34" charset="0"/>
                <a:cs typeface="Times New Roman" panose="02020603050405020304" pitchFamily="18" charset="0"/>
              </a:rPr>
              <a:t>Return to initial question: </a:t>
            </a:r>
            <a:r>
              <a:rPr lang="en-US" b="1" dirty="0"/>
              <a:t>Why do people follow ancient rituals today? </a:t>
            </a:r>
            <a:r>
              <a:rPr lang="en-US" dirty="0"/>
              <a:t>Answer using baptism as an example</a:t>
            </a:r>
          </a:p>
        </p:txBody>
      </p:sp>
    </p:spTree>
    <p:extLst>
      <p:ext uri="{BB962C8B-B14F-4D97-AF65-F5344CB8AC3E}">
        <p14:creationId xmlns:p14="http://schemas.microsoft.com/office/powerpoint/2010/main" val="1795218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D82A6-2159-4AAB-94ED-AFFA9ED159D6}"/>
              </a:ext>
            </a:extLst>
          </p:cNvPr>
          <p:cNvSpPr>
            <a:spLocks noGrp="1"/>
          </p:cNvSpPr>
          <p:nvPr>
            <p:ph type="title"/>
          </p:nvPr>
        </p:nvSpPr>
        <p:spPr>
          <a:xfrm>
            <a:off x="511629" y="249012"/>
            <a:ext cx="10515600" cy="1086304"/>
          </a:xfrm>
        </p:spPr>
        <p:txBody>
          <a:bodyPr>
            <a:normAutofit/>
          </a:bodyPr>
          <a:lstStyle/>
          <a:p>
            <a:r>
              <a:rPr lang="en-US" sz="4800" b="1" dirty="0">
                <a:latin typeface="Arial Black" panose="020B0A04020102020204" pitchFamily="34" charset="0"/>
              </a:rPr>
              <a:t>Baptism Conflict </a:t>
            </a:r>
            <a:endParaRPr lang="en-GB" sz="4800" b="1" dirty="0">
              <a:latin typeface="Arial Black" panose="020B0A04020102020204" pitchFamily="34" charset="0"/>
            </a:endParaRPr>
          </a:p>
        </p:txBody>
      </p:sp>
      <p:sp>
        <p:nvSpPr>
          <p:cNvPr id="6" name="Content Placeholder 5">
            <a:extLst>
              <a:ext uri="{FF2B5EF4-FFF2-40B4-BE49-F238E27FC236}">
                <a16:creationId xmlns:a16="http://schemas.microsoft.com/office/drawing/2014/main" id="{34C76D71-377A-40C0-9C6E-F7510AD4687B}"/>
              </a:ext>
            </a:extLst>
          </p:cNvPr>
          <p:cNvSpPr>
            <a:spLocks noGrp="1"/>
          </p:cNvSpPr>
          <p:nvPr>
            <p:ph idx="1"/>
          </p:nvPr>
        </p:nvSpPr>
        <p:spPr>
          <a:xfrm>
            <a:off x="511629" y="1443945"/>
            <a:ext cx="10842171" cy="4513943"/>
          </a:xfrm>
        </p:spPr>
        <p:txBody>
          <a:bodyPr>
            <a:normAutofit fontScale="92500" lnSpcReduction="10000"/>
          </a:bodyPr>
          <a:lstStyle/>
          <a:p>
            <a:pPr marL="0" indent="0">
              <a:buNone/>
            </a:pPr>
            <a:r>
              <a:rPr lang="en-GB" sz="3500" dirty="0">
                <a:latin typeface="Calibri" panose="020F0502020204030204" pitchFamily="34" charset="0"/>
                <a:ea typeface="Calibri" panose="020F0502020204030204" pitchFamily="34" charset="0"/>
                <a:cs typeface="Times New Roman" panose="02020603050405020304" pitchFamily="18" charset="0"/>
              </a:rPr>
              <a:t>During the Reformation period, arguments surrounding baptism raged. </a:t>
            </a:r>
          </a:p>
          <a:p>
            <a:pPr marL="0" indent="0">
              <a:buNone/>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200" dirty="0">
                <a:latin typeface="Calibri" panose="020F0502020204030204" pitchFamily="34" charset="0"/>
                <a:ea typeface="Calibri" panose="020F0502020204030204" pitchFamily="34" charset="0"/>
                <a:cs typeface="Times New Roman" panose="02020603050405020304" pitchFamily="18" charset="0"/>
              </a:rPr>
              <a:t>Some, such as the Anabaptists, argued that ‘Christendom had been in error since at least the second century’ </a:t>
            </a:r>
            <a:r>
              <a:rPr lang="en-GB" dirty="0">
                <a:latin typeface="Calibri" panose="020F0502020204030204" pitchFamily="34" charset="0"/>
                <a:ea typeface="Calibri" panose="020F0502020204030204" pitchFamily="34" charset="0"/>
                <a:cs typeface="Times New Roman" panose="02020603050405020304" pitchFamily="18" charset="0"/>
              </a:rPr>
              <a:t>(Alec Ryrie, 2017, </a:t>
            </a:r>
            <a:r>
              <a:rPr lang="en-GB" i="1" dirty="0">
                <a:latin typeface="Calibri" panose="020F0502020204030204" pitchFamily="34" charset="0"/>
                <a:ea typeface="Calibri" panose="020F0502020204030204" pitchFamily="34" charset="0"/>
                <a:cs typeface="Times New Roman" panose="02020603050405020304" pitchFamily="18" charset="0"/>
              </a:rPr>
              <a:t>Protestants: The Faith that made the Modern World, </a:t>
            </a:r>
            <a:r>
              <a:rPr lang="en-GB" dirty="0">
                <a:latin typeface="Calibri" panose="020F0502020204030204" pitchFamily="34" charset="0"/>
                <a:ea typeface="Calibri" panose="020F0502020204030204" pitchFamily="34" charset="0"/>
                <a:cs typeface="Times New Roman" panose="02020603050405020304" pitchFamily="18" charset="0"/>
              </a:rPr>
              <a:t>p. 38). </a:t>
            </a:r>
          </a:p>
          <a:p>
            <a:pPr marL="0" inden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3200" dirty="0">
                <a:latin typeface="Calibri" panose="020F0502020204030204" pitchFamily="34" charset="0"/>
                <a:ea typeface="Calibri" panose="020F0502020204030204" pitchFamily="34" charset="0"/>
                <a:cs typeface="Times New Roman" panose="02020603050405020304" pitchFamily="18" charset="0"/>
              </a:rPr>
              <a:t>Other reformers, including Luther and Calvin, felt that infant baptism was essential, even if not in the Bible. Without it, ‘the church would simply fall apart’ </a:t>
            </a:r>
            <a:r>
              <a:rPr lang="en-GB" sz="2600" dirty="0">
                <a:latin typeface="Calibri" panose="020F0502020204030204" pitchFamily="34" charset="0"/>
                <a:ea typeface="Calibri" panose="020F0502020204030204" pitchFamily="34" charset="0"/>
                <a:cs typeface="Times New Roman" panose="02020603050405020304" pitchFamily="18" charset="0"/>
              </a:rPr>
              <a:t>(Peter Marshall, 2009, </a:t>
            </a:r>
            <a:r>
              <a:rPr lang="en-GB" sz="2600" i="1" dirty="0">
                <a:latin typeface="Calibri" panose="020F0502020204030204" pitchFamily="34" charset="0"/>
                <a:ea typeface="Calibri" panose="020F0502020204030204" pitchFamily="34" charset="0"/>
                <a:cs typeface="Times New Roman" panose="02020603050405020304" pitchFamily="18" charset="0"/>
              </a:rPr>
              <a:t>The Reformation: a Very Short Introduction,</a:t>
            </a:r>
            <a:r>
              <a:rPr lang="en-GB" sz="2600" dirty="0">
                <a:latin typeface="Calibri" panose="020F0502020204030204" pitchFamily="34" charset="0"/>
                <a:ea typeface="Calibri" panose="020F0502020204030204" pitchFamily="34" charset="0"/>
                <a:cs typeface="Times New Roman" panose="02020603050405020304" pitchFamily="18" charset="0"/>
              </a:rPr>
              <a:t> p. 52). </a:t>
            </a:r>
          </a:p>
          <a:p>
            <a:endParaRPr lang="en-GB" dirty="0"/>
          </a:p>
        </p:txBody>
      </p:sp>
    </p:spTree>
    <p:extLst>
      <p:ext uri="{BB962C8B-B14F-4D97-AF65-F5344CB8AC3E}">
        <p14:creationId xmlns:p14="http://schemas.microsoft.com/office/powerpoint/2010/main" val="1968230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0A4B02-74CC-43CB-A93E-251F7BBB0087}"/>
              </a:ext>
            </a:extLst>
          </p:cNvPr>
          <p:cNvSpPr>
            <a:spLocks noGrp="1"/>
          </p:cNvSpPr>
          <p:nvPr>
            <p:ph idx="1"/>
          </p:nvPr>
        </p:nvSpPr>
        <p:spPr>
          <a:xfrm>
            <a:off x="0" y="-1"/>
            <a:ext cx="12192000" cy="6858001"/>
          </a:xfrm>
        </p:spPr>
        <p:txBody>
          <a:bodyPr>
            <a:normAutofit fontScale="85000" lnSpcReduction="20000"/>
          </a:bodyPr>
          <a:lstStyle/>
          <a:p>
            <a:pPr marL="0" indent="0">
              <a:buNone/>
            </a:pPr>
            <a:r>
              <a:rPr lang="en-US" b="1" dirty="0"/>
              <a:t>Lesson 4</a:t>
            </a:r>
          </a:p>
          <a:p>
            <a:r>
              <a:rPr lang="en-US" dirty="0"/>
              <a:t>Starter: show Da Vinci’s painting of the Last supper. Show a Eucharist chalice and plate (or an image of one). Ask the class to connect the two. </a:t>
            </a:r>
          </a:p>
          <a:p>
            <a:r>
              <a:rPr lang="en-US" dirty="0"/>
              <a:t>Using the information ‘4 eucharist squares’, create a 10 minute poster about the Eucharist, with A4 , glue and </a:t>
            </a:r>
            <a:r>
              <a:rPr lang="en-US" dirty="0" err="1"/>
              <a:t>coloured</a:t>
            </a:r>
            <a:r>
              <a:rPr lang="en-US" dirty="0"/>
              <a:t> pens. Cut up the squares and put in an envelope. Students must make connections and create a poster explaining the Eucharist. Students title their posters. Celebrate groups who use every square. Provide a textbook if necessary to explain some terms. </a:t>
            </a:r>
          </a:p>
          <a:p>
            <a:r>
              <a:rPr lang="en-US" dirty="0"/>
              <a:t>Return to question from last lesson: </a:t>
            </a:r>
            <a:r>
              <a:rPr lang="en-US" i="1" dirty="0"/>
              <a:t>why follow ancient rituals today?</a:t>
            </a:r>
            <a:r>
              <a:rPr lang="en-US" dirty="0"/>
              <a:t> Ask students why Christians observe the Eucharist sacrament. </a:t>
            </a:r>
          </a:p>
          <a:p>
            <a:r>
              <a:rPr lang="en-US" dirty="0"/>
              <a:t>Look at the meaning of the Eucharist in Catholicism (slide). Find an image of Catholic mass (eucharist) to go with the speech bubble. Discuss and define ‘transubstantiation’. Using this information ask students why Catholics observe the Eucharist sacrament</a:t>
            </a:r>
          </a:p>
          <a:p>
            <a:r>
              <a:rPr lang="en-US" dirty="0"/>
              <a:t>Look at three Protestant views (slide). Find images of Zwingli, Luther and Calvin. Discuss if there is an overall Protestant view of the Eucharist, or several different views. Are the class surprised to find such debate about the Eucharist over 500 years ago? </a:t>
            </a:r>
          </a:p>
          <a:p>
            <a:r>
              <a:rPr lang="en-US" dirty="0"/>
              <a:t>In 1529 a debate was held so the Reformers could agree about the purpose and nature of the Eucharist. However Luther started the proceedings by scrawling </a:t>
            </a:r>
            <a:r>
              <a:rPr lang="en-US" i="1" dirty="0"/>
              <a:t>‘hoc </a:t>
            </a:r>
            <a:r>
              <a:rPr lang="en-US" i="1" dirty="0" err="1"/>
              <a:t>est</a:t>
            </a:r>
            <a:r>
              <a:rPr lang="en-US" i="1" dirty="0"/>
              <a:t> corpus </a:t>
            </a:r>
            <a:r>
              <a:rPr lang="en-US" i="1" dirty="0" err="1"/>
              <a:t>meum</a:t>
            </a:r>
            <a:r>
              <a:rPr lang="en-US" i="1" dirty="0"/>
              <a:t>’ </a:t>
            </a:r>
            <a:r>
              <a:rPr lang="en-US" dirty="0"/>
              <a:t>(‘this is my body’ in Latin) across the table top to show his disagreement with Zwingli. Write this in chalk across a table top. Ask class members to defend a view of the Eucharist in a ‘hot seat’ activity. </a:t>
            </a:r>
          </a:p>
          <a:p>
            <a:r>
              <a:rPr lang="en-US" dirty="0"/>
              <a:t>Answer the question with reference to baptism and the Eucharist: </a:t>
            </a:r>
            <a:r>
              <a:rPr lang="en-US" i="1" dirty="0"/>
              <a:t>why follow ancient rituals today?</a:t>
            </a:r>
          </a:p>
          <a:p>
            <a:pPr marL="0" indent="0">
              <a:buNone/>
            </a:pPr>
            <a:endParaRPr lang="en-US" dirty="0"/>
          </a:p>
          <a:p>
            <a:endParaRPr lang="en-GB" dirty="0"/>
          </a:p>
        </p:txBody>
      </p:sp>
    </p:spTree>
    <p:extLst>
      <p:ext uri="{BB962C8B-B14F-4D97-AF65-F5344CB8AC3E}">
        <p14:creationId xmlns:p14="http://schemas.microsoft.com/office/powerpoint/2010/main" val="628906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D8F90-BF49-4BAD-8E0C-DFAFBD0A974C}"/>
              </a:ext>
            </a:extLst>
          </p:cNvPr>
          <p:cNvSpPr>
            <a:spLocks noGrp="1"/>
          </p:cNvSpPr>
          <p:nvPr>
            <p:ph type="title"/>
          </p:nvPr>
        </p:nvSpPr>
        <p:spPr>
          <a:xfrm>
            <a:off x="200247" y="161850"/>
            <a:ext cx="10515600" cy="1038373"/>
          </a:xfrm>
        </p:spPr>
        <p:txBody>
          <a:bodyPr/>
          <a:lstStyle/>
          <a:p>
            <a:r>
              <a:rPr lang="en-US" b="1" dirty="0">
                <a:latin typeface="Arial Black" panose="020B0A04020102020204" pitchFamily="34" charset="0"/>
              </a:rPr>
              <a:t>What is the Eucharist?</a:t>
            </a:r>
            <a:endParaRPr lang="en-GB" b="1" dirty="0">
              <a:latin typeface="Arial Black" panose="020B0A04020102020204" pitchFamily="34" charset="0"/>
            </a:endParaRPr>
          </a:p>
        </p:txBody>
      </p:sp>
      <p:sp>
        <p:nvSpPr>
          <p:cNvPr id="4" name="Speech Bubble: Rectangle with Corners Rounded 3">
            <a:extLst>
              <a:ext uri="{FF2B5EF4-FFF2-40B4-BE49-F238E27FC236}">
                <a16:creationId xmlns:a16="http://schemas.microsoft.com/office/drawing/2014/main" id="{4F457007-6F04-44AF-A0FB-441379E37EF9}"/>
              </a:ext>
            </a:extLst>
          </p:cNvPr>
          <p:cNvSpPr/>
          <p:nvPr/>
        </p:nvSpPr>
        <p:spPr>
          <a:xfrm>
            <a:off x="1324328" y="1200223"/>
            <a:ext cx="7572929" cy="5110394"/>
          </a:xfrm>
          <a:prstGeom prst="wedgeRoundRectCallout">
            <a:avLst>
              <a:gd name="adj1" fmla="val 81913"/>
              <a:gd name="adj2" fmla="val 15323"/>
              <a:gd name="adj3" fmla="val 16667"/>
            </a:avLst>
          </a:prstGeom>
          <a:solidFill>
            <a:schemeClr val="bg1"/>
          </a:solidFill>
          <a:ln w="38100">
            <a:solidFill>
              <a:srgbClr val="006666"/>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006666"/>
                </a:solidFill>
              </a:rPr>
              <a:t>CATHOLIC VIEW</a:t>
            </a:r>
          </a:p>
          <a:p>
            <a:endParaRPr lang="en-GB" sz="2800" b="1" dirty="0">
              <a:solidFill>
                <a:srgbClr val="006666"/>
              </a:solidFill>
            </a:endParaRPr>
          </a:p>
          <a:p>
            <a:r>
              <a:rPr lang="en-GB" sz="2800" b="1" dirty="0">
                <a:solidFill>
                  <a:srgbClr val="006666"/>
                </a:solidFill>
              </a:rPr>
              <a:t>A mystical re-enactment of Jesus’ sacrifice. God allows Jesus’s actual body and blood to be physically present in the participants. </a:t>
            </a:r>
          </a:p>
          <a:p>
            <a:r>
              <a:rPr lang="en-GB" sz="2800" b="1" dirty="0">
                <a:solidFill>
                  <a:srgbClr val="006666"/>
                </a:solidFill>
              </a:rPr>
              <a:t>The bread is a specially-made wafer, called the ‘host’, from the Latin </a:t>
            </a:r>
            <a:r>
              <a:rPr lang="en-GB" sz="2800" b="1" i="1" dirty="0">
                <a:solidFill>
                  <a:srgbClr val="006666"/>
                </a:solidFill>
              </a:rPr>
              <a:t>‘</a:t>
            </a:r>
            <a:r>
              <a:rPr lang="en-GB" sz="2800" b="1" i="1" dirty="0" err="1">
                <a:solidFill>
                  <a:srgbClr val="006666"/>
                </a:solidFill>
              </a:rPr>
              <a:t>hostia</a:t>
            </a:r>
            <a:r>
              <a:rPr lang="en-GB" sz="2800" b="1" i="1" dirty="0">
                <a:solidFill>
                  <a:srgbClr val="006666"/>
                </a:solidFill>
              </a:rPr>
              <a:t>’, </a:t>
            </a:r>
            <a:r>
              <a:rPr lang="en-GB" sz="2800" b="1" dirty="0">
                <a:solidFill>
                  <a:srgbClr val="006666"/>
                </a:solidFill>
              </a:rPr>
              <a:t>meaning ‘victim of sacrifice’. The</a:t>
            </a:r>
            <a:r>
              <a:rPr lang="en-GB" sz="2800" b="1" i="1" dirty="0">
                <a:solidFill>
                  <a:srgbClr val="006666"/>
                </a:solidFill>
              </a:rPr>
              <a:t> </a:t>
            </a:r>
            <a:r>
              <a:rPr lang="en-GB" sz="2800" b="1" dirty="0">
                <a:solidFill>
                  <a:srgbClr val="006666"/>
                </a:solidFill>
              </a:rPr>
              <a:t>wafer is consecrated (blessed by a priest). It does not just represent Jesus’ body, but </a:t>
            </a:r>
            <a:r>
              <a:rPr lang="en-GB" sz="2800" b="1" i="1" dirty="0">
                <a:solidFill>
                  <a:srgbClr val="006666"/>
                </a:solidFill>
              </a:rPr>
              <a:t>becomes</a:t>
            </a:r>
            <a:r>
              <a:rPr lang="en-GB" sz="2800" b="1" dirty="0">
                <a:solidFill>
                  <a:srgbClr val="006666"/>
                </a:solidFill>
              </a:rPr>
              <a:t> his body during the ritual, in a miracle called ‘transubstantiation’. </a:t>
            </a:r>
          </a:p>
        </p:txBody>
      </p:sp>
    </p:spTree>
    <p:extLst>
      <p:ext uri="{BB962C8B-B14F-4D97-AF65-F5344CB8AC3E}">
        <p14:creationId xmlns:p14="http://schemas.microsoft.com/office/powerpoint/2010/main" val="242786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eech Bubble: Rectangle with Corners Rounded 3">
            <a:extLst>
              <a:ext uri="{FF2B5EF4-FFF2-40B4-BE49-F238E27FC236}">
                <a16:creationId xmlns:a16="http://schemas.microsoft.com/office/drawing/2014/main" id="{4F457007-6F04-44AF-A0FB-441379E37EF9}"/>
              </a:ext>
            </a:extLst>
          </p:cNvPr>
          <p:cNvSpPr/>
          <p:nvPr/>
        </p:nvSpPr>
        <p:spPr>
          <a:xfrm>
            <a:off x="188686" y="80925"/>
            <a:ext cx="3947885" cy="6696150"/>
          </a:xfrm>
          <a:prstGeom prst="wedgeRoundRectCallout">
            <a:avLst>
              <a:gd name="adj1" fmla="val 74467"/>
              <a:gd name="adj2" fmla="val 35495"/>
              <a:gd name="adj3" fmla="val 16667"/>
            </a:avLst>
          </a:prstGeom>
          <a:solidFill>
            <a:schemeClr val="bg1"/>
          </a:solidFill>
          <a:ln>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rgbClr val="7030A0"/>
                </a:solidFill>
              </a:rPr>
              <a:t>Huldrych Zwingli </a:t>
            </a:r>
          </a:p>
          <a:p>
            <a:r>
              <a:rPr lang="en-GB" sz="2400" b="1" dirty="0">
                <a:solidFill>
                  <a:srgbClr val="7030A0"/>
                </a:solidFill>
              </a:rPr>
              <a:t>(1484- 1531)</a:t>
            </a:r>
            <a:endParaRPr lang="en-GB" sz="2400" dirty="0">
              <a:solidFill>
                <a:srgbClr val="7030A0"/>
              </a:solidFill>
            </a:endParaRPr>
          </a:p>
          <a:p>
            <a:r>
              <a:rPr lang="en-GB" sz="2400" dirty="0">
                <a:solidFill>
                  <a:srgbClr val="7030A0"/>
                </a:solidFill>
              </a:rPr>
              <a:t>Jesus’ words at the Last Supper are metaphors. Jesus was not claiming to </a:t>
            </a:r>
            <a:r>
              <a:rPr lang="en-GB" sz="2400" i="1" dirty="0">
                <a:solidFill>
                  <a:srgbClr val="7030A0"/>
                </a:solidFill>
              </a:rPr>
              <a:t>be</a:t>
            </a:r>
            <a:r>
              <a:rPr lang="en-GB" sz="2400" dirty="0">
                <a:solidFill>
                  <a:srgbClr val="7030A0"/>
                </a:solidFill>
              </a:rPr>
              <a:t> a loaf of bread. Taking the Eucharist represents a pledge of commitment to the Christian life.  </a:t>
            </a:r>
          </a:p>
          <a:p>
            <a:r>
              <a:rPr lang="en-GB" sz="2400" dirty="0">
                <a:solidFill>
                  <a:srgbClr val="7030A0"/>
                </a:solidFill>
              </a:rPr>
              <a:t>The Eucharist commemorates Jesus’ ultimate sacrifice on the cross, but Jesus is not re-crucified every time humans take bread and wine. His death was a single event. </a:t>
            </a:r>
            <a:endParaRPr lang="en-GB" sz="3600" b="1" dirty="0">
              <a:solidFill>
                <a:srgbClr val="006666"/>
              </a:solidFill>
            </a:endParaRPr>
          </a:p>
        </p:txBody>
      </p:sp>
      <p:sp>
        <p:nvSpPr>
          <p:cNvPr id="5" name="Speech Bubble: Rectangle with Corners Rounded 4">
            <a:extLst>
              <a:ext uri="{FF2B5EF4-FFF2-40B4-BE49-F238E27FC236}">
                <a16:creationId xmlns:a16="http://schemas.microsoft.com/office/drawing/2014/main" id="{BCD83CBE-937D-49FA-8579-0BDE00CE775D}"/>
              </a:ext>
            </a:extLst>
          </p:cNvPr>
          <p:cNvSpPr/>
          <p:nvPr/>
        </p:nvSpPr>
        <p:spPr>
          <a:xfrm>
            <a:off x="4136571" y="80924"/>
            <a:ext cx="7866743" cy="3848140"/>
          </a:xfrm>
          <a:prstGeom prst="wedgeRoundRectCallout">
            <a:avLst>
              <a:gd name="adj1" fmla="val -56688"/>
              <a:gd name="adj2" fmla="val 40650"/>
              <a:gd name="adj3" fmla="val 16667"/>
            </a:avLst>
          </a:prstGeom>
          <a:solidFill>
            <a:schemeClr val="bg1"/>
          </a:solidFill>
          <a:ln>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rgbClr val="002060"/>
                </a:solidFill>
              </a:rPr>
              <a:t>Martin Luther (1483- 1546)</a:t>
            </a:r>
            <a:endParaRPr lang="en-GB" sz="2400" dirty="0">
              <a:solidFill>
                <a:srgbClr val="002060"/>
              </a:solidFill>
            </a:endParaRPr>
          </a:p>
          <a:p>
            <a:r>
              <a:rPr lang="en-GB" sz="2400" dirty="0">
                <a:solidFill>
                  <a:srgbClr val="002060"/>
                </a:solidFill>
              </a:rPr>
              <a:t>Zwingli’s view is tantamount to atheism. Jesus spoke the words, ‘this is my body…. This is my blood’, and this is the truth.</a:t>
            </a:r>
          </a:p>
          <a:p>
            <a:r>
              <a:rPr lang="en-GB" sz="2400" dirty="0">
                <a:solidFill>
                  <a:srgbClr val="002060"/>
                </a:solidFill>
              </a:rPr>
              <a:t>The real presence of God is </a:t>
            </a:r>
            <a:r>
              <a:rPr lang="en-GB" sz="2400" i="1" dirty="0">
                <a:solidFill>
                  <a:srgbClr val="002060"/>
                </a:solidFill>
              </a:rPr>
              <a:t>with</a:t>
            </a:r>
            <a:r>
              <a:rPr lang="en-GB" sz="2400" dirty="0">
                <a:solidFill>
                  <a:srgbClr val="002060"/>
                </a:solidFill>
              </a:rPr>
              <a:t> the bread and wine. Jesus is the link between heaven and earth, and his real presence is known in the Eucharist, not as an abstract notion. </a:t>
            </a:r>
          </a:p>
          <a:p>
            <a:r>
              <a:rPr lang="en-GB" sz="2400" dirty="0">
                <a:solidFill>
                  <a:srgbClr val="002060"/>
                </a:solidFill>
              </a:rPr>
              <a:t>However the traditional (Catholic) view that Jesus’ body is physically present in the wafer and wine is superstition.</a:t>
            </a:r>
          </a:p>
        </p:txBody>
      </p:sp>
      <p:sp>
        <p:nvSpPr>
          <p:cNvPr id="6" name="Speech Bubble: Rectangle with Corners Rounded 5">
            <a:extLst>
              <a:ext uri="{FF2B5EF4-FFF2-40B4-BE49-F238E27FC236}">
                <a16:creationId xmlns:a16="http://schemas.microsoft.com/office/drawing/2014/main" id="{A72139B0-AFEE-4DA6-8DF3-FCBB93E867E4}"/>
              </a:ext>
            </a:extLst>
          </p:cNvPr>
          <p:cNvSpPr/>
          <p:nvPr/>
        </p:nvSpPr>
        <p:spPr>
          <a:xfrm>
            <a:off x="3904343" y="3929064"/>
            <a:ext cx="8098971" cy="2848012"/>
          </a:xfrm>
          <a:prstGeom prst="wedgeRoundRectCallout">
            <a:avLst>
              <a:gd name="adj1" fmla="val -56878"/>
              <a:gd name="adj2" fmla="val -35558"/>
              <a:gd name="adj3" fmla="val 16667"/>
            </a:avLst>
          </a:prstGeom>
          <a:solidFill>
            <a:schemeClr val="bg1"/>
          </a:solid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rgbClr val="00B050"/>
                </a:solidFill>
              </a:rPr>
              <a:t>John Calvin (1509- 1564)</a:t>
            </a:r>
          </a:p>
          <a:p>
            <a:r>
              <a:rPr lang="en-GB" sz="2400" dirty="0">
                <a:solidFill>
                  <a:srgbClr val="00B050"/>
                </a:solidFill>
              </a:rPr>
              <a:t>Zwingli and Luther are splitting hairs. The most important aspect of the Eucharist is that it nourishes believers. </a:t>
            </a:r>
          </a:p>
          <a:p>
            <a:r>
              <a:rPr lang="en-GB" sz="2400" dirty="0">
                <a:solidFill>
                  <a:srgbClr val="00B050"/>
                </a:solidFill>
              </a:rPr>
              <a:t>The Eucharist’s prime objective is in effecting a union of the believer with Jesus.</a:t>
            </a:r>
          </a:p>
          <a:p>
            <a:r>
              <a:rPr lang="en-GB" sz="2400" dirty="0">
                <a:solidFill>
                  <a:srgbClr val="00B050"/>
                </a:solidFill>
              </a:rPr>
              <a:t>In taking the Eucharist Christians do, somehow, partake of the body and blood of Christ. </a:t>
            </a:r>
          </a:p>
        </p:txBody>
      </p:sp>
    </p:spTree>
    <p:extLst>
      <p:ext uri="{BB962C8B-B14F-4D97-AF65-F5344CB8AC3E}">
        <p14:creationId xmlns:p14="http://schemas.microsoft.com/office/powerpoint/2010/main" val="72605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A339AF-68C7-449D-A221-701A2D636D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5BE988-2C38-4241-BEDD-406F7C912937}">
  <ds:schemaRefs>
    <ds:schemaRef ds:uri="http://www.w3.org/XML/1998/namespace"/>
    <ds:schemaRef ds:uri="http://purl.org/dc/elements/1.1/"/>
    <ds:schemaRef ds:uri="http://purl.org/dc/dcmitype/"/>
    <ds:schemaRef ds:uri="http://schemas.microsoft.com/office/2006/metadata/properties"/>
    <ds:schemaRef ds:uri="3daa3796-40a0-4fe0-acc9-e99f93d22791"/>
    <ds:schemaRef ds:uri="http://purl.org/dc/terms/"/>
    <ds:schemaRef ds:uri="http://schemas.microsoft.com/office/2006/documentManagement/types"/>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BEA05942-56A8-4FD9-9BFD-29FE921943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TotalTime>
  <Words>1272</Words>
  <Application>Microsoft Macintosh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Big Ideas for RE KS4 Curriculum </vt:lpstr>
      <vt:lpstr>3-4: Why follow ancient rituals today?</vt:lpstr>
      <vt:lpstr>PowerPoint Presentation</vt:lpstr>
      <vt:lpstr>Baptism Conflict </vt:lpstr>
      <vt:lpstr>PowerPoint Presentation</vt:lpstr>
      <vt:lpstr>What is the Eucharist?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 </dc:title>
  <dc:creator>Kate Christopher</dc:creator>
  <cp:lastModifiedBy>Tracey Francis</cp:lastModifiedBy>
  <cp:revision>2</cp:revision>
  <dcterms:created xsi:type="dcterms:W3CDTF">2019-11-27T14:08:07Z</dcterms:created>
  <dcterms:modified xsi:type="dcterms:W3CDTF">2021-01-20T10:41:22Z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