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335" r:id="rId6"/>
    <p:sldId id="346" r:id="rId7"/>
    <p:sldId id="349" r:id="rId8"/>
    <p:sldId id="35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927EEC-7C24-2C40-8A57-1E228621DF15}" v="1" dt="2021-01-20T15:02:15.9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03" autoAdjust="0"/>
    <p:restoredTop sz="96208"/>
  </p:normalViewPr>
  <p:slideViewPr>
    <p:cSldViewPr snapToGrid="0">
      <p:cViewPr varScale="1">
        <p:scale>
          <a:sx n="117" d="100"/>
          <a:sy n="117" d="100"/>
        </p:scale>
        <p:origin x="192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acey Francis" userId="6a34b47e-2ae8-46f1-bae7-b8f493e6d601" providerId="ADAL" clId="{86927EEC-7C24-2C40-8A57-1E228621DF15}"/>
    <pc:docChg chg="addSld modSld">
      <pc:chgData name="Tracey Francis" userId="6a34b47e-2ae8-46f1-bae7-b8f493e6d601" providerId="ADAL" clId="{86927EEC-7C24-2C40-8A57-1E228621DF15}" dt="2021-01-20T15:02:15.951" v="0"/>
      <pc:docMkLst>
        <pc:docMk/>
      </pc:docMkLst>
      <pc:sldChg chg="add">
        <pc:chgData name="Tracey Francis" userId="6a34b47e-2ae8-46f1-bae7-b8f493e6d601" providerId="ADAL" clId="{86927EEC-7C24-2C40-8A57-1E228621DF15}" dt="2021-01-20T15:02:15.951" v="0"/>
        <pc:sldMkLst>
          <pc:docMk/>
          <pc:sldMk cId="2971190858" sldId="25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02D30-B486-47A4-8D75-F139EAC51F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B63B72-769D-499F-AA0C-D659B1E63F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57BCB2-E513-4CF9-9F27-D620D8B8F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2AB36-EA0B-4519-9E3A-257F3D586801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425D47-ACFC-44F4-A539-1257C7174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C9DB9A-5946-4DF8-B16E-33BA2330D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C197A-4A73-4DCC-B14E-56308FDC34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5396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BC98C-53F4-428D-BDED-9B089E35F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E9375A-8AC6-40A1-9A1B-E41564D51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E722ED-B319-4469-88FE-54DFC853F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2AB36-EA0B-4519-9E3A-257F3D586801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BFD883-6DF2-457C-A376-063D45E83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C12B85-9944-4747-92BD-B9B7F282E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C197A-4A73-4DCC-B14E-56308FDC34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416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8BAFAA2-6784-4288-9963-B8C9DDB0DB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187AEF-85CC-4521-B858-C4B5115F2A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DEB3BB-EDC3-4BA6-ACEE-F204ACD27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2AB36-EA0B-4519-9E3A-257F3D586801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31A37C-D6B4-4D01-B0F3-06D37CD4E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336D76-B975-44A9-9C18-4ACDAE1D8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C197A-4A73-4DCC-B14E-56308FDC34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0221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51262-9178-4D96-9547-C843E8F2C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DD0055-D2FB-405A-89BA-A97C97ABA2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2F102B-6D1B-4715-A068-473B9606B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2AB36-EA0B-4519-9E3A-257F3D586801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C69D3C-9325-4EB4-9071-641A5F79B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E5868-C938-4EAC-88B0-369068312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C197A-4A73-4DCC-B14E-56308FDC34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2112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30D09-5ABB-45BD-8A4F-72545ED0D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960C0E-5057-4BBA-A51B-8C805B1CA6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9B1F64-4457-42FB-B459-25B5E6BBD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2AB36-EA0B-4519-9E3A-257F3D586801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5AEC39-7BD8-4970-AD42-D474AB4E6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73F50B-F24A-44CD-80EA-563AA5684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C197A-4A73-4DCC-B14E-56308FDC34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3007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E7BDF6-3061-4FC5-83F2-25FE775A3B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96DB47-FAE3-4FB2-9419-7CCB61FEE6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64C3D5-E7D9-4FBD-9A5E-111578BBF6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F5F8A6-8E83-401B-BAA1-4AA4CB6B2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2AB36-EA0B-4519-9E3A-257F3D586801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7DC867-05AE-4CAA-8DC5-B9F51A6A2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42614D-DE36-4291-AE5A-E0800C033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C197A-4A73-4DCC-B14E-56308FDC34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4971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2A598-C7B3-4E55-935D-079E0DDFF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3B3142-F58D-4D4C-A430-4A2592CE88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29E894-67D5-46F0-9F5F-02D92A71F3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16F527-C26E-4653-8300-F08237AAE0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931218-077D-4CA8-98EB-218211FC58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1C6976C-3E9A-46F4-B18F-03E6B8F8F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2AB36-EA0B-4519-9E3A-257F3D586801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DCC765-DCDE-4E78-ACD8-E39DA0DF6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23A5CF9-2CC5-44B8-B34C-D7EE837B2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C197A-4A73-4DCC-B14E-56308FDC34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0240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D18DB7-82C5-4B48-A90A-327B45865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07C3C2-6BBA-419F-8C72-7F553EAC9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2AB36-EA0B-4519-9E3A-257F3D586801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074239-BB8A-434E-8EEC-4B99CFAE9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069C92-48AA-445C-8FDC-21CA2E391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C197A-4A73-4DCC-B14E-56308FDC34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9735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2F196D3-0D52-40B7-A93D-E0A4B02276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2AB36-EA0B-4519-9E3A-257F3D586801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13E080-D3CF-44F6-A740-9E1E8A56D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3B8765-02BC-4CB5-B7F6-F9832C87E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C197A-4A73-4DCC-B14E-56308FDC34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5047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B8AB6A-D6DA-448B-8D19-6F43D6467F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A0A107-A17A-4844-B38B-C3860E8151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BA4E5D-D6FC-4368-BFE3-1F2C5492D0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9F4245-2033-4588-99CC-6AEA85CEE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2AB36-EA0B-4519-9E3A-257F3D586801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F2E019-2413-4EC9-B5D3-3D30D890E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4105FD-E0AB-43C5-94B4-5BD6BFF77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C197A-4A73-4DCC-B14E-56308FDC34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0350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7655C-B55D-4930-9A1A-8ADB19BEA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C2CD903-B063-4334-939E-843C9DAE04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F8E127-6BD5-40C3-AAE9-A572F1235B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18861-F5CC-480B-8516-1C8704970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2AB36-EA0B-4519-9E3A-257F3D586801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060BE3-FE54-499C-9E39-32B6F9315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B6F03E-FA58-416E-A680-A0645CA7B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C197A-4A73-4DCC-B14E-56308FDC34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0102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31131A-0782-4D4F-8914-956BD7A089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DBD662-971E-4D4E-B558-FE9D94F966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E6DB09-6316-4C2E-9A7D-1A08DAB8BF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52AB36-EA0B-4519-9E3A-257F3D586801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56F181-19DA-4C9E-A5A6-11BF2213DC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9A74E1-41F9-453A-B811-1C002F68F0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C197A-4A73-4DCC-B14E-56308FDC34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4720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DF8AA-B21B-4FE1-AAF0-D28F41108F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08759"/>
            <a:ext cx="12192000" cy="1472540"/>
          </a:xfrm>
          <a:solidFill>
            <a:schemeClr val="tx1"/>
          </a:solidFill>
        </p:spPr>
        <p:txBody>
          <a:bodyPr>
            <a:normAutofit fontScale="90000"/>
          </a:bodyPr>
          <a:lstStyle/>
          <a:p>
            <a:r>
              <a:rPr lang="en-US" sz="5400" dirty="0">
                <a:solidFill>
                  <a:schemeClr val="bg1"/>
                </a:solidFill>
                <a:latin typeface="Arial Black" panose="020B0A04020102020204" pitchFamily="34" charset="0"/>
              </a:rPr>
              <a:t>Big Ideas for RE</a:t>
            </a:r>
            <a:br>
              <a:rPr lang="en-US" sz="5400" dirty="0">
                <a:solidFill>
                  <a:schemeClr val="bg1"/>
                </a:solidFill>
                <a:latin typeface="Arial Black" panose="020B0A04020102020204" pitchFamily="34" charset="0"/>
              </a:rPr>
            </a:br>
            <a:r>
              <a:rPr lang="en-US" sz="5400" dirty="0">
                <a:solidFill>
                  <a:schemeClr val="bg1"/>
                </a:solidFill>
                <a:latin typeface="Arial Black" panose="020B0A04020102020204" pitchFamily="34" charset="0"/>
              </a:rPr>
              <a:t>KS4 Curriculum </a:t>
            </a:r>
            <a:endParaRPr lang="en-GB" sz="54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12C47B-37A1-4A2B-B845-0AA859FA91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36914" y="2723263"/>
            <a:ext cx="9231086" cy="3095645"/>
          </a:xfrm>
        </p:spPr>
        <p:txBody>
          <a:bodyPr>
            <a:normAutofit/>
          </a:bodyPr>
          <a:lstStyle/>
          <a:p>
            <a:r>
              <a:rPr lang="en-US" sz="11500" dirty="0">
                <a:solidFill>
                  <a:srgbClr val="006666"/>
                </a:solidFill>
                <a:latin typeface="Arial Black" panose="020B0A04020102020204" pitchFamily="34" charset="0"/>
              </a:rPr>
              <a:t>Islam </a:t>
            </a:r>
          </a:p>
          <a:p>
            <a:r>
              <a:rPr lang="en-US" sz="6000" dirty="0">
                <a:solidFill>
                  <a:srgbClr val="006666"/>
                </a:solidFill>
                <a:latin typeface="Arial Black" panose="020B0A04020102020204" pitchFamily="34" charset="0"/>
              </a:rPr>
              <a:t>Practices </a:t>
            </a:r>
            <a:r>
              <a:rPr lang="en-US" sz="4800" dirty="0">
                <a:solidFill>
                  <a:srgbClr val="006666"/>
                </a:solidFill>
                <a:latin typeface="Arial Black" panose="020B0A04020102020204" pitchFamily="34" charset="0"/>
              </a:rPr>
              <a:t>(AQA a)</a:t>
            </a:r>
            <a:endParaRPr lang="en-GB" sz="4800" dirty="0">
              <a:solidFill>
                <a:srgbClr val="006666"/>
              </a:solidFill>
              <a:latin typeface="Arial Black" panose="020B0A04020102020204" pitchFamily="34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BE6755A-7DFF-E64F-A9F3-6A714887A032}"/>
              </a:ext>
            </a:extLst>
          </p:cNvPr>
          <p:cNvGrpSpPr/>
          <p:nvPr/>
        </p:nvGrpSpPr>
        <p:grpSpPr>
          <a:xfrm>
            <a:off x="4151043" y="6165626"/>
            <a:ext cx="3868647" cy="379095"/>
            <a:chOff x="4144951" y="6155233"/>
            <a:chExt cx="3868647" cy="379095"/>
          </a:xfrm>
        </p:grpSpPr>
        <p:pic>
          <p:nvPicPr>
            <p:cNvPr id="5" name="Picture 4" descr="Logo, company name&#10;&#10;Description automatically generated">
              <a:extLst>
                <a:ext uri="{FF2B5EF4-FFF2-40B4-BE49-F238E27FC236}">
                  <a16:creationId xmlns:a16="http://schemas.microsoft.com/office/drawing/2014/main" id="{E15693AE-FC3F-DB40-B0E6-1A32D71C6CB2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31813" y="6155233"/>
              <a:ext cx="1581785" cy="379095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401FB75-E058-7449-841D-3625D76E70AA}"/>
                </a:ext>
              </a:extLst>
            </p:cNvPr>
            <p:cNvSpPr txBox="1"/>
            <p:nvPr/>
          </p:nvSpPr>
          <p:spPr>
            <a:xfrm>
              <a:off x="4144951" y="6206282"/>
              <a:ext cx="23649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Created in 2019. Project funded by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71190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85F530-A7BB-4A72-8266-F1C79C0ECF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185" y="50140"/>
            <a:ext cx="10989623" cy="1149268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Arial Black" panose="020B0A04020102020204" pitchFamily="34" charset="0"/>
              </a:rPr>
              <a:t>3: </a:t>
            </a:r>
            <a:r>
              <a:rPr lang="en-GB" b="1" dirty="0">
                <a:latin typeface="Arial Black" panose="020B0A04020102020204" pitchFamily="34" charset="0"/>
              </a:rPr>
              <a:t>Intention or Action: what Matters?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54DBB1-85BE-4C77-BEE0-440134DF69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185" y="1199408"/>
            <a:ext cx="7652660" cy="54032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006666"/>
                </a:solidFill>
              </a:rPr>
              <a:t>From the spec</a:t>
            </a:r>
            <a:r>
              <a:rPr lang="en-US" sz="2400" b="1" dirty="0">
                <a:solidFill>
                  <a:srgbClr val="006666"/>
                </a:solidFill>
                <a:sym typeface="Wingdings" panose="05000000000000000000" pitchFamily="2" charset="2"/>
              </a:rPr>
              <a:t> </a:t>
            </a:r>
            <a:r>
              <a:rPr lang="en-GB" sz="2400" b="1" dirty="0">
                <a:solidFill>
                  <a:srgbClr val="006666"/>
                </a:solidFill>
              </a:rPr>
              <a:t>Salah: how and why, including times, directions, ablution (wudu), movements (</a:t>
            </a:r>
            <a:r>
              <a:rPr lang="en-GB" sz="2400" b="1" dirty="0" err="1">
                <a:solidFill>
                  <a:srgbClr val="006666"/>
                </a:solidFill>
              </a:rPr>
              <a:t>rak’ahs</a:t>
            </a:r>
            <a:r>
              <a:rPr lang="en-GB" sz="2400" b="1" dirty="0">
                <a:solidFill>
                  <a:srgbClr val="006666"/>
                </a:solidFill>
              </a:rPr>
              <a:t>) and recitations; Friday prayer (</a:t>
            </a:r>
            <a:r>
              <a:rPr lang="en-GB" sz="2400" b="1" dirty="0" err="1">
                <a:solidFill>
                  <a:srgbClr val="006666"/>
                </a:solidFill>
              </a:rPr>
              <a:t>Jummah</a:t>
            </a:r>
            <a:r>
              <a:rPr lang="en-GB" sz="2400" b="1" dirty="0">
                <a:solidFill>
                  <a:srgbClr val="006666"/>
                </a:solidFill>
              </a:rPr>
              <a:t>); key differences in Sunni and Shi’a salah, different Muslim views about the importance of prayer. Salah in the home and mosque and elsewhere; </a:t>
            </a:r>
          </a:p>
          <a:p>
            <a:pPr marL="0" indent="0">
              <a:buNone/>
            </a:pPr>
            <a:r>
              <a:rPr lang="en-US" sz="3200" b="1" dirty="0"/>
              <a:t>Learning outcomes: </a:t>
            </a:r>
          </a:p>
          <a:p>
            <a:r>
              <a:rPr lang="en-GB" b="1" dirty="0"/>
              <a:t>Explain at least two details of Islamic prayer in terms of the intention behind them</a:t>
            </a:r>
          </a:p>
          <a:p>
            <a:r>
              <a:rPr lang="en-GB" b="1" dirty="0"/>
              <a:t>Give at least one reason for prayer in Islam based on the Qur’an </a:t>
            </a:r>
            <a:endParaRPr lang="en-GB" dirty="0"/>
          </a:p>
          <a:p>
            <a:r>
              <a:rPr lang="en-GB" b="1" dirty="0"/>
              <a:t>Offer a justified view as to the importance of intention when it comes to prayer in Islam</a:t>
            </a:r>
            <a:endParaRPr lang="en-GB" dirty="0">
              <a:effectLst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D44661-D1E2-47C7-90C7-BDBAFD343E31}"/>
              </a:ext>
            </a:extLst>
          </p:cNvPr>
          <p:cNvSpPr txBox="1"/>
          <p:nvPr/>
        </p:nvSpPr>
        <p:spPr>
          <a:xfrm>
            <a:off x="8312728" y="1056236"/>
            <a:ext cx="361009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BIG IDEAS LEARNING</a:t>
            </a:r>
          </a:p>
          <a:p>
            <a:r>
              <a:rPr lang="en-GB" sz="2400" b="1" dirty="0">
                <a:solidFill>
                  <a:srgbClr val="7030A0"/>
                </a:solidFill>
              </a:rPr>
              <a:t>ETHICS: consideration of ethical value of intention and action</a:t>
            </a:r>
            <a:endParaRPr lang="en-GB" sz="3200" dirty="0">
              <a:solidFill>
                <a:srgbClr val="7030A0"/>
              </a:solidFill>
            </a:endParaRPr>
          </a:p>
          <a:p>
            <a:r>
              <a:rPr lang="en-GB" sz="2400" b="1" dirty="0">
                <a:solidFill>
                  <a:srgbClr val="00B050"/>
                </a:solidFill>
              </a:rPr>
              <a:t>BELIEFS: beliefs about value of intention in Islam </a:t>
            </a:r>
            <a:endParaRPr lang="en-GB" sz="3200" dirty="0">
              <a:solidFill>
                <a:srgbClr val="00B050"/>
              </a:solidFill>
            </a:endParaRPr>
          </a:p>
          <a:p>
            <a:r>
              <a:rPr lang="en-GB" sz="2400" b="1" dirty="0">
                <a:solidFill>
                  <a:srgbClr val="FF6600"/>
                </a:solidFill>
              </a:rPr>
              <a:t>CONTEXT: setting prayer in context of intention</a:t>
            </a:r>
            <a:endParaRPr lang="en-GB" sz="2400" dirty="0">
              <a:solidFill>
                <a:srgbClr val="FF66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B4D4F5-5B37-42D1-81D1-D08D17084504}"/>
              </a:ext>
            </a:extLst>
          </p:cNvPr>
          <p:cNvSpPr txBox="1"/>
          <p:nvPr/>
        </p:nvSpPr>
        <p:spPr>
          <a:xfrm>
            <a:off x="8134595" y="4632266"/>
            <a:ext cx="3788231" cy="892552"/>
          </a:xfrm>
          <a:prstGeom prst="rect">
            <a:avLst/>
          </a:prstGeom>
          <a:solidFill>
            <a:srgbClr val="00FF00"/>
          </a:solidFill>
        </p:spPr>
        <p:txBody>
          <a:bodyPr wrap="square" rtlCol="0">
            <a:spAutoFit/>
          </a:bodyPr>
          <a:lstStyle/>
          <a:p>
            <a:r>
              <a:rPr lang="en-US" sz="2800" b="1" u="sng" dirty="0"/>
              <a:t>Resources</a:t>
            </a:r>
          </a:p>
          <a:p>
            <a:r>
              <a:rPr lang="en-US" sz="2400" b="1" dirty="0"/>
              <a:t>3 Prayer factsheet</a:t>
            </a:r>
          </a:p>
        </p:txBody>
      </p:sp>
    </p:spTree>
    <p:extLst>
      <p:ext uri="{BB962C8B-B14F-4D97-AF65-F5344CB8AC3E}">
        <p14:creationId xmlns:p14="http://schemas.microsoft.com/office/powerpoint/2010/main" val="8190402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AB7460-14B6-4BC6-82F5-97C253BA7E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0"/>
            <a:ext cx="12192001" cy="68580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/>
              <a:t>Lesson 3</a:t>
            </a:r>
          </a:p>
          <a:p>
            <a:r>
              <a:rPr lang="en-US" dirty="0"/>
              <a:t>Start with an ethical dilemma to frame the question: intention or action? (Examples on subsequent slide). Discuss the ethical questions surrounding intention and action: if an intended kindness has unfortunate results, is it still kindness? If intended unkindness never becomes reality, is it still unkindness?</a:t>
            </a:r>
          </a:p>
          <a:p>
            <a:r>
              <a:rPr lang="en-US" dirty="0"/>
              <a:t>We will learn that in Islam intention counts as much as action. This is visible in prayer. </a:t>
            </a:r>
          </a:p>
          <a:p>
            <a:r>
              <a:rPr lang="en-US" dirty="0"/>
              <a:t>Look at section 1 (requirement to pray) on ‘3 Prayer factsheet’. Complete mix and match task. Ask class to suggest reasons why Muslims are required to pray. </a:t>
            </a:r>
          </a:p>
          <a:p>
            <a:r>
              <a:rPr lang="en-US" dirty="0"/>
              <a:t>Read section 2: the Night Journey; the reason for 5 daily prayers. Ask the class to suggest Muhamad’s intention in reducing 50 daily prayers to 5. </a:t>
            </a:r>
          </a:p>
          <a:p>
            <a:pPr marL="0" indent="0">
              <a:buNone/>
            </a:pPr>
            <a:r>
              <a:rPr lang="en-US" dirty="0"/>
              <a:t>[NB: it might help to discuss the Night Journey in terms of myth or legend. Religious mythical thinking is different to logic, scientific or historical thinking; it concerns miraculous feats of gods and heroes, supernatural events, etc. All cultures and religions have myths. Myth offers hope, guidance and spiritual meaning; an early form of therapy rather than history, science or logic]</a:t>
            </a:r>
            <a:r>
              <a:rPr lang="en-US" b="1" dirty="0"/>
              <a:t> </a:t>
            </a:r>
          </a:p>
          <a:p>
            <a:r>
              <a:rPr lang="en-US" dirty="0"/>
              <a:t>Section 3 gives information about Sunni and Shi’a differences. </a:t>
            </a:r>
            <a:r>
              <a:rPr lang="en-US" b="1" dirty="0"/>
              <a:t>Complete this section now, and/ or use in lesson 8: Do all Muslims do the Same Thing? </a:t>
            </a:r>
          </a:p>
          <a:p>
            <a:r>
              <a:rPr lang="en-US" dirty="0"/>
              <a:t>Read about prayer actions (</a:t>
            </a:r>
            <a:r>
              <a:rPr lang="en-US" dirty="0" err="1"/>
              <a:t>rak’ahs</a:t>
            </a:r>
            <a:r>
              <a:rPr lang="en-US" dirty="0"/>
              <a:t>) in section 4. Write intention beside each action. </a:t>
            </a:r>
          </a:p>
          <a:p>
            <a:r>
              <a:rPr lang="en-US" dirty="0"/>
              <a:t>Read section 5: </a:t>
            </a:r>
            <a:r>
              <a:rPr lang="en-US" dirty="0" err="1"/>
              <a:t>du’a</a:t>
            </a:r>
            <a:r>
              <a:rPr lang="en-US" dirty="0"/>
              <a:t>. Discuss the difference between set, public, regulated prayer and private prayer</a:t>
            </a:r>
          </a:p>
          <a:p>
            <a:r>
              <a:rPr lang="en-US" dirty="0"/>
              <a:t>Return to ethical framing with questions on slide. Discuss in groups.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7806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118A3D-2EF1-45F6-A8BA-0662237D21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" y="29845"/>
            <a:ext cx="12009120" cy="1158875"/>
          </a:xfrm>
        </p:spPr>
        <p:txBody>
          <a:bodyPr/>
          <a:lstStyle/>
          <a:p>
            <a:r>
              <a:rPr lang="en-US" dirty="0">
                <a:latin typeface="Arial Black" panose="020B0A04020102020204" pitchFamily="34" charset="0"/>
              </a:rPr>
              <a:t>Ethical dilemmas: intention or action?</a:t>
            </a:r>
            <a:endParaRPr lang="en-GB" dirty="0">
              <a:latin typeface="Arial Black" panose="020B0A04020102020204" pitchFamily="34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A48CE7A-95E8-4917-9C4B-0A192217F72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40242" y="1063256"/>
          <a:ext cx="11461898" cy="5521007"/>
        </p:xfrm>
        <a:graphic>
          <a:graphicData uri="http://schemas.openxmlformats.org/drawingml/2006/table">
            <a:tbl>
              <a:tblPr firstRow="1" bandRow="1"/>
              <a:tblGrid>
                <a:gridCol w="11461898">
                  <a:extLst>
                    <a:ext uri="{9D8B030D-6E8A-4147-A177-3AD203B41FA5}">
                      <a16:colId xmlns:a16="http://schemas.microsoft.com/office/drawing/2014/main" val="734447775"/>
                    </a:ext>
                  </a:extLst>
                </a:gridCol>
              </a:tblGrid>
              <a:tr h="2521460">
                <a:tc>
                  <a:txBody>
                    <a:bodyPr/>
                    <a:lstStyle/>
                    <a:p>
                      <a:r>
                        <a:rPr lang="en-US" sz="2800" b="1" dirty="0">
                          <a:solidFill>
                            <a:srgbClr val="006666"/>
                          </a:solidFill>
                        </a:rPr>
                        <a:t>If you intend to do something kind for a friend, but the results are unfortunate, does the kind intention still count? </a:t>
                      </a:r>
                    </a:p>
                    <a:p>
                      <a:r>
                        <a:rPr lang="en-US" sz="2800" b="1" dirty="0">
                          <a:solidFill>
                            <a:srgbClr val="006666"/>
                          </a:solidFill>
                        </a:rPr>
                        <a:t>For example, a friend has had a bad week. She is struggling with the recent death of her grandmother. You bake her a cake to cheer her up, forgetting that her grandmother was a great baker. The cake reminds brings up her bereavement and she feels even more sad.              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</a:rPr>
                        <a:t>Is this still a kind gesture?</a:t>
                      </a:r>
                      <a:endParaRPr lang="en-GB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467024"/>
                  </a:ext>
                </a:extLst>
              </a:tr>
              <a:tr h="2869247">
                <a:tc>
                  <a:txBody>
                    <a:bodyPr/>
                    <a:lstStyle/>
                    <a:p>
                      <a:r>
                        <a:rPr lang="en-US" sz="2800" b="1" dirty="0">
                          <a:solidFill>
                            <a:srgbClr val="0070C0"/>
                          </a:solidFill>
                        </a:rPr>
                        <a:t>If an unkind intention never becomes an unkind act, is it still unkind?</a:t>
                      </a:r>
                    </a:p>
                    <a:p>
                      <a:r>
                        <a:rPr lang="en-US" sz="2800" b="1" dirty="0">
                          <a:solidFill>
                            <a:srgbClr val="0070C0"/>
                          </a:solidFill>
                        </a:rPr>
                        <a:t>For example, someone you do not like slips in the canteen and falls, spilling his lunch everywhere and hurting himself badly. You snap a picture of him on the floor, intending to post it on social media for a laugh. However your phone is full and by the time you have made space, he has been helped up and taken away. You missed your chance.                 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</a:rPr>
                        <a:t>Is this still an unkind act?</a:t>
                      </a:r>
                      <a:endParaRPr lang="en-GB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91773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9454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118A3D-2EF1-45F6-A8BA-0662237D21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" y="29845"/>
            <a:ext cx="12009120" cy="1158875"/>
          </a:xfrm>
        </p:spPr>
        <p:txBody>
          <a:bodyPr>
            <a:noAutofit/>
          </a:bodyPr>
          <a:lstStyle/>
          <a:p>
            <a:r>
              <a:rPr lang="en-US" sz="3600" dirty="0">
                <a:latin typeface="Arial Black" panose="020B0A04020102020204" pitchFamily="34" charset="0"/>
              </a:rPr>
              <a:t>Intention in prayer: Questions for discussion </a:t>
            </a:r>
            <a:endParaRPr lang="en-GB" sz="3600" dirty="0">
              <a:latin typeface="Arial Black" panose="020B0A04020102020204" pitchFamily="34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A48CE7A-95E8-4917-9C4B-0A192217F72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40242" y="1063257"/>
          <a:ext cx="11079126" cy="5303520"/>
        </p:xfrm>
        <a:graphic>
          <a:graphicData uri="http://schemas.openxmlformats.org/drawingml/2006/table">
            <a:tbl>
              <a:tblPr firstRow="1" bandRow="1"/>
              <a:tblGrid>
                <a:gridCol w="3693042">
                  <a:extLst>
                    <a:ext uri="{9D8B030D-6E8A-4147-A177-3AD203B41FA5}">
                      <a16:colId xmlns:a16="http://schemas.microsoft.com/office/drawing/2014/main" val="734447775"/>
                    </a:ext>
                  </a:extLst>
                </a:gridCol>
                <a:gridCol w="3693042">
                  <a:extLst>
                    <a:ext uri="{9D8B030D-6E8A-4147-A177-3AD203B41FA5}">
                      <a16:colId xmlns:a16="http://schemas.microsoft.com/office/drawing/2014/main" val="3937782357"/>
                    </a:ext>
                  </a:extLst>
                </a:gridCol>
                <a:gridCol w="3693042">
                  <a:extLst>
                    <a:ext uri="{9D8B030D-6E8A-4147-A177-3AD203B41FA5}">
                      <a16:colId xmlns:a16="http://schemas.microsoft.com/office/drawing/2014/main" val="1290208048"/>
                    </a:ext>
                  </a:extLst>
                </a:gridCol>
              </a:tblGrid>
              <a:tr h="2371059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002060"/>
                          </a:solidFill>
                        </a:rPr>
                        <a:t>Mo doesn’t know when to pray. His watch and phone are broken. There is no Adhan in his area.</a:t>
                      </a:r>
                    </a:p>
                    <a:p>
                      <a:r>
                        <a:rPr lang="en-US" sz="2400" b="1" dirty="0">
                          <a:solidFill>
                            <a:srgbClr val="002060"/>
                          </a:solidFill>
                        </a:rPr>
                        <a:t>Is his prayer acceptable if the time is wrong?</a:t>
                      </a:r>
                      <a:endParaRPr lang="en-GB" sz="2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FF33CC"/>
                          </a:solidFill>
                        </a:rPr>
                        <a:t>Jamila is at a conference. She has asked for a room to pray in. It does not seem very clean, and smells strange. Will she be clean enough for prayer?</a:t>
                      </a:r>
                      <a:endParaRPr lang="en-GB" sz="2400" b="1" dirty="0">
                        <a:solidFill>
                          <a:srgbClr val="FF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006666"/>
                          </a:solidFill>
                        </a:rPr>
                        <a:t>5 hospital doctors’ shifts coincide with </a:t>
                      </a:r>
                      <a:r>
                        <a:rPr lang="en-US" sz="2400" b="1" dirty="0" err="1">
                          <a:solidFill>
                            <a:srgbClr val="006666"/>
                          </a:solidFill>
                        </a:rPr>
                        <a:t>Jummah</a:t>
                      </a:r>
                      <a:r>
                        <a:rPr lang="en-US" sz="2400" b="1" dirty="0">
                          <a:solidFill>
                            <a:srgbClr val="006666"/>
                          </a:solidFill>
                        </a:rPr>
                        <a:t> prayers. They grab 10 minutes to pray in a broom cupboard. Can this be considered communal prayers?</a:t>
                      </a:r>
                      <a:endParaRPr lang="en-GB" sz="2400" b="1" dirty="0">
                        <a:solidFill>
                          <a:srgbClr val="00666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467024"/>
                  </a:ext>
                </a:extLst>
              </a:tr>
              <a:tr h="2574805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00B050"/>
                          </a:solidFill>
                        </a:rPr>
                        <a:t>Bilal has just been sacked. He is furious and worried. He thinks he is the victim of discrimination. He cannot concentrate on his prayers. Is he still praying? </a:t>
                      </a:r>
                      <a:endParaRPr lang="en-GB" sz="24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0070C0"/>
                          </a:solidFill>
                        </a:rPr>
                        <a:t>Jasmine prays at work in her lunch break. She senses her colleagues resent this as a waste of work time. She is sometimes stressed when she prays. Is she praying? </a:t>
                      </a:r>
                      <a:endParaRPr lang="en-GB" sz="24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7030A0"/>
                          </a:solidFill>
                        </a:rPr>
                        <a:t>Shereen is teaching her little sister some </a:t>
                      </a:r>
                      <a:r>
                        <a:rPr lang="en-US" sz="2400" b="1" dirty="0" err="1">
                          <a:solidFill>
                            <a:srgbClr val="7030A0"/>
                          </a:solidFill>
                        </a:rPr>
                        <a:t>rak’ahs</a:t>
                      </a:r>
                      <a:r>
                        <a:rPr lang="en-US" sz="2400" b="1" dirty="0">
                          <a:solidFill>
                            <a:srgbClr val="7030A0"/>
                          </a:solidFill>
                        </a:rPr>
                        <a:t>. She wants her to keep up in the mosque. Her sister keeps getting mixed up. Is she praying if the actions are incorrect?</a:t>
                      </a:r>
                      <a:endParaRPr lang="en-GB" sz="24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91773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20427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26428C49615143BE8230498DF89BBE" ma:contentTypeVersion="10" ma:contentTypeDescription="Create a new document." ma:contentTypeScope="" ma:versionID="0cf3bfbbe4e1f90152c4db0db0939444">
  <xsd:schema xmlns:xsd="http://www.w3.org/2001/XMLSchema" xmlns:xs="http://www.w3.org/2001/XMLSchema" xmlns:p="http://schemas.microsoft.com/office/2006/metadata/properties" xmlns:ns2="3daa3796-40a0-4fe0-acc9-e99f93d22791" targetNamespace="http://schemas.microsoft.com/office/2006/metadata/properties" ma:root="true" ma:fieldsID="4e91eb12b942c84c733aa8c34f3dde52" ns2:_="">
    <xsd:import namespace="3daa3796-40a0-4fe0-acc9-e99f93d227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aa3796-40a0-4fe0-acc9-e99f93d2279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9E3F5A8-5CD7-4437-9C8F-33AD5F3C176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AA5B911-1E70-481F-8256-43781FB098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daa3796-40a0-4fe0-acc9-e99f93d227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9B4ECF8-70E9-4AAC-B811-5C29B5333E96}">
  <ds:schemaRefs>
    <ds:schemaRef ds:uri="3daa3796-40a0-4fe0-acc9-e99f93d22791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purl.org/dc/dcmitype/"/>
    <ds:schemaRef ds:uri="http://purl.org/dc/terms/"/>
    <ds:schemaRef ds:uri="http://purl.org/dc/elements/1.1/"/>
    <ds:schemaRef ds:uri="http://schemas.microsoft.com/office/infopath/2007/PartnerControl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852</Words>
  <Application>Microsoft Macintosh PowerPoint</Application>
  <PresentationFormat>Widescreen</PresentationFormat>
  <Paragraphs>39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Arial Black</vt:lpstr>
      <vt:lpstr>Calibri</vt:lpstr>
      <vt:lpstr>Calibri Light</vt:lpstr>
      <vt:lpstr>Office Theme</vt:lpstr>
      <vt:lpstr>Big Ideas for RE KS4 Curriculum </vt:lpstr>
      <vt:lpstr>3: Intention or Action: what Matters?</vt:lpstr>
      <vt:lpstr>PowerPoint Presentation</vt:lpstr>
      <vt:lpstr>Ethical dilemmas: intention or action?</vt:lpstr>
      <vt:lpstr>Intention in prayer: Questions for discussion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3: Intention or Action: what Matters?</dc:title>
  <dc:creator>Kate Christopher</dc:creator>
  <cp:lastModifiedBy>Tracey Francis</cp:lastModifiedBy>
  <cp:revision>1</cp:revision>
  <dcterms:created xsi:type="dcterms:W3CDTF">2019-11-29T14:53:29Z</dcterms:created>
  <dcterms:modified xsi:type="dcterms:W3CDTF">2021-01-20T15:02:39Z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0x010100BD26428C49615143BE8230498DF89BBE</vt:lpwstr>
  </property>
</Properties>
</file>