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69" r:id="rId5"/>
    <p:sldId id="268" r:id="rId6"/>
    <p:sldId id="260" r:id="rId7"/>
    <p:sldId id="257" r:id="rId8"/>
    <p:sldId id="258" r:id="rId9"/>
    <p:sldId id="259" r:id="rId10"/>
    <p:sldId id="263" r:id="rId11"/>
    <p:sldId id="264" r:id="rId12"/>
    <p:sldId id="265" r:id="rId13"/>
    <p:sldId id="26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D365E0-86BC-0049-A094-917EB9E5AEB7}" v="1" dt="2021-01-20T12:05:45.8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3" autoAdjust="0"/>
    <p:restoredTop sz="94663"/>
  </p:normalViewPr>
  <p:slideViewPr>
    <p:cSldViewPr snapToGrid="0">
      <p:cViewPr varScale="1">
        <p:scale>
          <a:sx n="112" d="100"/>
          <a:sy n="112" d="100"/>
        </p:scale>
        <p:origin x="52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cey Francis" userId="6a34b47e-2ae8-46f1-bae7-b8f493e6d601" providerId="ADAL" clId="{4CD365E0-86BC-0049-A094-917EB9E5AEB7}"/>
    <pc:docChg chg="addSld delSld modSld">
      <pc:chgData name="Tracey Francis" userId="6a34b47e-2ae8-46f1-bae7-b8f493e6d601" providerId="ADAL" clId="{4CD365E0-86BC-0049-A094-917EB9E5AEB7}" dt="2021-01-21T11:03:46.492" v="5" actId="2696"/>
      <pc:docMkLst>
        <pc:docMk/>
      </pc:docMkLst>
      <pc:sldChg chg="modSp mod">
        <pc:chgData name="Tracey Francis" userId="6a34b47e-2ae8-46f1-bae7-b8f493e6d601" providerId="ADAL" clId="{4CD365E0-86BC-0049-A094-917EB9E5AEB7}" dt="2021-01-20T12:19:32.109" v="3" actId="20577"/>
        <pc:sldMkLst>
          <pc:docMk/>
          <pc:sldMk cId="2296717864" sldId="260"/>
        </pc:sldMkLst>
        <pc:spChg chg="mod">
          <ac:chgData name="Tracey Francis" userId="6a34b47e-2ae8-46f1-bae7-b8f493e6d601" providerId="ADAL" clId="{4CD365E0-86BC-0049-A094-917EB9E5AEB7}" dt="2021-01-20T12:19:32.109" v="3" actId="20577"/>
          <ac:spMkLst>
            <pc:docMk/>
            <pc:sldMk cId="2296717864" sldId="260"/>
            <ac:spMk id="3" creationId="{7130A4C8-E443-4FB8-BBB4-C518E813A820}"/>
          </ac:spMkLst>
        </pc:spChg>
      </pc:sldChg>
      <pc:sldChg chg="del">
        <pc:chgData name="Tracey Francis" userId="6a34b47e-2ae8-46f1-bae7-b8f493e6d601" providerId="ADAL" clId="{4CD365E0-86BC-0049-A094-917EB9E5AEB7}" dt="2021-01-21T11:03:44.328" v="4" actId="2696"/>
        <pc:sldMkLst>
          <pc:docMk/>
          <pc:sldMk cId="3189115335" sldId="262"/>
        </pc:sldMkLst>
      </pc:sldChg>
      <pc:sldChg chg="del">
        <pc:chgData name="Tracey Francis" userId="6a34b47e-2ae8-46f1-bae7-b8f493e6d601" providerId="ADAL" clId="{4CD365E0-86BC-0049-A094-917EB9E5AEB7}" dt="2021-01-21T11:03:46.492" v="5" actId="2696"/>
        <pc:sldMkLst>
          <pc:docMk/>
          <pc:sldMk cId="2065988190" sldId="267"/>
        </pc:sldMkLst>
      </pc:sldChg>
      <pc:sldChg chg="modSp mod">
        <pc:chgData name="Tracey Francis" userId="6a34b47e-2ae8-46f1-bae7-b8f493e6d601" providerId="ADAL" clId="{4CD365E0-86BC-0049-A094-917EB9E5AEB7}" dt="2021-01-20T12:19:24.680" v="2" actId="20577"/>
        <pc:sldMkLst>
          <pc:docMk/>
          <pc:sldMk cId="2003360878" sldId="268"/>
        </pc:sldMkLst>
        <pc:spChg chg="mod">
          <ac:chgData name="Tracey Francis" userId="6a34b47e-2ae8-46f1-bae7-b8f493e6d601" providerId="ADAL" clId="{4CD365E0-86BC-0049-A094-917EB9E5AEB7}" dt="2021-01-20T12:19:24.680" v="2" actId="20577"/>
          <ac:spMkLst>
            <pc:docMk/>
            <pc:sldMk cId="2003360878" sldId="268"/>
            <ac:spMk id="5" creationId="{E4D5900D-FA63-45CE-B1ED-9D8A2C46B263}"/>
          </ac:spMkLst>
        </pc:spChg>
      </pc:sldChg>
      <pc:sldChg chg="add">
        <pc:chgData name="Tracey Francis" userId="6a34b47e-2ae8-46f1-bae7-b8f493e6d601" providerId="ADAL" clId="{4CD365E0-86BC-0049-A094-917EB9E5AEB7}" dt="2021-01-20T12:05:45.793" v="0"/>
        <pc:sldMkLst>
          <pc:docMk/>
          <pc:sldMk cId="3787376082" sldId="269"/>
        </pc:sldMkLst>
      </pc:sldChg>
    </pc:docChg>
  </pc:docChgLst>
  <pc:docChgLst>
    <pc:chgData name="Kate" userId="8dac66f8-ad9f-4436-92bf-6ba4c78efc7b" providerId="ADAL" clId="{A9EEE152-9B37-4DFF-9149-0882D3FA8957}"/>
    <pc:docChg chg="custSel modSld">
      <pc:chgData name="Kate" userId="8dac66f8-ad9f-4436-92bf-6ba4c78efc7b" providerId="ADAL" clId="{A9EEE152-9B37-4DFF-9149-0882D3FA8957}" dt="2021-01-21T08:17:44.267" v="1" actId="27636"/>
      <pc:docMkLst>
        <pc:docMk/>
      </pc:docMkLst>
      <pc:sldChg chg="modSp mod">
        <pc:chgData name="Kate" userId="8dac66f8-ad9f-4436-92bf-6ba4c78efc7b" providerId="ADAL" clId="{A9EEE152-9B37-4DFF-9149-0882D3FA8957}" dt="2021-01-21T08:17:44.267" v="1" actId="27636"/>
        <pc:sldMkLst>
          <pc:docMk/>
          <pc:sldMk cId="2296717864" sldId="260"/>
        </pc:sldMkLst>
        <pc:spChg chg="mod">
          <ac:chgData name="Kate" userId="8dac66f8-ad9f-4436-92bf-6ba4c78efc7b" providerId="ADAL" clId="{A9EEE152-9B37-4DFF-9149-0882D3FA8957}" dt="2021-01-21T08:17:44.267" v="1" actId="27636"/>
          <ac:spMkLst>
            <pc:docMk/>
            <pc:sldMk cId="2296717864" sldId="260"/>
            <ac:spMk id="3" creationId="{7130A4C8-E443-4FB8-BBB4-C518E813A82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12634C-2EF2-4820-9DA0-5BFCF8ABF522}" type="datetimeFigureOut">
              <a:rPr lang="en-GB" smtClean="0"/>
              <a:t>21/01/2021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0E0498-976A-4231-A995-FE12B31D5000}" type="slidenum">
              <a:rPr lang="en-GB" smtClean="0"/>
              <a:t>‹#›</a:t>
            </a:fld>
            <a:endParaRPr lang="en-GB"/>
          </a:p>
        </p:txBody>
      </p:sp>
    </p:spTree>
    <p:extLst>
      <p:ext uri="{BB962C8B-B14F-4D97-AF65-F5344CB8AC3E}">
        <p14:creationId xmlns:p14="http://schemas.microsoft.com/office/powerpoint/2010/main" val="1102139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62A9F30-A66E-4027-9A52-4CAE61A9C97F}" type="datetimeFigureOut">
              <a:rPr lang="en-GB" smtClean="0"/>
              <a:t>21/01/2021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D900D1-CA67-495F-A836-D16519D4A9F7}" type="slidenum">
              <a:rPr lang="en-GB" smtClean="0"/>
              <a:t>‹#›</a:t>
            </a:fld>
            <a:endParaRPr lang="en-GB"/>
          </a:p>
        </p:txBody>
      </p:sp>
    </p:spTree>
    <p:extLst>
      <p:ext uri="{BB962C8B-B14F-4D97-AF65-F5344CB8AC3E}">
        <p14:creationId xmlns:p14="http://schemas.microsoft.com/office/powerpoint/2010/main" val="1178316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62A9F30-A66E-4027-9A52-4CAE61A9C97F}" type="datetimeFigureOut">
              <a:rPr lang="en-GB" smtClean="0"/>
              <a:t>21/01/2021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D900D1-CA67-495F-A836-D16519D4A9F7}" type="slidenum">
              <a:rPr lang="en-GB" smtClean="0"/>
              <a:t>‹#›</a:t>
            </a:fld>
            <a:endParaRPr lang="en-GB"/>
          </a:p>
        </p:txBody>
      </p:sp>
    </p:spTree>
    <p:extLst>
      <p:ext uri="{BB962C8B-B14F-4D97-AF65-F5344CB8AC3E}">
        <p14:creationId xmlns:p14="http://schemas.microsoft.com/office/powerpoint/2010/main" val="2224263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62A9F30-A66E-4027-9A52-4CAE61A9C97F}" type="datetimeFigureOut">
              <a:rPr lang="en-GB" smtClean="0"/>
              <a:t>21/01/2021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D900D1-CA67-495F-A836-D16519D4A9F7}" type="slidenum">
              <a:rPr lang="en-GB" smtClean="0"/>
              <a:t>‹#›</a:t>
            </a:fld>
            <a:endParaRPr lang="en-GB"/>
          </a:p>
        </p:txBody>
      </p:sp>
    </p:spTree>
    <p:extLst>
      <p:ext uri="{BB962C8B-B14F-4D97-AF65-F5344CB8AC3E}">
        <p14:creationId xmlns:p14="http://schemas.microsoft.com/office/powerpoint/2010/main" val="2899115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62A9F30-A66E-4027-9A52-4CAE61A9C97F}" type="datetimeFigureOut">
              <a:rPr lang="en-GB" smtClean="0"/>
              <a:t>21/01/2021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D900D1-CA67-495F-A836-D16519D4A9F7}" type="slidenum">
              <a:rPr lang="en-GB" smtClean="0"/>
              <a:t>‹#›</a:t>
            </a:fld>
            <a:endParaRPr lang="en-GB"/>
          </a:p>
        </p:txBody>
      </p:sp>
    </p:spTree>
    <p:extLst>
      <p:ext uri="{BB962C8B-B14F-4D97-AF65-F5344CB8AC3E}">
        <p14:creationId xmlns:p14="http://schemas.microsoft.com/office/powerpoint/2010/main" val="3531534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62A9F30-A66E-4027-9A52-4CAE61A9C97F}" type="datetimeFigureOut">
              <a:rPr lang="en-GB" smtClean="0"/>
              <a:t>21/01/2021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D900D1-CA67-495F-A836-D16519D4A9F7}" type="slidenum">
              <a:rPr lang="en-GB" smtClean="0"/>
              <a:t>‹#›</a:t>
            </a:fld>
            <a:endParaRPr lang="en-GB"/>
          </a:p>
        </p:txBody>
      </p:sp>
    </p:spTree>
    <p:extLst>
      <p:ext uri="{BB962C8B-B14F-4D97-AF65-F5344CB8AC3E}">
        <p14:creationId xmlns:p14="http://schemas.microsoft.com/office/powerpoint/2010/main" val="149218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62A9F30-A66E-4027-9A52-4CAE61A9C97F}" type="datetimeFigureOut">
              <a:rPr lang="en-GB" smtClean="0"/>
              <a:t>21/01/2021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D900D1-CA67-495F-A836-D16519D4A9F7}" type="slidenum">
              <a:rPr lang="en-GB" smtClean="0"/>
              <a:t>‹#›</a:t>
            </a:fld>
            <a:endParaRPr lang="en-GB"/>
          </a:p>
        </p:txBody>
      </p:sp>
    </p:spTree>
    <p:extLst>
      <p:ext uri="{BB962C8B-B14F-4D97-AF65-F5344CB8AC3E}">
        <p14:creationId xmlns:p14="http://schemas.microsoft.com/office/powerpoint/2010/main" val="496172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62A9F30-A66E-4027-9A52-4CAE61A9C97F}" type="datetimeFigureOut">
              <a:rPr lang="en-GB" smtClean="0"/>
              <a:t>21/01/2021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6D900D1-CA67-495F-A836-D16519D4A9F7}" type="slidenum">
              <a:rPr lang="en-GB" smtClean="0"/>
              <a:t>‹#›</a:t>
            </a:fld>
            <a:endParaRPr lang="en-GB"/>
          </a:p>
        </p:txBody>
      </p:sp>
    </p:spTree>
    <p:extLst>
      <p:ext uri="{BB962C8B-B14F-4D97-AF65-F5344CB8AC3E}">
        <p14:creationId xmlns:p14="http://schemas.microsoft.com/office/powerpoint/2010/main" val="1274254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62A9F30-A66E-4027-9A52-4CAE61A9C97F}" type="datetimeFigureOut">
              <a:rPr lang="en-GB" smtClean="0"/>
              <a:t>21/01/2021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6D900D1-CA67-495F-A836-D16519D4A9F7}" type="slidenum">
              <a:rPr lang="en-GB" smtClean="0"/>
              <a:t>‹#›</a:t>
            </a:fld>
            <a:endParaRPr lang="en-GB"/>
          </a:p>
        </p:txBody>
      </p:sp>
    </p:spTree>
    <p:extLst>
      <p:ext uri="{BB962C8B-B14F-4D97-AF65-F5344CB8AC3E}">
        <p14:creationId xmlns:p14="http://schemas.microsoft.com/office/powerpoint/2010/main" val="2772658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2A9F30-A66E-4027-9A52-4CAE61A9C97F}" type="datetimeFigureOut">
              <a:rPr lang="en-GB" smtClean="0"/>
              <a:t>21/01/2021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6D900D1-CA67-495F-A836-D16519D4A9F7}" type="slidenum">
              <a:rPr lang="en-GB" smtClean="0"/>
              <a:t>‹#›</a:t>
            </a:fld>
            <a:endParaRPr lang="en-GB"/>
          </a:p>
        </p:txBody>
      </p:sp>
    </p:spTree>
    <p:extLst>
      <p:ext uri="{BB962C8B-B14F-4D97-AF65-F5344CB8AC3E}">
        <p14:creationId xmlns:p14="http://schemas.microsoft.com/office/powerpoint/2010/main" val="228131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62A9F30-A66E-4027-9A52-4CAE61A9C97F}" type="datetimeFigureOut">
              <a:rPr lang="en-GB" smtClean="0"/>
              <a:t>21/01/2021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D900D1-CA67-495F-A836-D16519D4A9F7}" type="slidenum">
              <a:rPr lang="en-GB" smtClean="0"/>
              <a:t>‹#›</a:t>
            </a:fld>
            <a:endParaRPr lang="en-GB"/>
          </a:p>
        </p:txBody>
      </p:sp>
    </p:spTree>
    <p:extLst>
      <p:ext uri="{BB962C8B-B14F-4D97-AF65-F5344CB8AC3E}">
        <p14:creationId xmlns:p14="http://schemas.microsoft.com/office/powerpoint/2010/main" val="160792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62A9F30-A66E-4027-9A52-4CAE61A9C97F}" type="datetimeFigureOut">
              <a:rPr lang="en-GB" smtClean="0"/>
              <a:t>21/01/2021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D900D1-CA67-495F-A836-D16519D4A9F7}" type="slidenum">
              <a:rPr lang="en-GB" smtClean="0"/>
              <a:t>‹#›</a:t>
            </a:fld>
            <a:endParaRPr lang="en-GB"/>
          </a:p>
        </p:txBody>
      </p:sp>
    </p:spTree>
    <p:extLst>
      <p:ext uri="{BB962C8B-B14F-4D97-AF65-F5344CB8AC3E}">
        <p14:creationId xmlns:p14="http://schemas.microsoft.com/office/powerpoint/2010/main" val="198127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2A9F30-A66E-4027-9A52-4CAE61A9C97F}" type="datetimeFigureOut">
              <a:rPr lang="en-GB" smtClean="0"/>
              <a:t>21/01/2021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900D1-CA67-495F-A836-D16519D4A9F7}" type="slidenum">
              <a:rPr lang="en-GB" smtClean="0"/>
              <a:t>‹#›</a:t>
            </a:fld>
            <a:endParaRPr lang="en-GB"/>
          </a:p>
        </p:txBody>
      </p:sp>
    </p:spTree>
    <p:extLst>
      <p:ext uri="{BB962C8B-B14F-4D97-AF65-F5344CB8AC3E}">
        <p14:creationId xmlns:p14="http://schemas.microsoft.com/office/powerpoint/2010/main" val="4027737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DF8AA-B21B-4FE1-AAF0-D28F41108FE0}"/>
              </a:ext>
            </a:extLst>
          </p:cNvPr>
          <p:cNvSpPr>
            <a:spLocks noGrp="1"/>
          </p:cNvSpPr>
          <p:nvPr>
            <p:ph type="ctrTitle"/>
          </p:nvPr>
        </p:nvSpPr>
        <p:spPr>
          <a:xfrm>
            <a:off x="0" y="308759"/>
            <a:ext cx="12192000" cy="1472540"/>
          </a:xfrm>
          <a:solidFill>
            <a:schemeClr val="tx1"/>
          </a:solidFill>
        </p:spPr>
        <p:txBody>
          <a:bodyPr>
            <a:normAutofit fontScale="90000"/>
          </a:bodyPr>
          <a:lstStyle/>
          <a:p>
            <a:r>
              <a:rPr lang="en-US" sz="5400" dirty="0">
                <a:solidFill>
                  <a:schemeClr val="bg1"/>
                </a:solidFill>
                <a:latin typeface="Arial Black" panose="020B0A04020102020204" pitchFamily="34" charset="0"/>
              </a:rPr>
              <a:t>Big Ideas for RE</a:t>
            </a:r>
            <a:br>
              <a:rPr lang="en-US" sz="5400" dirty="0">
                <a:solidFill>
                  <a:schemeClr val="bg1"/>
                </a:solidFill>
                <a:latin typeface="Arial Black" panose="020B0A04020102020204" pitchFamily="34" charset="0"/>
              </a:rPr>
            </a:br>
            <a:r>
              <a:rPr lang="en-US" sz="5400" dirty="0">
                <a:solidFill>
                  <a:schemeClr val="bg1"/>
                </a:solidFill>
                <a:latin typeface="Arial Black" panose="020B0A04020102020204" pitchFamily="34" charset="0"/>
              </a:rPr>
              <a:t>KS4 Curriculum </a:t>
            </a:r>
            <a:endParaRPr lang="en-GB" sz="5400" dirty="0">
              <a:solidFill>
                <a:schemeClr val="bg1"/>
              </a:solidFill>
              <a:latin typeface="Arial Black" panose="020B0A04020102020204" pitchFamily="34" charset="0"/>
            </a:endParaRPr>
          </a:p>
        </p:txBody>
      </p:sp>
      <p:sp>
        <p:nvSpPr>
          <p:cNvPr id="3" name="Subtitle 2">
            <a:extLst>
              <a:ext uri="{FF2B5EF4-FFF2-40B4-BE49-F238E27FC236}">
                <a16:creationId xmlns:a16="http://schemas.microsoft.com/office/drawing/2014/main" id="{DE12C47B-37A1-4A2B-B845-0AA859FA91F5}"/>
              </a:ext>
            </a:extLst>
          </p:cNvPr>
          <p:cNvSpPr>
            <a:spLocks noGrp="1"/>
          </p:cNvSpPr>
          <p:nvPr>
            <p:ph type="subTitle" idx="1"/>
          </p:nvPr>
        </p:nvSpPr>
        <p:spPr>
          <a:xfrm>
            <a:off x="1524000" y="2723263"/>
            <a:ext cx="9144000" cy="2893765"/>
          </a:xfrm>
        </p:spPr>
        <p:txBody>
          <a:bodyPr>
            <a:normAutofit lnSpcReduction="10000"/>
          </a:bodyPr>
          <a:lstStyle/>
          <a:p>
            <a:r>
              <a:rPr lang="en-US" sz="13800" dirty="0">
                <a:solidFill>
                  <a:srgbClr val="00B050"/>
                </a:solidFill>
                <a:latin typeface="Arial Black" panose="020B0A04020102020204" pitchFamily="34" charset="0"/>
              </a:rPr>
              <a:t>Islam</a:t>
            </a:r>
            <a:r>
              <a:rPr lang="en-US" sz="7800" dirty="0">
                <a:solidFill>
                  <a:srgbClr val="00B050"/>
                </a:solidFill>
                <a:latin typeface="Arial Black" panose="020B0A04020102020204" pitchFamily="34" charset="0"/>
              </a:rPr>
              <a:t> </a:t>
            </a:r>
          </a:p>
          <a:p>
            <a:r>
              <a:rPr lang="en-US" sz="6000" dirty="0">
                <a:solidFill>
                  <a:srgbClr val="00B050"/>
                </a:solidFill>
                <a:latin typeface="Arial Black" panose="020B0A04020102020204" pitchFamily="34" charset="0"/>
              </a:rPr>
              <a:t>Beliefs </a:t>
            </a:r>
            <a:r>
              <a:rPr lang="en-US" sz="4800" dirty="0">
                <a:solidFill>
                  <a:srgbClr val="00B050"/>
                </a:solidFill>
                <a:latin typeface="Arial Black" panose="020B0A04020102020204" pitchFamily="34" charset="0"/>
              </a:rPr>
              <a:t>(AQA A)</a:t>
            </a:r>
            <a:endParaRPr lang="en-GB" sz="4800" dirty="0">
              <a:solidFill>
                <a:srgbClr val="00B050"/>
              </a:solidFill>
              <a:latin typeface="Arial Black" panose="020B0A04020102020204" pitchFamily="34" charset="0"/>
            </a:endParaRPr>
          </a:p>
        </p:txBody>
      </p:sp>
      <p:grpSp>
        <p:nvGrpSpPr>
          <p:cNvPr id="4" name="Group 3">
            <a:extLst>
              <a:ext uri="{FF2B5EF4-FFF2-40B4-BE49-F238E27FC236}">
                <a16:creationId xmlns:a16="http://schemas.microsoft.com/office/drawing/2014/main" id="{67DAF04B-7E34-D24B-BF54-262F1F8EBE7C}"/>
              </a:ext>
            </a:extLst>
          </p:cNvPr>
          <p:cNvGrpSpPr/>
          <p:nvPr/>
        </p:nvGrpSpPr>
        <p:grpSpPr>
          <a:xfrm>
            <a:off x="4151043" y="6165626"/>
            <a:ext cx="3868647" cy="379095"/>
            <a:chOff x="4144951" y="6155233"/>
            <a:chExt cx="3868647" cy="379095"/>
          </a:xfrm>
        </p:grpSpPr>
        <p:pic>
          <p:nvPicPr>
            <p:cNvPr id="5" name="Picture 4" descr="Logo, company name&#10;&#10;Description automatically generated">
              <a:extLst>
                <a:ext uri="{FF2B5EF4-FFF2-40B4-BE49-F238E27FC236}">
                  <a16:creationId xmlns:a16="http://schemas.microsoft.com/office/drawing/2014/main" id="{69A5A373-18C3-CD48-BBD7-97E3B8583D3C}"/>
                </a:ext>
              </a:extLst>
            </p:cNvPr>
            <p:cNvPicPr/>
            <p:nvPr/>
          </p:nvPicPr>
          <p:blipFill>
            <a:blip r:embed="rId2">
              <a:extLst>
                <a:ext uri="{28A0092B-C50C-407E-A947-70E740481C1C}">
                  <a14:useLocalDpi xmlns:a14="http://schemas.microsoft.com/office/drawing/2010/main" val="0"/>
                </a:ext>
              </a:extLst>
            </a:blip>
            <a:stretch>
              <a:fillRect/>
            </a:stretch>
          </p:blipFill>
          <p:spPr>
            <a:xfrm>
              <a:off x="6431813" y="6155233"/>
              <a:ext cx="1581785" cy="379095"/>
            </a:xfrm>
            <a:prstGeom prst="rect">
              <a:avLst/>
            </a:prstGeom>
          </p:spPr>
        </p:pic>
        <p:sp>
          <p:nvSpPr>
            <p:cNvPr id="6" name="TextBox 5">
              <a:extLst>
                <a:ext uri="{FF2B5EF4-FFF2-40B4-BE49-F238E27FC236}">
                  <a16:creationId xmlns:a16="http://schemas.microsoft.com/office/drawing/2014/main" id="{76C4A9C2-785B-5A47-84C4-0A426707978B}"/>
                </a:ext>
              </a:extLst>
            </p:cNvPr>
            <p:cNvSpPr txBox="1"/>
            <p:nvPr/>
          </p:nvSpPr>
          <p:spPr>
            <a:xfrm>
              <a:off x="4144951" y="6206282"/>
              <a:ext cx="2364919" cy="276999"/>
            </a:xfrm>
            <a:prstGeom prst="rect">
              <a:avLst/>
            </a:prstGeom>
            <a:noFill/>
          </p:spPr>
          <p:txBody>
            <a:bodyPr wrap="square" rtlCol="0">
              <a:spAutoFit/>
            </a:bodyPr>
            <a:lstStyle/>
            <a:p>
              <a:r>
                <a:rPr lang="en-US" sz="1200" dirty="0"/>
                <a:t>Created in 2019. Project funded by</a:t>
              </a:r>
            </a:p>
          </p:txBody>
        </p:sp>
      </p:grpSp>
    </p:spTree>
    <p:extLst>
      <p:ext uri="{BB962C8B-B14F-4D97-AF65-F5344CB8AC3E}">
        <p14:creationId xmlns:p14="http://schemas.microsoft.com/office/powerpoint/2010/main" val="3787376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Exit ticket</a:t>
            </a:r>
          </a:p>
        </p:txBody>
      </p:sp>
      <p:sp>
        <p:nvSpPr>
          <p:cNvPr id="3" name="Content Placeholder 2"/>
          <p:cNvSpPr>
            <a:spLocks noGrp="1"/>
          </p:cNvSpPr>
          <p:nvPr>
            <p:ph idx="1"/>
          </p:nvPr>
        </p:nvSpPr>
        <p:spPr/>
        <p:txBody>
          <a:bodyPr/>
          <a:lstStyle/>
          <a:p>
            <a:r>
              <a:rPr lang="en-GB" dirty="0"/>
              <a:t>Explain two reasons why Muhammad is considered to be the most important prophet in Islam [5 marks]</a:t>
            </a:r>
          </a:p>
          <a:p>
            <a:pPr marL="0" indent="0">
              <a:buNone/>
            </a:pPr>
            <a:r>
              <a:rPr lang="en-GB" dirty="0"/>
              <a:t>    </a:t>
            </a:r>
            <a:r>
              <a:rPr lang="en-GB" i="1" dirty="0">
                <a:solidFill>
                  <a:schemeClr val="accent1"/>
                </a:solidFill>
              </a:rPr>
              <a:t>One reason why Muhammad is the most significant prophet in Islam      </a:t>
            </a:r>
          </a:p>
          <a:p>
            <a:pPr marL="0" indent="0">
              <a:buNone/>
            </a:pPr>
            <a:r>
              <a:rPr lang="en-GB" i="1" dirty="0">
                <a:solidFill>
                  <a:schemeClr val="accent1"/>
                </a:solidFill>
              </a:rPr>
              <a:t>     is…… </a:t>
            </a:r>
          </a:p>
          <a:p>
            <a:pPr marL="0" indent="0">
              <a:buNone/>
            </a:pPr>
            <a:r>
              <a:rPr lang="en-GB" i="1" dirty="0">
                <a:solidFill>
                  <a:schemeClr val="accent1"/>
                </a:solidFill>
              </a:rPr>
              <a:t>    This is because it highlights…</a:t>
            </a:r>
          </a:p>
          <a:p>
            <a:pPr marL="0" indent="0">
              <a:buNone/>
            </a:pPr>
            <a:r>
              <a:rPr lang="en-GB" i="1" dirty="0">
                <a:solidFill>
                  <a:schemeClr val="accent1"/>
                </a:solidFill>
              </a:rPr>
              <a:t>     Another reason why Muhammad is thought of as so important to </a:t>
            </a:r>
          </a:p>
          <a:p>
            <a:pPr marL="0" indent="0">
              <a:buNone/>
            </a:pPr>
            <a:r>
              <a:rPr lang="en-GB" i="1" dirty="0">
                <a:solidFill>
                  <a:schemeClr val="accent1"/>
                </a:solidFill>
              </a:rPr>
              <a:t>     Muslims is …..</a:t>
            </a:r>
          </a:p>
          <a:p>
            <a:pPr marL="0" indent="0">
              <a:buNone/>
            </a:pPr>
            <a:r>
              <a:rPr lang="en-GB" i="1" dirty="0">
                <a:solidFill>
                  <a:schemeClr val="accent1"/>
                </a:solidFill>
              </a:rPr>
              <a:t>     This indicates….</a:t>
            </a:r>
          </a:p>
        </p:txBody>
      </p:sp>
      <p:sp>
        <p:nvSpPr>
          <p:cNvPr id="4" name="TextBox 3"/>
          <p:cNvSpPr txBox="1"/>
          <p:nvPr/>
        </p:nvSpPr>
        <p:spPr>
          <a:xfrm rot="5400000">
            <a:off x="8472621" y="3076779"/>
            <a:ext cx="6854560" cy="707886"/>
          </a:xfrm>
          <a:prstGeom prst="rect">
            <a:avLst/>
          </a:prstGeom>
          <a:solidFill>
            <a:srgbClr val="7030A0"/>
          </a:solidFill>
        </p:spPr>
        <p:txBody>
          <a:bodyPr wrap="square" rtlCol="0">
            <a:spAutoFit/>
          </a:bodyPr>
          <a:lstStyle/>
          <a:p>
            <a:r>
              <a:rPr lang="en-GB" sz="4000" dirty="0"/>
              <a:t>You</a:t>
            </a:r>
          </a:p>
        </p:txBody>
      </p:sp>
    </p:spTree>
    <p:extLst>
      <p:ext uri="{BB962C8B-B14F-4D97-AF65-F5344CB8AC3E}">
        <p14:creationId xmlns:p14="http://schemas.microsoft.com/office/powerpoint/2010/main" val="2073016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5F530-A7BB-4A72-8266-F1C79C0ECF5E}"/>
              </a:ext>
            </a:extLst>
          </p:cNvPr>
          <p:cNvSpPr>
            <a:spLocks noGrp="1"/>
          </p:cNvSpPr>
          <p:nvPr>
            <p:ph type="title"/>
          </p:nvPr>
        </p:nvSpPr>
        <p:spPr>
          <a:xfrm>
            <a:off x="244434" y="204519"/>
            <a:ext cx="10989623" cy="1398650"/>
          </a:xfrm>
        </p:spPr>
        <p:txBody>
          <a:bodyPr>
            <a:normAutofit/>
          </a:bodyPr>
          <a:lstStyle/>
          <a:p>
            <a:r>
              <a:rPr lang="en-US" b="1" dirty="0">
                <a:latin typeface="Arial Black" panose="020B0A04020102020204" pitchFamily="34" charset="0"/>
              </a:rPr>
              <a:t>3: </a:t>
            </a:r>
            <a:r>
              <a:rPr lang="en-GB" b="1" dirty="0">
                <a:latin typeface="Arial Black" panose="020B0A04020102020204" pitchFamily="34" charset="0"/>
              </a:rPr>
              <a:t>The Seal of the Prophets</a:t>
            </a:r>
          </a:p>
        </p:txBody>
      </p:sp>
      <p:sp>
        <p:nvSpPr>
          <p:cNvPr id="3" name="Content Placeholder 2">
            <a:extLst>
              <a:ext uri="{FF2B5EF4-FFF2-40B4-BE49-F238E27FC236}">
                <a16:creationId xmlns:a16="http://schemas.microsoft.com/office/drawing/2014/main" id="{3954DBB1-85BE-4C77-BEE0-440134DF6977}"/>
              </a:ext>
            </a:extLst>
          </p:cNvPr>
          <p:cNvSpPr>
            <a:spLocks noGrp="1"/>
          </p:cNvSpPr>
          <p:nvPr>
            <p:ph idx="1"/>
          </p:nvPr>
        </p:nvSpPr>
        <p:spPr>
          <a:xfrm>
            <a:off x="363185" y="1603169"/>
            <a:ext cx="7320149" cy="4780486"/>
          </a:xfrm>
        </p:spPr>
        <p:txBody>
          <a:bodyPr>
            <a:normAutofit/>
          </a:bodyPr>
          <a:lstStyle/>
          <a:p>
            <a:pPr marL="0" indent="0">
              <a:buNone/>
            </a:pPr>
            <a:r>
              <a:rPr lang="en-US" sz="3200" b="1" dirty="0">
                <a:solidFill>
                  <a:srgbClr val="006666"/>
                </a:solidFill>
              </a:rPr>
              <a:t>From the spec</a:t>
            </a:r>
            <a:r>
              <a:rPr lang="en-US" sz="3200" b="1" dirty="0">
                <a:solidFill>
                  <a:srgbClr val="006666"/>
                </a:solidFill>
                <a:sym typeface="Wingdings" panose="05000000000000000000" pitchFamily="2" charset="2"/>
              </a:rPr>
              <a:t> prophethood, Muhammad (authority)</a:t>
            </a:r>
            <a:endParaRPr lang="en-GB" sz="3200" b="1" dirty="0">
              <a:solidFill>
                <a:srgbClr val="006666"/>
              </a:solidFill>
              <a:sym typeface="Wingdings" panose="05000000000000000000" pitchFamily="2" charset="2"/>
            </a:endParaRPr>
          </a:p>
          <a:p>
            <a:pPr marL="0" indent="0">
              <a:buNone/>
            </a:pPr>
            <a:endParaRPr lang="en-US" b="1" dirty="0"/>
          </a:p>
          <a:p>
            <a:pPr marL="0" indent="0">
              <a:buNone/>
            </a:pPr>
            <a:r>
              <a:rPr lang="en-US" b="1" dirty="0"/>
              <a:t>Learning outcomes: </a:t>
            </a:r>
          </a:p>
          <a:p>
            <a:r>
              <a:rPr lang="en-US" dirty="0"/>
              <a:t>Muhammad’s time and place</a:t>
            </a:r>
          </a:p>
          <a:p>
            <a:r>
              <a:rPr lang="en-US" dirty="0"/>
              <a:t>Muhammad’s journey to becoming a prophet</a:t>
            </a:r>
          </a:p>
          <a:p>
            <a:r>
              <a:rPr lang="en-US" dirty="0"/>
              <a:t>Why Muhammad is called the ‘seal of the prophets’</a:t>
            </a:r>
          </a:p>
        </p:txBody>
      </p:sp>
      <p:sp>
        <p:nvSpPr>
          <p:cNvPr id="4" name="TextBox 3">
            <a:extLst>
              <a:ext uri="{FF2B5EF4-FFF2-40B4-BE49-F238E27FC236}">
                <a16:creationId xmlns:a16="http://schemas.microsoft.com/office/drawing/2014/main" id="{74D44661-D1E2-47C7-90C7-BDBAFD343E31}"/>
              </a:ext>
            </a:extLst>
          </p:cNvPr>
          <p:cNvSpPr txBox="1"/>
          <p:nvPr/>
        </p:nvSpPr>
        <p:spPr>
          <a:xfrm>
            <a:off x="8014954" y="1380172"/>
            <a:ext cx="3610098" cy="3566426"/>
          </a:xfrm>
          <a:prstGeom prst="rect">
            <a:avLst/>
          </a:prstGeom>
          <a:noFill/>
        </p:spPr>
        <p:txBody>
          <a:bodyPr wrap="square" rtlCol="0">
            <a:spAutoFit/>
          </a:bodyPr>
          <a:lstStyle/>
          <a:p>
            <a:r>
              <a:rPr lang="en-US" sz="2800" dirty="0"/>
              <a:t>BIG IDEAS LEARNING</a:t>
            </a:r>
          </a:p>
          <a:p>
            <a:pPr>
              <a:lnSpc>
                <a:spcPct val="107000"/>
              </a:lnSpc>
              <a:spcAft>
                <a:spcPts val="0"/>
              </a:spcAft>
            </a:pPr>
            <a:r>
              <a:rPr lang="en-GB" sz="2400" b="1" dirty="0">
                <a:solidFill>
                  <a:srgbClr val="FF6600"/>
                </a:solidFill>
              </a:rPr>
              <a:t>CONTEXT: recap (from KS3) Muhammad’s time and place</a:t>
            </a:r>
          </a:p>
          <a:p>
            <a:pPr>
              <a:lnSpc>
                <a:spcPct val="107000"/>
              </a:lnSpc>
              <a:spcAft>
                <a:spcPts val="0"/>
              </a:spcAft>
            </a:pPr>
            <a:r>
              <a:rPr lang="en-GB" sz="2400" b="1" dirty="0">
                <a:solidFill>
                  <a:srgbClr val="00B050"/>
                </a:solidFill>
              </a:rPr>
              <a:t>BELIEFS: about the prophet </a:t>
            </a:r>
          </a:p>
          <a:p>
            <a:pPr>
              <a:lnSpc>
                <a:spcPct val="107000"/>
              </a:lnSpc>
              <a:spcAft>
                <a:spcPts val="0"/>
              </a:spcAft>
            </a:pPr>
            <a:r>
              <a:rPr lang="en-GB" sz="2400" b="1" dirty="0">
                <a:solidFill>
                  <a:srgbClr val="00B050"/>
                </a:solidFill>
              </a:rPr>
              <a:t>BELIEFS: recap beliefs about prophethood</a:t>
            </a:r>
          </a:p>
          <a:p>
            <a:endParaRPr lang="en-GB" dirty="0"/>
          </a:p>
        </p:txBody>
      </p:sp>
      <p:sp>
        <p:nvSpPr>
          <p:cNvPr id="5" name="TextBox 4">
            <a:extLst>
              <a:ext uri="{FF2B5EF4-FFF2-40B4-BE49-F238E27FC236}">
                <a16:creationId xmlns:a16="http://schemas.microsoft.com/office/drawing/2014/main" id="{E4D5900D-FA63-45CE-B1ED-9D8A2C46B263}"/>
              </a:ext>
            </a:extLst>
          </p:cNvPr>
          <p:cNvSpPr txBox="1"/>
          <p:nvPr/>
        </p:nvSpPr>
        <p:spPr>
          <a:xfrm>
            <a:off x="8074181" y="4946598"/>
            <a:ext cx="3159876" cy="1631216"/>
          </a:xfrm>
          <a:prstGeom prst="rect">
            <a:avLst/>
          </a:prstGeom>
          <a:solidFill>
            <a:srgbClr val="00FF00"/>
          </a:solidFill>
        </p:spPr>
        <p:txBody>
          <a:bodyPr wrap="square" rtlCol="0">
            <a:spAutoFit/>
          </a:bodyPr>
          <a:lstStyle/>
          <a:p>
            <a:r>
              <a:rPr lang="en-US" sz="2000" b="1" dirty="0"/>
              <a:t>RESOURCES</a:t>
            </a:r>
          </a:p>
          <a:p>
            <a:endParaRPr lang="en-US" sz="2000" b="1" dirty="0"/>
          </a:p>
          <a:p>
            <a:r>
              <a:rPr lang="en-US" sz="2000" b="1" dirty="0"/>
              <a:t>1 Ibrahim Adam</a:t>
            </a:r>
          </a:p>
          <a:p>
            <a:r>
              <a:rPr lang="en-US" sz="2000" b="1" dirty="0"/>
              <a:t>2 </a:t>
            </a:r>
            <a:r>
              <a:rPr lang="en-US" sz="2000" b="1" dirty="0" err="1"/>
              <a:t>Kutub</a:t>
            </a:r>
            <a:endParaRPr lang="en-US" sz="2000" b="1" dirty="0"/>
          </a:p>
          <a:p>
            <a:r>
              <a:rPr lang="en-US" sz="2000" b="1" dirty="0"/>
              <a:t>3 A man called Muhammad</a:t>
            </a:r>
            <a:endParaRPr lang="en-GB" sz="2000" b="1" dirty="0"/>
          </a:p>
        </p:txBody>
      </p:sp>
    </p:spTree>
    <p:extLst>
      <p:ext uri="{BB962C8B-B14F-4D97-AF65-F5344CB8AC3E}">
        <p14:creationId xmlns:p14="http://schemas.microsoft.com/office/powerpoint/2010/main" val="2003360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30A4C8-E443-4FB8-BBB4-C518E813A820}"/>
              </a:ext>
            </a:extLst>
          </p:cNvPr>
          <p:cNvSpPr>
            <a:spLocks noGrp="1"/>
          </p:cNvSpPr>
          <p:nvPr>
            <p:ph idx="1"/>
          </p:nvPr>
        </p:nvSpPr>
        <p:spPr>
          <a:xfrm>
            <a:off x="209862" y="0"/>
            <a:ext cx="11982138" cy="6858000"/>
          </a:xfrm>
        </p:spPr>
        <p:txBody>
          <a:bodyPr>
            <a:normAutofit/>
          </a:bodyPr>
          <a:lstStyle/>
          <a:p>
            <a:pPr marL="0" indent="0">
              <a:buNone/>
            </a:pPr>
            <a:r>
              <a:rPr lang="en-US" b="1" dirty="0"/>
              <a:t>Lesson 3</a:t>
            </a:r>
          </a:p>
          <a:p>
            <a:r>
              <a:rPr lang="en-US" dirty="0"/>
              <a:t>Return to info on Adam and Ibrahim. Teach that prophets cannot commit sins because they are guided by God. Do students think either did commit sins? Discuss. Through discussion recap basis of prophet’s authority and beliefs about prophets in Islam.</a:t>
            </a:r>
          </a:p>
          <a:p>
            <a:r>
              <a:rPr lang="en-US" dirty="0"/>
              <a:t>Learn about Muhammad, using ‘3 A man called Muhammad’. </a:t>
            </a:r>
          </a:p>
          <a:p>
            <a:r>
              <a:rPr lang="en-US" dirty="0"/>
              <a:t>Find Arabic names online, display a list. Ask groups to create a tribe and give it a name. After reading the information (3 A man called Muhammad), write notes on what your tribe is worried about and what it needs. Write notes on what attracts your tribe to a man called Muhammad. </a:t>
            </a:r>
          </a:p>
          <a:p>
            <a:r>
              <a:rPr lang="en-US" dirty="0"/>
              <a:t>Recap mythical and historical thinking- how much of the Muhamad info is mythical and how much historical?</a:t>
            </a:r>
          </a:p>
          <a:p>
            <a:r>
              <a:rPr lang="en-US" dirty="0"/>
              <a:t>Using info on prophets and </a:t>
            </a:r>
            <a:r>
              <a:rPr lang="en-US" dirty="0" err="1"/>
              <a:t>kutub</a:t>
            </a:r>
            <a:r>
              <a:rPr lang="en-US" dirty="0"/>
              <a:t>- ask groups to explain the title ‘seal of the prophets’ in 25 words (use word grid on slide). Listen to answers. </a:t>
            </a:r>
          </a:p>
        </p:txBody>
      </p:sp>
    </p:spTree>
    <p:extLst>
      <p:ext uri="{BB962C8B-B14F-4D97-AF65-F5344CB8AC3E}">
        <p14:creationId xmlns:p14="http://schemas.microsoft.com/office/powerpoint/2010/main" val="2296717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Do Now:</a:t>
            </a:r>
          </a:p>
        </p:txBody>
      </p:sp>
      <p:sp>
        <p:nvSpPr>
          <p:cNvPr id="3" name="Content Placeholder 2"/>
          <p:cNvSpPr>
            <a:spLocks noGrp="1"/>
          </p:cNvSpPr>
          <p:nvPr>
            <p:ph idx="1"/>
          </p:nvPr>
        </p:nvSpPr>
        <p:spPr/>
        <p:txBody>
          <a:bodyPr/>
          <a:lstStyle/>
          <a:p>
            <a:pPr marL="0" indent="0">
              <a:buNone/>
            </a:pPr>
            <a:r>
              <a:rPr lang="en-GB" dirty="0"/>
              <a:t>Write 3 reasons why Adam is important in Islam</a:t>
            </a:r>
          </a:p>
          <a:p>
            <a:pPr marL="0" indent="0">
              <a:buNone/>
            </a:pPr>
            <a:endParaRPr lang="en-GB" dirty="0"/>
          </a:p>
          <a:p>
            <a:pPr marL="0" indent="0">
              <a:buNone/>
            </a:pPr>
            <a:endParaRPr lang="en-GB" dirty="0"/>
          </a:p>
          <a:p>
            <a:pPr marL="0" indent="0">
              <a:buNone/>
            </a:pPr>
            <a:endParaRPr lang="en-GB" dirty="0"/>
          </a:p>
          <a:p>
            <a:pPr marL="0" indent="0">
              <a:buNone/>
            </a:pPr>
            <a:r>
              <a:rPr lang="en-GB" dirty="0"/>
              <a:t>Write 3 reasons why Ibrahim is important in Islam</a:t>
            </a:r>
          </a:p>
        </p:txBody>
      </p:sp>
      <p:sp>
        <p:nvSpPr>
          <p:cNvPr id="4" name="TextBox 3"/>
          <p:cNvSpPr txBox="1"/>
          <p:nvPr/>
        </p:nvSpPr>
        <p:spPr>
          <a:xfrm rot="1739213">
            <a:off x="9178346" y="748775"/>
            <a:ext cx="1863212" cy="523220"/>
          </a:xfrm>
          <a:prstGeom prst="rect">
            <a:avLst/>
          </a:prstGeom>
          <a:noFill/>
        </p:spPr>
        <p:txBody>
          <a:bodyPr wrap="square" rtlCol="0">
            <a:spAutoFit/>
          </a:bodyPr>
          <a:lstStyle/>
          <a:p>
            <a:r>
              <a:rPr lang="en-GB" sz="2800" dirty="0">
                <a:solidFill>
                  <a:srgbClr val="00B0F0"/>
                </a:solidFill>
              </a:rPr>
              <a:t>HAP/MAP</a:t>
            </a:r>
          </a:p>
        </p:txBody>
      </p:sp>
      <p:sp>
        <p:nvSpPr>
          <p:cNvPr id="5" name="TextBox 4"/>
          <p:cNvSpPr txBox="1"/>
          <p:nvPr/>
        </p:nvSpPr>
        <p:spPr>
          <a:xfrm>
            <a:off x="838200" y="2218267"/>
            <a:ext cx="9499600" cy="1754326"/>
          </a:xfrm>
          <a:prstGeom prst="rect">
            <a:avLst/>
          </a:prstGeom>
          <a:noFill/>
        </p:spPr>
        <p:txBody>
          <a:bodyPr wrap="square" rtlCol="0">
            <a:spAutoFit/>
          </a:bodyPr>
          <a:lstStyle/>
          <a:p>
            <a:pPr marL="285750" indent="-285750">
              <a:buFont typeface="Arial" panose="020B0604020202020204" pitchFamily="34" charset="0"/>
              <a:buChar char="•"/>
            </a:pPr>
            <a:r>
              <a:rPr lang="en-GB" i="1" dirty="0">
                <a:solidFill>
                  <a:schemeClr val="accent6"/>
                </a:solidFill>
              </a:rPr>
              <a:t>Father of mankind</a:t>
            </a:r>
          </a:p>
          <a:p>
            <a:pPr marL="285750" indent="-285750">
              <a:buFont typeface="Arial" panose="020B0604020202020204" pitchFamily="34" charset="0"/>
              <a:buChar char="•"/>
            </a:pPr>
            <a:r>
              <a:rPr lang="en-GB" i="1" dirty="0">
                <a:solidFill>
                  <a:schemeClr val="accent6"/>
                </a:solidFill>
              </a:rPr>
              <a:t>Built the </a:t>
            </a:r>
            <a:r>
              <a:rPr lang="en-GB" i="1" dirty="0" err="1">
                <a:solidFill>
                  <a:schemeClr val="accent6"/>
                </a:solidFill>
              </a:rPr>
              <a:t>Ka’aba</a:t>
            </a:r>
            <a:r>
              <a:rPr lang="en-GB" i="1" dirty="0">
                <a:solidFill>
                  <a:schemeClr val="accent6"/>
                </a:solidFill>
              </a:rPr>
              <a:t> (1</a:t>
            </a:r>
            <a:r>
              <a:rPr lang="en-GB" i="1" baseline="30000" dirty="0">
                <a:solidFill>
                  <a:schemeClr val="accent6"/>
                </a:solidFill>
              </a:rPr>
              <a:t>st</a:t>
            </a:r>
            <a:r>
              <a:rPr lang="en-GB" i="1" dirty="0">
                <a:solidFill>
                  <a:schemeClr val="accent6"/>
                </a:solidFill>
              </a:rPr>
              <a:t> place of worship)</a:t>
            </a:r>
          </a:p>
          <a:p>
            <a:pPr marL="285750" indent="-285750">
              <a:buFont typeface="Arial" panose="020B0604020202020204" pitchFamily="34" charset="0"/>
              <a:buChar char="•"/>
            </a:pPr>
            <a:r>
              <a:rPr lang="en-GB" i="1" dirty="0">
                <a:solidFill>
                  <a:schemeClr val="accent6"/>
                </a:solidFill>
              </a:rPr>
              <a:t>Passed knowledge onto the rest of human race (e.g. how to plant seeds/harvest crops but also to worship Allah)</a:t>
            </a:r>
          </a:p>
          <a:p>
            <a:pPr marL="285750" indent="-285750">
              <a:buFont typeface="Arial" panose="020B0604020202020204" pitchFamily="34" charset="0"/>
              <a:buChar char="•"/>
            </a:pPr>
            <a:r>
              <a:rPr lang="en-GB" i="1" dirty="0">
                <a:solidFill>
                  <a:schemeClr val="accent6"/>
                </a:solidFill>
              </a:rPr>
              <a:t>Caretaker of the Earth</a:t>
            </a:r>
          </a:p>
          <a:p>
            <a:pPr marL="285750" indent="-285750">
              <a:buFont typeface="Arial" panose="020B0604020202020204" pitchFamily="34" charset="0"/>
              <a:buChar char="•"/>
            </a:pPr>
            <a:r>
              <a:rPr lang="en-GB" i="1" dirty="0">
                <a:solidFill>
                  <a:schemeClr val="accent6"/>
                </a:solidFill>
              </a:rPr>
              <a:t>Teaches Muslims about finding salvation since Adam disobeyed Allah but repented </a:t>
            </a:r>
          </a:p>
        </p:txBody>
      </p:sp>
      <p:sp>
        <p:nvSpPr>
          <p:cNvPr id="6" name="TextBox 5"/>
          <p:cNvSpPr txBox="1"/>
          <p:nvPr/>
        </p:nvSpPr>
        <p:spPr>
          <a:xfrm>
            <a:off x="838200" y="4365235"/>
            <a:ext cx="9499600" cy="1477328"/>
          </a:xfrm>
          <a:prstGeom prst="rect">
            <a:avLst/>
          </a:prstGeom>
          <a:noFill/>
        </p:spPr>
        <p:txBody>
          <a:bodyPr wrap="square" rtlCol="0">
            <a:spAutoFit/>
          </a:bodyPr>
          <a:lstStyle/>
          <a:p>
            <a:pPr marL="285750" indent="-285750">
              <a:buFont typeface="Arial" panose="020B0604020202020204" pitchFamily="34" charset="0"/>
              <a:buChar char="•"/>
            </a:pPr>
            <a:r>
              <a:rPr lang="en-GB" i="1" dirty="0">
                <a:solidFill>
                  <a:schemeClr val="accent6"/>
                </a:solidFill>
              </a:rPr>
              <a:t>He declared and shared his belief in one God (Allah)</a:t>
            </a:r>
          </a:p>
          <a:p>
            <a:pPr marL="285750" indent="-285750">
              <a:buFont typeface="Arial" panose="020B0604020202020204" pitchFamily="34" charset="0"/>
              <a:buChar char="•"/>
            </a:pPr>
            <a:r>
              <a:rPr lang="en-GB" i="1" dirty="0">
                <a:solidFill>
                  <a:schemeClr val="accent6"/>
                </a:solidFill>
              </a:rPr>
              <a:t>Stopped idol worship</a:t>
            </a:r>
          </a:p>
          <a:p>
            <a:pPr marL="285750" indent="-285750">
              <a:buFont typeface="Arial" panose="020B0604020202020204" pitchFamily="34" charset="0"/>
              <a:buChar char="•"/>
            </a:pPr>
            <a:r>
              <a:rPr lang="en-GB" i="1" dirty="0">
                <a:solidFill>
                  <a:schemeClr val="accent6"/>
                </a:solidFill>
              </a:rPr>
              <a:t>Rebuilt the </a:t>
            </a:r>
            <a:r>
              <a:rPr lang="en-GB" i="1" dirty="0" err="1">
                <a:solidFill>
                  <a:schemeClr val="accent6"/>
                </a:solidFill>
              </a:rPr>
              <a:t>Ka’aba</a:t>
            </a:r>
            <a:endParaRPr lang="en-GB" i="1" dirty="0">
              <a:solidFill>
                <a:schemeClr val="accent6"/>
              </a:solidFill>
            </a:endParaRPr>
          </a:p>
          <a:p>
            <a:pPr marL="285750" indent="-285750">
              <a:buFont typeface="Arial" panose="020B0604020202020204" pitchFamily="34" charset="0"/>
              <a:buChar char="•"/>
            </a:pPr>
            <a:r>
              <a:rPr lang="en-GB" i="1" dirty="0">
                <a:solidFill>
                  <a:schemeClr val="accent6"/>
                </a:solidFill>
              </a:rPr>
              <a:t>His obedience to Allah by being prepared to sacrifice his son</a:t>
            </a:r>
          </a:p>
          <a:p>
            <a:pPr marL="285750" indent="-285750">
              <a:buFont typeface="Arial" panose="020B0604020202020204" pitchFamily="34" charset="0"/>
              <a:buChar char="•"/>
            </a:pPr>
            <a:r>
              <a:rPr lang="en-GB" i="1" dirty="0">
                <a:solidFill>
                  <a:schemeClr val="accent6"/>
                </a:solidFill>
              </a:rPr>
              <a:t>Id-</a:t>
            </a:r>
            <a:r>
              <a:rPr lang="en-GB" i="1" dirty="0" err="1">
                <a:solidFill>
                  <a:schemeClr val="accent6"/>
                </a:solidFill>
              </a:rPr>
              <a:t>ul</a:t>
            </a:r>
            <a:r>
              <a:rPr lang="en-GB" i="1" dirty="0">
                <a:solidFill>
                  <a:schemeClr val="accent6"/>
                </a:solidFill>
              </a:rPr>
              <a:t>-</a:t>
            </a:r>
            <a:r>
              <a:rPr lang="en-GB" i="1" dirty="0" err="1">
                <a:solidFill>
                  <a:schemeClr val="accent6"/>
                </a:solidFill>
              </a:rPr>
              <a:t>adha</a:t>
            </a:r>
            <a:r>
              <a:rPr lang="en-GB" i="1" dirty="0">
                <a:solidFill>
                  <a:schemeClr val="accent6"/>
                </a:solidFill>
              </a:rPr>
              <a:t> and Hajj remembers the actions of Ibrahim</a:t>
            </a:r>
          </a:p>
        </p:txBody>
      </p:sp>
      <p:sp>
        <p:nvSpPr>
          <p:cNvPr id="7" name="TextBox 6"/>
          <p:cNvSpPr txBox="1"/>
          <p:nvPr/>
        </p:nvSpPr>
        <p:spPr>
          <a:xfrm rot="5400000">
            <a:off x="8472621" y="3076779"/>
            <a:ext cx="6854560" cy="707886"/>
          </a:xfrm>
          <a:prstGeom prst="rect">
            <a:avLst/>
          </a:prstGeom>
          <a:solidFill>
            <a:schemeClr val="accent4"/>
          </a:solidFill>
        </p:spPr>
        <p:txBody>
          <a:bodyPr wrap="square" rtlCol="0">
            <a:spAutoFit/>
          </a:bodyPr>
          <a:lstStyle/>
          <a:p>
            <a:r>
              <a:rPr lang="en-GB" sz="4000" dirty="0"/>
              <a:t>Do now</a:t>
            </a:r>
          </a:p>
        </p:txBody>
      </p:sp>
    </p:spTree>
    <p:extLst>
      <p:ext uri="{BB962C8B-B14F-4D97-AF65-F5344CB8AC3E}">
        <p14:creationId xmlns:p14="http://schemas.microsoft.com/office/powerpoint/2010/main" val="277466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Do Now: Think back to Adam and Ibrahim…</a:t>
            </a:r>
          </a:p>
        </p:txBody>
      </p:sp>
      <p:sp>
        <p:nvSpPr>
          <p:cNvPr id="3" name="Content Placeholder 2"/>
          <p:cNvSpPr>
            <a:spLocks noGrp="1"/>
          </p:cNvSpPr>
          <p:nvPr>
            <p:ph idx="1"/>
          </p:nvPr>
        </p:nvSpPr>
        <p:spPr>
          <a:xfrm>
            <a:off x="838200" y="1478182"/>
            <a:ext cx="10515600" cy="1044575"/>
          </a:xfrm>
        </p:spPr>
        <p:txBody>
          <a:bodyPr/>
          <a:lstStyle/>
          <a:p>
            <a:pPr marL="0" indent="0">
              <a:buNone/>
            </a:pPr>
            <a:r>
              <a:rPr lang="en-GB" dirty="0"/>
              <a:t>Which phrases best describes each prophet? </a:t>
            </a:r>
          </a:p>
          <a:p>
            <a:pPr marL="0" indent="0">
              <a:buNone/>
            </a:pPr>
            <a:r>
              <a:rPr lang="en-GB" dirty="0"/>
              <a:t>Put the phrases below in the correct column </a:t>
            </a:r>
          </a:p>
        </p:txBody>
      </p:sp>
      <p:sp>
        <p:nvSpPr>
          <p:cNvPr id="4" name="TextBox 3"/>
          <p:cNvSpPr txBox="1"/>
          <p:nvPr/>
        </p:nvSpPr>
        <p:spPr>
          <a:xfrm rot="1739213">
            <a:off x="10609212" y="1028481"/>
            <a:ext cx="1863212" cy="523220"/>
          </a:xfrm>
          <a:prstGeom prst="rect">
            <a:avLst/>
          </a:prstGeom>
          <a:noFill/>
        </p:spPr>
        <p:txBody>
          <a:bodyPr wrap="square" rtlCol="0">
            <a:spAutoFit/>
          </a:bodyPr>
          <a:lstStyle/>
          <a:p>
            <a:r>
              <a:rPr lang="en-GB" sz="2800" dirty="0">
                <a:solidFill>
                  <a:srgbClr val="00B0F0"/>
                </a:solidFill>
              </a:rPr>
              <a:t>LAP</a:t>
            </a:r>
          </a:p>
        </p:txBody>
      </p:sp>
      <p:graphicFrame>
        <p:nvGraphicFramePr>
          <p:cNvPr id="5" name="Table 4"/>
          <p:cNvGraphicFramePr>
            <a:graphicFrameLocks noGrp="1"/>
          </p:cNvGraphicFramePr>
          <p:nvPr>
            <p:extLst>
              <p:ext uri="{D42A27DB-BD31-4B8C-83A1-F6EECF244321}">
                <p14:modId xmlns:p14="http://schemas.microsoft.com/office/powerpoint/2010/main" val="1431099346"/>
              </p:ext>
            </p:extLst>
          </p:nvPr>
        </p:nvGraphicFramePr>
        <p:xfrm>
          <a:off x="516466" y="2486496"/>
          <a:ext cx="11142134" cy="904656"/>
        </p:xfrm>
        <a:graphic>
          <a:graphicData uri="http://schemas.openxmlformats.org/drawingml/2006/table">
            <a:tbl>
              <a:tblPr firstRow="1" bandRow="1">
                <a:tableStyleId>{5C22544A-7EE6-4342-B048-85BDC9FD1C3A}</a:tableStyleId>
              </a:tblPr>
              <a:tblGrid>
                <a:gridCol w="5571067">
                  <a:extLst>
                    <a:ext uri="{9D8B030D-6E8A-4147-A177-3AD203B41FA5}">
                      <a16:colId xmlns:a16="http://schemas.microsoft.com/office/drawing/2014/main" val="2858410723"/>
                    </a:ext>
                  </a:extLst>
                </a:gridCol>
                <a:gridCol w="5571067">
                  <a:extLst>
                    <a:ext uri="{9D8B030D-6E8A-4147-A177-3AD203B41FA5}">
                      <a16:colId xmlns:a16="http://schemas.microsoft.com/office/drawing/2014/main" val="4193676368"/>
                    </a:ext>
                  </a:extLst>
                </a:gridCol>
              </a:tblGrid>
              <a:tr h="452328">
                <a:tc>
                  <a:txBody>
                    <a:bodyPr/>
                    <a:lstStyle/>
                    <a:p>
                      <a:pPr algn="ctr"/>
                      <a:r>
                        <a:rPr lang="en-GB" dirty="0"/>
                        <a:t>Adam</a:t>
                      </a:r>
                    </a:p>
                  </a:txBody>
                  <a:tcPr/>
                </a:tc>
                <a:tc>
                  <a:txBody>
                    <a:bodyPr/>
                    <a:lstStyle/>
                    <a:p>
                      <a:pPr algn="ctr"/>
                      <a:r>
                        <a:rPr lang="en-GB" dirty="0"/>
                        <a:t>Ibrahim</a:t>
                      </a:r>
                    </a:p>
                  </a:txBody>
                  <a:tcPr/>
                </a:tc>
                <a:extLst>
                  <a:ext uri="{0D108BD9-81ED-4DB2-BD59-A6C34878D82A}">
                    <a16:rowId xmlns:a16="http://schemas.microsoft.com/office/drawing/2014/main" val="3191783910"/>
                  </a:ext>
                </a:extLst>
              </a:tr>
              <a:tr h="452328">
                <a:tc>
                  <a:txBody>
                    <a:bodyPr/>
                    <a:lstStyle/>
                    <a:p>
                      <a:endParaRPr lang="en-GB"/>
                    </a:p>
                  </a:txBody>
                  <a:tcPr/>
                </a:tc>
                <a:tc>
                  <a:txBody>
                    <a:bodyPr/>
                    <a:lstStyle/>
                    <a:p>
                      <a:endParaRPr lang="en-GB" dirty="0"/>
                    </a:p>
                  </a:txBody>
                  <a:tcPr/>
                </a:tc>
                <a:extLst>
                  <a:ext uri="{0D108BD9-81ED-4DB2-BD59-A6C34878D82A}">
                    <a16:rowId xmlns:a16="http://schemas.microsoft.com/office/drawing/2014/main" val="227044956"/>
                  </a:ext>
                </a:extLst>
              </a:tr>
            </a:tbl>
          </a:graphicData>
        </a:graphic>
      </p:graphicFrame>
      <p:sp>
        <p:nvSpPr>
          <p:cNvPr id="7" name="TextBox 6"/>
          <p:cNvSpPr txBox="1"/>
          <p:nvPr/>
        </p:nvSpPr>
        <p:spPr>
          <a:xfrm>
            <a:off x="397933" y="3531071"/>
            <a:ext cx="11370734" cy="3970318"/>
          </a:xfrm>
          <a:prstGeom prst="rect">
            <a:avLst/>
          </a:prstGeom>
          <a:noFill/>
        </p:spPr>
        <p:txBody>
          <a:bodyPr wrap="square" rtlCol="0">
            <a:spAutoFit/>
          </a:bodyPr>
          <a:lstStyle/>
          <a:p>
            <a:pPr algn="ctr"/>
            <a:r>
              <a:rPr lang="en-GB" i="1" dirty="0">
                <a:solidFill>
                  <a:schemeClr val="accent6"/>
                </a:solidFill>
              </a:rPr>
              <a:t>Id-</a:t>
            </a:r>
            <a:r>
              <a:rPr lang="en-GB" i="1" dirty="0" err="1">
                <a:solidFill>
                  <a:schemeClr val="accent6"/>
                </a:solidFill>
              </a:rPr>
              <a:t>ul</a:t>
            </a:r>
            <a:r>
              <a:rPr lang="en-GB" i="1" dirty="0">
                <a:solidFill>
                  <a:schemeClr val="accent6"/>
                </a:solidFill>
              </a:rPr>
              <a:t>-</a:t>
            </a:r>
            <a:r>
              <a:rPr lang="en-GB" i="1" dirty="0" err="1">
                <a:solidFill>
                  <a:schemeClr val="accent6"/>
                </a:solidFill>
              </a:rPr>
              <a:t>adha</a:t>
            </a:r>
            <a:r>
              <a:rPr lang="en-GB" i="1" dirty="0">
                <a:solidFill>
                  <a:schemeClr val="accent6"/>
                </a:solidFill>
              </a:rPr>
              <a:t>      obedience (since prepared to sacrifice his son)</a:t>
            </a:r>
          </a:p>
          <a:p>
            <a:pPr algn="ctr"/>
            <a:endParaRPr lang="en-GB" i="1" dirty="0">
              <a:solidFill>
                <a:schemeClr val="accent6"/>
              </a:solidFill>
            </a:endParaRPr>
          </a:p>
          <a:p>
            <a:pPr algn="ctr"/>
            <a:r>
              <a:rPr lang="en-GB" i="1" dirty="0">
                <a:solidFill>
                  <a:schemeClr val="accent6"/>
                </a:solidFill>
              </a:rPr>
              <a:t>Stopped idol worship                    Hajj</a:t>
            </a:r>
          </a:p>
          <a:p>
            <a:pPr algn="ctr"/>
            <a:endParaRPr lang="en-GB" i="1" dirty="0">
              <a:solidFill>
                <a:schemeClr val="accent6"/>
              </a:solidFill>
            </a:endParaRPr>
          </a:p>
          <a:p>
            <a:pPr algn="ctr"/>
            <a:r>
              <a:rPr lang="en-GB" i="1" dirty="0">
                <a:solidFill>
                  <a:schemeClr val="accent6"/>
                </a:solidFill>
              </a:rPr>
              <a:t>Father of mankind                     Built the </a:t>
            </a:r>
            <a:r>
              <a:rPr lang="en-GB" i="1" dirty="0" err="1">
                <a:solidFill>
                  <a:schemeClr val="accent6"/>
                </a:solidFill>
              </a:rPr>
              <a:t>Ka’aba</a:t>
            </a:r>
            <a:r>
              <a:rPr lang="en-GB" i="1" dirty="0">
                <a:solidFill>
                  <a:schemeClr val="accent6"/>
                </a:solidFill>
              </a:rPr>
              <a:t>                             </a:t>
            </a:r>
          </a:p>
          <a:p>
            <a:pPr algn="ctr"/>
            <a:endParaRPr lang="en-GB" i="1" dirty="0">
              <a:solidFill>
                <a:schemeClr val="accent6"/>
              </a:solidFill>
            </a:endParaRPr>
          </a:p>
          <a:p>
            <a:pPr algn="ctr"/>
            <a:r>
              <a:rPr lang="en-GB" i="1" dirty="0">
                <a:solidFill>
                  <a:schemeClr val="accent6"/>
                </a:solidFill>
              </a:rPr>
              <a:t>Caretaker            Found salvation since he disobeyed Allah but repented       </a:t>
            </a:r>
          </a:p>
          <a:p>
            <a:pPr algn="ctr"/>
            <a:r>
              <a:rPr lang="en-GB" i="1" dirty="0">
                <a:solidFill>
                  <a:schemeClr val="accent6"/>
                </a:solidFill>
              </a:rPr>
              <a:t>    </a:t>
            </a:r>
          </a:p>
          <a:p>
            <a:pPr algn="ctr"/>
            <a:r>
              <a:rPr lang="en-GB" i="1" dirty="0">
                <a:solidFill>
                  <a:schemeClr val="accent6"/>
                </a:solidFill>
              </a:rPr>
              <a:t>declared and shared his belief in one God (Allah)</a:t>
            </a:r>
          </a:p>
          <a:p>
            <a:pPr algn="ctr"/>
            <a:endParaRPr lang="en-GB" i="1" dirty="0">
              <a:solidFill>
                <a:schemeClr val="accent6"/>
              </a:solidFill>
            </a:endParaRPr>
          </a:p>
          <a:p>
            <a:pPr algn="ctr"/>
            <a:r>
              <a:rPr lang="en-GB" i="1" dirty="0">
                <a:solidFill>
                  <a:schemeClr val="accent6"/>
                </a:solidFill>
              </a:rPr>
              <a:t>Rebuilt the </a:t>
            </a:r>
            <a:r>
              <a:rPr lang="en-GB" i="1" dirty="0" err="1">
                <a:solidFill>
                  <a:schemeClr val="accent6"/>
                </a:solidFill>
              </a:rPr>
              <a:t>Ka’aba</a:t>
            </a:r>
            <a:endParaRPr lang="en-GB" i="1" dirty="0">
              <a:solidFill>
                <a:schemeClr val="accent6"/>
              </a:solidFill>
            </a:endParaRPr>
          </a:p>
          <a:p>
            <a:pPr algn="ctr"/>
            <a:endParaRPr lang="en-GB" i="1" dirty="0">
              <a:solidFill>
                <a:schemeClr val="accent6"/>
              </a:solidFill>
            </a:endParaRPr>
          </a:p>
          <a:p>
            <a:pPr algn="ctr"/>
            <a:r>
              <a:rPr lang="en-GB" i="1" dirty="0">
                <a:solidFill>
                  <a:schemeClr val="accent6"/>
                </a:solidFill>
              </a:rPr>
              <a:t>                </a:t>
            </a:r>
          </a:p>
          <a:p>
            <a:pPr algn="ctr"/>
            <a:endParaRPr lang="en-GB" dirty="0"/>
          </a:p>
        </p:txBody>
      </p:sp>
      <p:sp>
        <p:nvSpPr>
          <p:cNvPr id="8" name="TextBox 7"/>
          <p:cNvSpPr txBox="1"/>
          <p:nvPr/>
        </p:nvSpPr>
        <p:spPr>
          <a:xfrm rot="5400000">
            <a:off x="8472621" y="3076779"/>
            <a:ext cx="6854560" cy="707886"/>
          </a:xfrm>
          <a:prstGeom prst="rect">
            <a:avLst/>
          </a:prstGeom>
          <a:solidFill>
            <a:schemeClr val="accent4"/>
          </a:solidFill>
        </p:spPr>
        <p:txBody>
          <a:bodyPr wrap="square" rtlCol="0">
            <a:spAutoFit/>
          </a:bodyPr>
          <a:lstStyle/>
          <a:p>
            <a:r>
              <a:rPr lang="en-GB" sz="4000" dirty="0"/>
              <a:t>Do now</a:t>
            </a:r>
          </a:p>
        </p:txBody>
      </p:sp>
    </p:spTree>
    <p:extLst>
      <p:ext uri="{BB962C8B-B14F-4D97-AF65-F5344CB8AC3E}">
        <p14:creationId xmlns:p14="http://schemas.microsoft.com/office/powerpoint/2010/main" val="326317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Prophets cannot commit sin!</a:t>
            </a:r>
          </a:p>
        </p:txBody>
      </p:sp>
      <p:sp>
        <p:nvSpPr>
          <p:cNvPr id="3" name="Content Placeholder 2"/>
          <p:cNvSpPr>
            <a:spLocks noGrp="1"/>
          </p:cNvSpPr>
          <p:nvPr>
            <p:ph idx="1"/>
          </p:nvPr>
        </p:nvSpPr>
        <p:spPr>
          <a:xfrm>
            <a:off x="838200" y="2638425"/>
            <a:ext cx="10515600" cy="4351338"/>
          </a:xfrm>
        </p:spPr>
        <p:txBody>
          <a:bodyPr/>
          <a:lstStyle/>
          <a:p>
            <a:pPr marL="0" indent="0">
              <a:buNone/>
            </a:pPr>
            <a:r>
              <a:rPr lang="en-GB" sz="4000" dirty="0"/>
              <a:t>Think, pair, share</a:t>
            </a:r>
          </a:p>
          <a:p>
            <a:pPr marL="0" indent="0">
              <a:buNone/>
            </a:pPr>
            <a:endParaRPr lang="en-GB" dirty="0"/>
          </a:p>
          <a:p>
            <a:pPr marL="0" indent="0" algn="ctr">
              <a:buNone/>
            </a:pPr>
            <a:r>
              <a:rPr lang="en-GB" sz="4400" i="1" dirty="0"/>
              <a:t>“Did Adam and Ibrahim commit sins?”</a:t>
            </a:r>
          </a:p>
        </p:txBody>
      </p:sp>
      <p:sp>
        <p:nvSpPr>
          <p:cNvPr id="4" name="TextBox 3"/>
          <p:cNvSpPr txBox="1"/>
          <p:nvPr/>
        </p:nvSpPr>
        <p:spPr>
          <a:xfrm>
            <a:off x="838200" y="1490133"/>
            <a:ext cx="10109200" cy="369332"/>
          </a:xfrm>
          <a:prstGeom prst="rect">
            <a:avLst/>
          </a:prstGeom>
          <a:noFill/>
        </p:spPr>
        <p:txBody>
          <a:bodyPr wrap="square" rtlCol="0">
            <a:spAutoFit/>
          </a:bodyPr>
          <a:lstStyle/>
          <a:p>
            <a:r>
              <a:rPr lang="en-GB" i="1" dirty="0"/>
              <a:t>It is argued that prophets cannot commit sins because they are guided by God</a:t>
            </a:r>
            <a:r>
              <a:rPr lang="en-GB" dirty="0"/>
              <a:t>.</a:t>
            </a:r>
          </a:p>
        </p:txBody>
      </p:sp>
      <p:sp>
        <p:nvSpPr>
          <p:cNvPr id="5" name="TextBox 4"/>
          <p:cNvSpPr txBox="1"/>
          <p:nvPr/>
        </p:nvSpPr>
        <p:spPr>
          <a:xfrm rot="5400000">
            <a:off x="8472621" y="3076779"/>
            <a:ext cx="6854560" cy="707886"/>
          </a:xfrm>
          <a:prstGeom prst="rect">
            <a:avLst/>
          </a:prstGeom>
          <a:solidFill>
            <a:srgbClr val="92D050"/>
          </a:solidFill>
        </p:spPr>
        <p:txBody>
          <a:bodyPr wrap="square" rtlCol="0">
            <a:spAutoFit/>
          </a:bodyPr>
          <a:lstStyle/>
          <a:p>
            <a:r>
              <a:rPr lang="en-GB" sz="4000" dirty="0"/>
              <a:t>We</a:t>
            </a:r>
          </a:p>
        </p:txBody>
      </p:sp>
    </p:spTree>
    <p:extLst>
      <p:ext uri="{BB962C8B-B14F-4D97-AF65-F5344CB8AC3E}">
        <p14:creationId xmlns:p14="http://schemas.microsoft.com/office/powerpoint/2010/main" val="3960034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Understanding the context of Muhammad:</a:t>
            </a:r>
            <a:br>
              <a:rPr lang="en-GB" dirty="0"/>
            </a:br>
            <a:r>
              <a:rPr lang="en-GB" b="1" dirty="0"/>
              <a:t>THE TRIBE IN 7</a:t>
            </a:r>
            <a:r>
              <a:rPr lang="en-GB" b="1" baseline="30000" dirty="0"/>
              <a:t>TH</a:t>
            </a:r>
            <a:r>
              <a:rPr lang="en-GB" b="1" dirty="0"/>
              <a:t> CENTURY ARABIA</a:t>
            </a:r>
            <a:endParaRPr lang="en-GB" dirty="0"/>
          </a:p>
        </p:txBody>
      </p:sp>
      <p:sp>
        <p:nvSpPr>
          <p:cNvPr id="3" name="Content Placeholder 2"/>
          <p:cNvSpPr>
            <a:spLocks noGrp="1"/>
          </p:cNvSpPr>
          <p:nvPr>
            <p:ph idx="1"/>
          </p:nvPr>
        </p:nvSpPr>
        <p:spPr>
          <a:xfrm>
            <a:off x="2963332" y="1690688"/>
            <a:ext cx="8390467" cy="4486275"/>
          </a:xfrm>
        </p:spPr>
        <p:txBody>
          <a:bodyPr>
            <a:normAutofit lnSpcReduction="10000"/>
          </a:bodyPr>
          <a:lstStyle/>
          <a:p>
            <a:pPr marL="514350" indent="-514350">
              <a:buAutoNum type="arabicParenR"/>
            </a:pPr>
            <a:r>
              <a:rPr lang="en-US" dirty="0"/>
              <a:t>Get into groups of 4</a:t>
            </a:r>
          </a:p>
          <a:p>
            <a:pPr marL="514350" indent="-514350">
              <a:buAutoNum type="arabicParenR"/>
            </a:pPr>
            <a:r>
              <a:rPr lang="en-US" dirty="0"/>
              <a:t>This is your tribe!</a:t>
            </a:r>
          </a:p>
          <a:p>
            <a:pPr marL="514350" indent="-514350">
              <a:buAutoNum type="arabicParenR"/>
            </a:pPr>
            <a:r>
              <a:rPr lang="en-US" dirty="0"/>
              <a:t>Choose a name using the Arabic names on the left</a:t>
            </a:r>
          </a:p>
          <a:p>
            <a:pPr marL="514350" indent="-514350">
              <a:buAutoNum type="arabicParenR"/>
            </a:pPr>
            <a:r>
              <a:rPr lang="en-US" dirty="0"/>
              <a:t>Read the fact file</a:t>
            </a:r>
          </a:p>
          <a:p>
            <a:pPr marL="514350" indent="-514350">
              <a:buAutoNum type="arabicParenR"/>
            </a:pPr>
            <a:r>
              <a:rPr lang="en-US" dirty="0"/>
              <a:t>Write notes on what your tribe is worried about and what it needs. </a:t>
            </a:r>
          </a:p>
          <a:p>
            <a:pPr marL="514350" indent="-514350">
              <a:buAutoNum type="arabicParenR"/>
            </a:pPr>
            <a:r>
              <a:rPr lang="en-US" dirty="0"/>
              <a:t>Write notes on what attracts your tribe to a man called Muhammad.</a:t>
            </a:r>
          </a:p>
          <a:p>
            <a:pPr marL="514350" indent="-514350">
              <a:buAutoNum type="arabicParenR"/>
            </a:pPr>
            <a:r>
              <a:rPr lang="en-US" dirty="0"/>
              <a:t>Be prepared to feedback!</a:t>
            </a:r>
          </a:p>
          <a:p>
            <a:pPr marL="514350" indent="-514350">
              <a:buAutoNum type="arabicParenR"/>
            </a:pPr>
            <a:r>
              <a:rPr lang="en-US" dirty="0"/>
              <a:t>10 minutes, go! </a:t>
            </a:r>
          </a:p>
        </p:txBody>
      </p:sp>
      <p:sp>
        <p:nvSpPr>
          <p:cNvPr id="4" name="TextBox 3"/>
          <p:cNvSpPr txBox="1"/>
          <p:nvPr/>
        </p:nvSpPr>
        <p:spPr>
          <a:xfrm rot="5400000">
            <a:off x="8472621" y="3076779"/>
            <a:ext cx="6854560" cy="707886"/>
          </a:xfrm>
          <a:prstGeom prst="rect">
            <a:avLst/>
          </a:prstGeom>
          <a:solidFill>
            <a:srgbClr val="92D050"/>
          </a:solidFill>
        </p:spPr>
        <p:txBody>
          <a:bodyPr wrap="square" rtlCol="0">
            <a:spAutoFit/>
          </a:bodyPr>
          <a:lstStyle/>
          <a:p>
            <a:r>
              <a:rPr lang="en-GB" sz="4000" dirty="0"/>
              <a:t>We</a:t>
            </a:r>
          </a:p>
        </p:txBody>
      </p:sp>
      <p:pic>
        <p:nvPicPr>
          <p:cNvPr id="1026" name="Picture 2" descr="Image result for arabic nam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6042" y="1690688"/>
            <a:ext cx="2012491" cy="49426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2155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Mythical or historical?</a:t>
            </a:r>
          </a:p>
        </p:txBody>
      </p:sp>
      <p:sp>
        <p:nvSpPr>
          <p:cNvPr id="3" name="Content Placeholder 2"/>
          <p:cNvSpPr>
            <a:spLocks noGrp="1"/>
          </p:cNvSpPr>
          <p:nvPr>
            <p:ph idx="1"/>
          </p:nvPr>
        </p:nvSpPr>
        <p:spPr>
          <a:xfrm>
            <a:off x="838200" y="1825625"/>
            <a:ext cx="10515600" cy="1154642"/>
          </a:xfrm>
        </p:spPr>
        <p:txBody>
          <a:bodyPr/>
          <a:lstStyle/>
          <a:p>
            <a:pPr marL="0" indent="0">
              <a:buNone/>
            </a:pPr>
            <a:r>
              <a:rPr lang="en-GB" i="1" dirty="0"/>
              <a:t>How much of the Muhammad information is mythical? </a:t>
            </a:r>
          </a:p>
          <a:p>
            <a:pPr marL="0" indent="0">
              <a:buNone/>
            </a:pPr>
            <a:r>
              <a:rPr lang="en-GB" i="1" dirty="0"/>
              <a:t>How much is historical? </a:t>
            </a:r>
          </a:p>
        </p:txBody>
      </p:sp>
      <p:sp>
        <p:nvSpPr>
          <p:cNvPr id="4" name="TextBox 3"/>
          <p:cNvSpPr txBox="1"/>
          <p:nvPr/>
        </p:nvSpPr>
        <p:spPr>
          <a:xfrm rot="5400000">
            <a:off x="8472621" y="3076779"/>
            <a:ext cx="6854560" cy="707886"/>
          </a:xfrm>
          <a:prstGeom prst="rect">
            <a:avLst/>
          </a:prstGeom>
          <a:solidFill>
            <a:srgbClr val="7030A0"/>
          </a:solidFill>
        </p:spPr>
        <p:txBody>
          <a:bodyPr wrap="square" rtlCol="0">
            <a:spAutoFit/>
          </a:bodyPr>
          <a:lstStyle/>
          <a:p>
            <a:r>
              <a:rPr lang="en-GB" sz="4000" dirty="0"/>
              <a:t>You</a:t>
            </a:r>
          </a:p>
        </p:txBody>
      </p:sp>
    </p:spTree>
    <p:extLst>
      <p:ext uri="{BB962C8B-B14F-4D97-AF65-F5344CB8AC3E}">
        <p14:creationId xmlns:p14="http://schemas.microsoft.com/office/powerpoint/2010/main" val="2144056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5400000">
            <a:off x="8472621" y="3076779"/>
            <a:ext cx="6854560" cy="707886"/>
          </a:xfrm>
          <a:prstGeom prst="rect">
            <a:avLst/>
          </a:prstGeom>
          <a:solidFill>
            <a:srgbClr val="92D050"/>
          </a:solidFill>
        </p:spPr>
        <p:txBody>
          <a:bodyPr wrap="square" rtlCol="0">
            <a:spAutoFit/>
          </a:bodyPr>
          <a:lstStyle/>
          <a:p>
            <a:r>
              <a:rPr lang="en-GB" sz="4000" dirty="0"/>
              <a:t>We</a:t>
            </a:r>
          </a:p>
        </p:txBody>
      </p:sp>
      <p:sp>
        <p:nvSpPr>
          <p:cNvPr id="5" name="Title 1">
            <a:extLst>
              <a:ext uri="{FF2B5EF4-FFF2-40B4-BE49-F238E27FC236}">
                <a16:creationId xmlns:a16="http://schemas.microsoft.com/office/drawing/2014/main" id="{2AC543E7-DB00-45BA-A865-8079A98AD8F6}"/>
              </a:ext>
            </a:extLst>
          </p:cNvPr>
          <p:cNvSpPr>
            <a:spLocks noGrp="1"/>
          </p:cNvSpPr>
          <p:nvPr>
            <p:ph type="title"/>
          </p:nvPr>
        </p:nvSpPr>
        <p:spPr>
          <a:xfrm>
            <a:off x="177800" y="813859"/>
            <a:ext cx="10515600" cy="1325563"/>
          </a:xfrm>
        </p:spPr>
        <p:txBody>
          <a:bodyPr>
            <a:normAutofit fontScale="90000"/>
          </a:bodyPr>
          <a:lstStyle/>
          <a:p>
            <a:r>
              <a:rPr lang="en-US" sz="4800" b="1" dirty="0"/>
              <a:t>25 WORDS: WHY IS MUHAMMAD CALLED THE ‘SEAL OF THE PROPHETS’? </a:t>
            </a:r>
            <a:endParaRPr lang="en-GB" sz="4800" b="1" dirty="0"/>
          </a:p>
        </p:txBody>
      </p:sp>
      <p:sp>
        <p:nvSpPr>
          <p:cNvPr id="6" name="TextBox 5"/>
          <p:cNvSpPr txBox="1"/>
          <p:nvPr/>
        </p:nvSpPr>
        <p:spPr>
          <a:xfrm>
            <a:off x="177800" y="101600"/>
            <a:ext cx="10608733" cy="646331"/>
          </a:xfrm>
          <a:prstGeom prst="rect">
            <a:avLst/>
          </a:prstGeom>
          <a:noFill/>
        </p:spPr>
        <p:txBody>
          <a:bodyPr wrap="square" rtlCol="0">
            <a:spAutoFit/>
          </a:bodyPr>
          <a:lstStyle/>
          <a:p>
            <a:r>
              <a:rPr lang="en-GB" sz="3600" dirty="0"/>
              <a:t>The ‘seal of the prophets’: understanding </a:t>
            </a:r>
          </a:p>
        </p:txBody>
      </p:sp>
      <p:graphicFrame>
        <p:nvGraphicFramePr>
          <p:cNvPr id="7" name="Content Placeholder 3">
            <a:extLst>
              <a:ext uri="{FF2B5EF4-FFF2-40B4-BE49-F238E27FC236}">
                <a16:creationId xmlns:a16="http://schemas.microsoft.com/office/drawing/2014/main" id="{B0A7246E-345F-4F7C-BE7F-A17653096A2F}"/>
              </a:ext>
            </a:extLst>
          </p:cNvPr>
          <p:cNvGraphicFramePr>
            <a:graphicFrameLocks noGrp="1"/>
          </p:cNvGraphicFramePr>
          <p:nvPr>
            <p:ph idx="1"/>
            <p:extLst>
              <p:ext uri="{D42A27DB-BD31-4B8C-83A1-F6EECF244321}">
                <p14:modId xmlns:p14="http://schemas.microsoft.com/office/powerpoint/2010/main" val="1543947002"/>
              </p:ext>
            </p:extLst>
          </p:nvPr>
        </p:nvGraphicFramePr>
        <p:xfrm>
          <a:off x="288746" y="2392890"/>
          <a:ext cx="10747170" cy="4064535"/>
        </p:xfrm>
        <a:graphic>
          <a:graphicData uri="http://schemas.openxmlformats.org/drawingml/2006/table">
            <a:tbl>
              <a:tblPr firstRow="1" bandRow="1"/>
              <a:tblGrid>
                <a:gridCol w="2149434">
                  <a:extLst>
                    <a:ext uri="{9D8B030D-6E8A-4147-A177-3AD203B41FA5}">
                      <a16:colId xmlns:a16="http://schemas.microsoft.com/office/drawing/2014/main" val="1076310714"/>
                    </a:ext>
                  </a:extLst>
                </a:gridCol>
                <a:gridCol w="2149434">
                  <a:extLst>
                    <a:ext uri="{9D8B030D-6E8A-4147-A177-3AD203B41FA5}">
                      <a16:colId xmlns:a16="http://schemas.microsoft.com/office/drawing/2014/main" val="2568336822"/>
                    </a:ext>
                  </a:extLst>
                </a:gridCol>
                <a:gridCol w="2149434">
                  <a:extLst>
                    <a:ext uri="{9D8B030D-6E8A-4147-A177-3AD203B41FA5}">
                      <a16:colId xmlns:a16="http://schemas.microsoft.com/office/drawing/2014/main" val="1463181871"/>
                    </a:ext>
                  </a:extLst>
                </a:gridCol>
                <a:gridCol w="2149434">
                  <a:extLst>
                    <a:ext uri="{9D8B030D-6E8A-4147-A177-3AD203B41FA5}">
                      <a16:colId xmlns:a16="http://schemas.microsoft.com/office/drawing/2014/main" val="3827331149"/>
                    </a:ext>
                  </a:extLst>
                </a:gridCol>
                <a:gridCol w="2149434">
                  <a:extLst>
                    <a:ext uri="{9D8B030D-6E8A-4147-A177-3AD203B41FA5}">
                      <a16:colId xmlns:a16="http://schemas.microsoft.com/office/drawing/2014/main" val="2407566115"/>
                    </a:ext>
                  </a:extLst>
                </a:gridCol>
              </a:tblGrid>
              <a:tr h="812907">
                <a:tc>
                  <a:txBody>
                    <a:bodyPr/>
                    <a:lstStyle/>
                    <a:p>
                      <a:r>
                        <a:rPr lang="en-US" sz="2000" dirty="0"/>
                        <a:t>Because…</a:t>
                      </a:r>
                      <a:endParaRPr lang="en-GB" sz="2000" dirty="0"/>
                    </a:p>
                  </a:txBody>
                  <a:tcPr/>
                </a:tc>
                <a:tc>
                  <a:txBody>
                    <a:bodyPr/>
                    <a:lstStyle/>
                    <a:p>
                      <a:endParaRPr lang="en-GB" dirty="0"/>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529877981"/>
                  </a:ext>
                </a:extLst>
              </a:tr>
              <a:tr h="812907">
                <a:tc>
                  <a:txBody>
                    <a:bodyPr/>
                    <a:lstStyle/>
                    <a:p>
                      <a:endParaRPr lang="en-GB" dirty="0"/>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2607516193"/>
                  </a:ext>
                </a:extLst>
              </a:tr>
              <a:tr h="812907">
                <a:tc>
                  <a:txBody>
                    <a:bodyPr/>
                    <a:lstStyle/>
                    <a:p>
                      <a:endParaRPr lang="en-GB" dirty="0"/>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984706616"/>
                  </a:ext>
                </a:extLst>
              </a:tr>
              <a:tr h="812907">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534726352"/>
                  </a:ext>
                </a:extLst>
              </a:tr>
              <a:tr h="812907">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82386565"/>
                  </a:ext>
                </a:extLst>
              </a:tr>
            </a:tbl>
          </a:graphicData>
        </a:graphic>
      </p:graphicFrame>
    </p:spTree>
    <p:extLst>
      <p:ext uri="{BB962C8B-B14F-4D97-AF65-F5344CB8AC3E}">
        <p14:creationId xmlns:p14="http://schemas.microsoft.com/office/powerpoint/2010/main" val="41308008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0" ma:contentTypeDescription="Create a new document." ma:contentTypeScope="" ma:versionID="0cf3bfbbe4e1f90152c4db0db0939444">
  <xsd:schema xmlns:xsd="http://www.w3.org/2001/XMLSchema" xmlns:xs="http://www.w3.org/2001/XMLSchema" xmlns:p="http://schemas.microsoft.com/office/2006/metadata/properties" xmlns:ns2="3daa3796-40a0-4fe0-acc9-e99f93d22791" targetNamespace="http://schemas.microsoft.com/office/2006/metadata/properties" ma:root="true" ma:fieldsID="4e91eb12b942c84c733aa8c34f3dde52" ns2:_="">
    <xsd:import namespace="3daa3796-40a0-4fe0-acc9-e99f93d227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8C8BFA3-1585-49C5-B2B2-4141E8785FD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aa3796-40a0-4fe0-acc9-e99f93d227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6148349-1635-4895-8BB8-034EE76D5AB6}">
  <ds:schemaRefs>
    <ds:schemaRef ds:uri="http://schemas.microsoft.com/sharepoint/v3/contenttype/forms"/>
  </ds:schemaRefs>
</ds:datastoreItem>
</file>

<file path=customXml/itemProps3.xml><?xml version="1.0" encoding="utf-8"?>
<ds:datastoreItem xmlns:ds="http://schemas.openxmlformats.org/officeDocument/2006/customXml" ds:itemID="{EEFC4ADD-4A31-4A7F-A65A-1F0ACBBDB66E}">
  <ds:schemaRefs>
    <ds:schemaRef ds:uri="http://www.w3.org/XML/1998/namespace"/>
    <ds:schemaRef ds:uri="http://purl.org/dc/terms/"/>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3daa3796-40a0-4fe0-acc9-e99f93d22791"/>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138</TotalTime>
  <Words>673</Words>
  <Application>Microsoft Macintosh PowerPoint</Application>
  <PresentationFormat>Widescreen</PresentationFormat>
  <Paragraphs>97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Arial Black</vt:lpstr>
      <vt:lpstr>Calibri</vt:lpstr>
      <vt:lpstr>Calibri Light</vt:lpstr>
      <vt:lpstr>Office Theme</vt:lpstr>
      <vt:lpstr>Big Ideas for RE KS4 Curriculum </vt:lpstr>
      <vt:lpstr>3: The Seal of the Prophets</vt:lpstr>
      <vt:lpstr>PowerPoint Presentation</vt:lpstr>
      <vt:lpstr>Do Now:</vt:lpstr>
      <vt:lpstr>Do Now: Think back to Adam and Ibrahim…</vt:lpstr>
      <vt:lpstr>Prophets cannot commit sin!</vt:lpstr>
      <vt:lpstr>Understanding the context of Muhammad: THE TRIBE IN 7TH CENTURY ARABIA</vt:lpstr>
      <vt:lpstr>Mythical or historical?</vt:lpstr>
      <vt:lpstr>25 WORDS: WHY IS MUHAMMAD CALLED THE ‘SEAL OF THE PROPHETS’? </vt:lpstr>
      <vt:lpstr>Exit ticket</vt:lpstr>
    </vt:vector>
  </TitlesOfParts>
  <Company>ARK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3: Seal of Prophets</dc:title>
  <dc:creator>l.fagan@arkwilliamparker.org</dc:creator>
  <cp:lastModifiedBy>Tracey Francis</cp:lastModifiedBy>
  <cp:revision>14</cp:revision>
  <dcterms:created xsi:type="dcterms:W3CDTF">2019-03-11T12:25:04Z</dcterms:created>
  <dcterms:modified xsi:type="dcterms:W3CDTF">2021-01-21T11:03:58Z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0x010100BD26428C49615143BE8230498DF89BBE</vt:lpwstr>
  </property>
</Properties>
</file>