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36" r:id="rId6"/>
    <p:sldId id="347" r:id="rId7"/>
    <p:sldId id="3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555ACF-8192-2849-AB45-235AB22585CE}" v="1" dt="2021-01-20T15:04:37.6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96208"/>
  </p:normalViewPr>
  <p:slideViewPr>
    <p:cSldViewPr snapToGrid="0">
      <p:cViewPr varScale="1">
        <p:scale>
          <a:sx n="117" d="100"/>
          <a:sy n="117" d="100"/>
        </p:scale>
        <p:origin x="19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2F555ACF-8192-2849-AB45-235AB22585CE}"/>
    <pc:docChg chg="addSld modSld">
      <pc:chgData name="Tracey Francis" userId="6a34b47e-2ae8-46f1-bae7-b8f493e6d601" providerId="ADAL" clId="{2F555ACF-8192-2849-AB45-235AB22585CE}" dt="2021-01-20T15:04:37.664" v="0"/>
      <pc:docMkLst>
        <pc:docMk/>
      </pc:docMkLst>
      <pc:sldChg chg="add">
        <pc:chgData name="Tracey Francis" userId="6a34b47e-2ae8-46f1-bae7-b8f493e6d601" providerId="ADAL" clId="{2F555ACF-8192-2849-AB45-235AB22585CE}" dt="2021-01-20T15:04:37.664" v="0"/>
        <pc:sldMkLst>
          <pc:docMk/>
          <pc:sldMk cId="3763314265"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70537-0430-440F-9C3C-20AAF78DFE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B51A71B-4A57-43A3-8403-95941769AD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625DCFB-54A6-4100-BDBC-CB73A16AD122}"/>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5" name="Footer Placeholder 4">
            <a:extLst>
              <a:ext uri="{FF2B5EF4-FFF2-40B4-BE49-F238E27FC236}">
                <a16:creationId xmlns:a16="http://schemas.microsoft.com/office/drawing/2014/main" id="{DFD1C1BF-E873-43BF-A5DC-9AB39C230F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9ACB03-596B-480B-AAAA-BECBE111E993}"/>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329484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640B8-7897-4673-96A0-750DB49E649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3A54C7-EF65-4AB7-99E3-9AFFB58E77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73E813-9B0F-4CFE-828F-1F4CE9BA278E}"/>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5" name="Footer Placeholder 4">
            <a:extLst>
              <a:ext uri="{FF2B5EF4-FFF2-40B4-BE49-F238E27FC236}">
                <a16:creationId xmlns:a16="http://schemas.microsoft.com/office/drawing/2014/main" id="{4D0F0CB3-1BD3-4DC9-8E63-50DA8C0B5B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B97A4C-D1FA-4000-B0CC-4F7F70B0740B}"/>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149728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A1982-DFF1-4F4B-9F74-FBED75B709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D9D4EB-62E3-4C35-8386-F099532C56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B4821E-7FA4-4308-8678-29071B5222F0}"/>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5" name="Footer Placeholder 4">
            <a:extLst>
              <a:ext uri="{FF2B5EF4-FFF2-40B4-BE49-F238E27FC236}">
                <a16:creationId xmlns:a16="http://schemas.microsoft.com/office/drawing/2014/main" id="{FB9AE7DC-8B5C-4D65-A668-13CABF0B9F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ED907-66B5-4ABC-BA14-688236F337DD}"/>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3378823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FD024-93BD-46E6-8470-DF49919425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9F4CF15-EEA1-4802-B198-A956CCBE6C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33D2DD-D05E-410D-B133-23E1A80FCE87}"/>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5" name="Footer Placeholder 4">
            <a:extLst>
              <a:ext uri="{FF2B5EF4-FFF2-40B4-BE49-F238E27FC236}">
                <a16:creationId xmlns:a16="http://schemas.microsoft.com/office/drawing/2014/main" id="{D303ABEF-ED5B-4324-9598-3EA256BD3E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883415-9CFB-47B8-98AE-F53D73DEAC7B}"/>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299965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8D48-D6C5-4E62-BC12-AB9833929E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59BDB92-99A2-4F7E-9181-DE06C857A2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DD689C-8C2F-4AE1-9C43-DCC2F052F743}"/>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5" name="Footer Placeholder 4">
            <a:extLst>
              <a:ext uri="{FF2B5EF4-FFF2-40B4-BE49-F238E27FC236}">
                <a16:creationId xmlns:a16="http://schemas.microsoft.com/office/drawing/2014/main" id="{E20F12C9-66BF-43DA-83C0-D29E4C282B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453E19-ECE0-4332-A864-25D73E5DF8D9}"/>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74594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E56C-14F5-49EA-A31F-514820B8EF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05366E-D036-42D4-AAEF-3AE7AB7964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58CEE5-71BA-4D88-8B92-0A9F73786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72ED47C-E99A-4194-9E19-A58F2E514136}"/>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6" name="Footer Placeholder 5">
            <a:extLst>
              <a:ext uri="{FF2B5EF4-FFF2-40B4-BE49-F238E27FC236}">
                <a16:creationId xmlns:a16="http://schemas.microsoft.com/office/drawing/2014/main" id="{86A1C42D-0A56-4C93-8B5E-ABB578FD33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59D90C-9083-4F59-9379-63FD9CB9BBD2}"/>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2152936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C076C-994E-46EC-92D1-E6A6D29E814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D2DF72-9BF9-491B-8B3A-E5A6E8E8D8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8D94F8-3411-4FB8-BE02-79C2C7E6A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10C6F1D-953E-4A53-ADB6-F5BA3FBF9C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B38110-9A42-49BC-B130-BC4C1FBD59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B72297C-E7B0-43FC-9F3F-91868DC87CC1}"/>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8" name="Footer Placeholder 7">
            <a:extLst>
              <a:ext uri="{FF2B5EF4-FFF2-40B4-BE49-F238E27FC236}">
                <a16:creationId xmlns:a16="http://schemas.microsoft.com/office/drawing/2014/main" id="{F4D3A24E-A77D-47CB-B72E-E67EE93DCC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F55F3D-5B41-4C99-BB4C-ED4090287870}"/>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222448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458A7-004D-4038-AED2-22BF9CD3B4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88B288-7E39-40B0-912E-111B02A1BDC0}"/>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4" name="Footer Placeholder 3">
            <a:extLst>
              <a:ext uri="{FF2B5EF4-FFF2-40B4-BE49-F238E27FC236}">
                <a16:creationId xmlns:a16="http://schemas.microsoft.com/office/drawing/2014/main" id="{5FAC00B0-C4EA-4B30-B88B-F2A32B29651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010C1EA-5510-4F44-AE0B-B9107706DAC0}"/>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48565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88B95D-34C0-46CF-BF08-AB49919149B0}"/>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3" name="Footer Placeholder 2">
            <a:extLst>
              <a:ext uri="{FF2B5EF4-FFF2-40B4-BE49-F238E27FC236}">
                <a16:creationId xmlns:a16="http://schemas.microsoft.com/office/drawing/2014/main" id="{D288F2CF-7F7B-415C-96A6-4C3460A053F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AF08432-E9EF-4C68-8EE8-C15637CFD44F}"/>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3261366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E9AF7-7689-4732-834B-8CD73091E5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6B8EFA-2BFD-4629-9E5C-114A658268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747B324-32D5-4FF8-9C3E-09857BE64B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CCDDC4-2154-4ED8-9779-4A5D70D76ECE}"/>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6" name="Footer Placeholder 5">
            <a:extLst>
              <a:ext uri="{FF2B5EF4-FFF2-40B4-BE49-F238E27FC236}">
                <a16:creationId xmlns:a16="http://schemas.microsoft.com/office/drawing/2014/main" id="{D57D1768-A2D0-461D-81AE-DA27A37FCE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C57A57-5995-4A80-98E5-F79279EBE2CB}"/>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339764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6C7A-79AB-4E05-898E-661ECC25B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158A8DA-24B4-4961-B5C8-565C3469B6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67418-6177-46D3-A3C8-0E0EB74693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00B0FF-13D6-405F-9662-D63486D771AD}"/>
              </a:ext>
            </a:extLst>
          </p:cNvPr>
          <p:cNvSpPr>
            <a:spLocks noGrp="1"/>
          </p:cNvSpPr>
          <p:nvPr>
            <p:ph type="dt" sz="half" idx="10"/>
          </p:nvPr>
        </p:nvSpPr>
        <p:spPr/>
        <p:txBody>
          <a:bodyPr/>
          <a:lstStyle/>
          <a:p>
            <a:fld id="{19FE258E-DD09-4F36-830B-9B1CA71BE981}" type="datetimeFigureOut">
              <a:rPr lang="en-GB" smtClean="0"/>
              <a:t>20/01/2021</a:t>
            </a:fld>
            <a:endParaRPr lang="en-GB"/>
          </a:p>
        </p:txBody>
      </p:sp>
      <p:sp>
        <p:nvSpPr>
          <p:cNvPr id="6" name="Footer Placeholder 5">
            <a:extLst>
              <a:ext uri="{FF2B5EF4-FFF2-40B4-BE49-F238E27FC236}">
                <a16:creationId xmlns:a16="http://schemas.microsoft.com/office/drawing/2014/main" id="{704E15E7-CB70-41B1-AD24-884C7D6E15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054CB6-36FF-4472-9037-2C23C7ED4D75}"/>
              </a:ext>
            </a:extLst>
          </p:cNvPr>
          <p:cNvSpPr>
            <a:spLocks noGrp="1"/>
          </p:cNvSpPr>
          <p:nvPr>
            <p:ph type="sldNum" sz="quarter" idx="12"/>
          </p:nvPr>
        </p:nvSpPr>
        <p:spPr/>
        <p:txBody>
          <a:bodyPr/>
          <a:lstStyle/>
          <a:p>
            <a:fld id="{22FF347A-F489-425B-A8B5-934B9F468B44}" type="slidenum">
              <a:rPr lang="en-GB" smtClean="0"/>
              <a:t>‹#›</a:t>
            </a:fld>
            <a:endParaRPr lang="en-GB"/>
          </a:p>
        </p:txBody>
      </p:sp>
    </p:spTree>
    <p:extLst>
      <p:ext uri="{BB962C8B-B14F-4D97-AF65-F5344CB8AC3E}">
        <p14:creationId xmlns:p14="http://schemas.microsoft.com/office/powerpoint/2010/main" val="1162318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DD222D-F5BC-4BA6-8017-A8F4814E3C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DD32B3-51BA-4668-9DFD-2EBF9CF904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8744E7-D000-4B5A-8FFA-BCB5FE7A74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FE258E-DD09-4F36-830B-9B1CA71BE981}" type="datetimeFigureOut">
              <a:rPr lang="en-GB" smtClean="0"/>
              <a:t>20/01/2021</a:t>
            </a:fld>
            <a:endParaRPr lang="en-GB"/>
          </a:p>
        </p:txBody>
      </p:sp>
      <p:sp>
        <p:nvSpPr>
          <p:cNvPr id="5" name="Footer Placeholder 4">
            <a:extLst>
              <a:ext uri="{FF2B5EF4-FFF2-40B4-BE49-F238E27FC236}">
                <a16:creationId xmlns:a16="http://schemas.microsoft.com/office/drawing/2014/main" id="{80B9CBE1-E754-4A74-9AE5-CADB87C43A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2A22CCF-2C03-4FAD-930B-2754D0904B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F347A-F489-425B-A8B5-934B9F468B44}" type="slidenum">
              <a:rPr lang="en-GB" smtClean="0"/>
              <a:t>‹#›</a:t>
            </a:fld>
            <a:endParaRPr lang="en-GB"/>
          </a:p>
        </p:txBody>
      </p:sp>
    </p:spTree>
    <p:extLst>
      <p:ext uri="{BB962C8B-B14F-4D97-AF65-F5344CB8AC3E}">
        <p14:creationId xmlns:p14="http://schemas.microsoft.com/office/powerpoint/2010/main" val="323092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436914" y="2723263"/>
            <a:ext cx="9231086" cy="3095645"/>
          </a:xfrm>
        </p:spPr>
        <p:txBody>
          <a:bodyPr>
            <a:normAutofit/>
          </a:bodyPr>
          <a:lstStyle/>
          <a:p>
            <a:r>
              <a:rPr lang="en-US" sz="11500" dirty="0">
                <a:solidFill>
                  <a:srgbClr val="006666"/>
                </a:solidFill>
                <a:latin typeface="Arial Black" panose="020B0A04020102020204" pitchFamily="34" charset="0"/>
              </a:rPr>
              <a:t>Islam </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4BE6755A-7DFF-E64F-A9F3-6A714887A032}"/>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E15693AE-FC3F-DB40-B0E6-1A32D71C6CB2}"/>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6401FB75-E058-7449-841D-3625D76E70A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76331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363185" y="252504"/>
            <a:ext cx="10989623" cy="1149268"/>
          </a:xfrm>
        </p:spPr>
        <p:txBody>
          <a:bodyPr>
            <a:normAutofit fontScale="90000"/>
          </a:bodyPr>
          <a:lstStyle/>
          <a:p>
            <a:r>
              <a:rPr lang="en-US" b="1" dirty="0">
                <a:latin typeface="Arial Black" panose="020B0A04020102020204" pitchFamily="34" charset="0"/>
              </a:rPr>
              <a:t>4: </a:t>
            </a:r>
            <a:r>
              <a:rPr lang="en-GB" b="1" dirty="0">
                <a:latin typeface="Arial Black" panose="020B0A04020102020204" pitchFamily="34" charset="0"/>
              </a:rPr>
              <a:t>Is Islam something you do or something you believe?</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5" y="1401773"/>
            <a:ext cx="7652660" cy="5417964"/>
          </a:xfrm>
        </p:spPr>
        <p:txBody>
          <a:bodyPr>
            <a:normAutofit/>
          </a:bodyPr>
          <a:lstStyle/>
          <a:p>
            <a:pPr marL="0" indent="0">
              <a:buNone/>
            </a:pPr>
            <a:r>
              <a:rPr lang="en-US" sz="2400" b="1" dirty="0">
                <a:solidFill>
                  <a:srgbClr val="006666"/>
                </a:solidFill>
              </a:rPr>
              <a:t>From the spec</a:t>
            </a:r>
            <a:r>
              <a:rPr lang="en-US" sz="2400" b="1" dirty="0">
                <a:solidFill>
                  <a:srgbClr val="006666"/>
                </a:solidFill>
                <a:sym typeface="Wingdings" panose="05000000000000000000" pitchFamily="2" charset="2"/>
              </a:rPr>
              <a:t> </a:t>
            </a:r>
            <a:r>
              <a:rPr lang="en-GB" sz="2400" b="1" dirty="0">
                <a:solidFill>
                  <a:srgbClr val="006666"/>
                </a:solidFill>
              </a:rPr>
              <a:t>Shahadah: declaration of faith and its place in Muslim practice.</a:t>
            </a:r>
          </a:p>
          <a:p>
            <a:pPr marL="0" indent="0">
              <a:buNone/>
            </a:pPr>
            <a:r>
              <a:rPr lang="en-GB" sz="2400" b="1" dirty="0">
                <a:solidFill>
                  <a:srgbClr val="006666"/>
                </a:solidFill>
              </a:rPr>
              <a:t>Sawm: role and significance of fasting during Ramadan including origins, duties, benefits of fasting, exceptions and their reasons, the Night of Power, Qur’an 96:1–5</a:t>
            </a:r>
          </a:p>
          <a:p>
            <a:pPr marL="0" indent="0">
              <a:buNone/>
            </a:pPr>
            <a:endParaRPr lang="en-GB" sz="2400" b="1" dirty="0">
              <a:solidFill>
                <a:srgbClr val="006666"/>
              </a:solidFill>
            </a:endParaRPr>
          </a:p>
          <a:p>
            <a:pPr marL="0" indent="0">
              <a:buNone/>
            </a:pPr>
            <a:r>
              <a:rPr lang="en-GB" sz="2400" b="1" dirty="0">
                <a:solidFill>
                  <a:srgbClr val="006666"/>
                </a:solidFill>
              </a:rPr>
              <a:t> </a:t>
            </a:r>
            <a:r>
              <a:rPr lang="en-US" sz="3200" b="1" dirty="0"/>
              <a:t>Learning outcomes: </a:t>
            </a:r>
          </a:p>
          <a:p>
            <a:r>
              <a:rPr lang="en-GB" b="1" dirty="0"/>
              <a:t>Explain the purpose of Shahadah</a:t>
            </a:r>
          </a:p>
          <a:p>
            <a:r>
              <a:rPr lang="en-GB" b="1" dirty="0"/>
              <a:t>Identify at least two prayer actions and explain their significance</a:t>
            </a:r>
          </a:p>
          <a:p>
            <a:r>
              <a:rPr lang="en-GB" b="1" dirty="0"/>
              <a:t>Offer a supported view as to how important Shahadah is for Muslims</a:t>
            </a:r>
            <a:endParaRPr lang="en-GB" dirty="0"/>
          </a:p>
          <a:p>
            <a:pPr marL="0" indent="0">
              <a:buNone/>
            </a:pPr>
            <a:endParaRPr lang="en-GB" dirty="0">
              <a:effectLst/>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8015845" y="1271626"/>
            <a:ext cx="3610098" cy="3385542"/>
          </a:xfrm>
          <a:prstGeom prst="rect">
            <a:avLst/>
          </a:prstGeom>
          <a:noFill/>
        </p:spPr>
        <p:txBody>
          <a:bodyPr wrap="square" rtlCol="0">
            <a:spAutoFit/>
          </a:bodyPr>
          <a:lstStyle/>
          <a:p>
            <a:r>
              <a:rPr lang="en-US" sz="2800" b="1" dirty="0"/>
              <a:t>BIG IDEAS LEARNING</a:t>
            </a:r>
          </a:p>
          <a:p>
            <a:r>
              <a:rPr lang="en-GB" sz="2400" b="1" dirty="0">
                <a:solidFill>
                  <a:srgbClr val="00B050"/>
                </a:solidFill>
              </a:rPr>
              <a:t>BELIEFS: beliefs underpinning salat and sawm</a:t>
            </a:r>
            <a:endParaRPr lang="en-GB" sz="3200" dirty="0">
              <a:solidFill>
                <a:srgbClr val="00B050"/>
              </a:solidFill>
            </a:endParaRPr>
          </a:p>
          <a:p>
            <a:r>
              <a:rPr lang="en-GB" sz="2400" b="1" dirty="0">
                <a:solidFill>
                  <a:srgbClr val="FF6600"/>
                </a:solidFill>
              </a:rPr>
              <a:t>CONTEXT: setting Shahadah, salat and sawm against context of belief or action</a:t>
            </a:r>
            <a:endParaRPr lang="en-GB" sz="3200" dirty="0">
              <a:solidFill>
                <a:srgbClr val="FF6600"/>
              </a:solidFill>
            </a:endParaRPr>
          </a:p>
          <a:p>
            <a:endParaRPr lang="en-GB" dirty="0"/>
          </a:p>
        </p:txBody>
      </p:sp>
      <p:sp>
        <p:nvSpPr>
          <p:cNvPr id="5" name="TextBox 4">
            <a:extLst>
              <a:ext uri="{FF2B5EF4-FFF2-40B4-BE49-F238E27FC236}">
                <a16:creationId xmlns:a16="http://schemas.microsoft.com/office/drawing/2014/main" id="{E0B4D4F5-5B37-42D1-81D1-D08D17084504}"/>
              </a:ext>
            </a:extLst>
          </p:cNvPr>
          <p:cNvSpPr txBox="1"/>
          <p:nvPr/>
        </p:nvSpPr>
        <p:spPr>
          <a:xfrm>
            <a:off x="8134595" y="4632266"/>
            <a:ext cx="3788231" cy="954107"/>
          </a:xfrm>
          <a:prstGeom prst="rect">
            <a:avLst/>
          </a:prstGeom>
          <a:solidFill>
            <a:srgbClr val="00FF00"/>
          </a:solidFill>
        </p:spPr>
        <p:txBody>
          <a:bodyPr wrap="square" rtlCol="0">
            <a:spAutoFit/>
          </a:bodyPr>
          <a:lstStyle/>
          <a:p>
            <a:r>
              <a:rPr lang="en-US" sz="2800" b="1" u="sng" dirty="0"/>
              <a:t>Resources</a:t>
            </a:r>
          </a:p>
          <a:p>
            <a:r>
              <a:rPr lang="en-US" sz="2800" b="1" dirty="0"/>
              <a:t>4 Sawm Shahadah</a:t>
            </a:r>
          </a:p>
        </p:txBody>
      </p:sp>
    </p:spTree>
    <p:extLst>
      <p:ext uri="{BB962C8B-B14F-4D97-AF65-F5344CB8AC3E}">
        <p14:creationId xmlns:p14="http://schemas.microsoft.com/office/powerpoint/2010/main" val="141942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B7460-14B6-4BC6-82F5-97C253BA7E03}"/>
              </a:ext>
            </a:extLst>
          </p:cNvPr>
          <p:cNvSpPr>
            <a:spLocks noGrp="1"/>
          </p:cNvSpPr>
          <p:nvPr>
            <p:ph idx="1"/>
          </p:nvPr>
        </p:nvSpPr>
        <p:spPr>
          <a:xfrm>
            <a:off x="-1" y="0"/>
            <a:ext cx="12192001" cy="6858000"/>
          </a:xfrm>
        </p:spPr>
        <p:txBody>
          <a:bodyPr>
            <a:normAutofit fontScale="92500" lnSpcReduction="20000"/>
          </a:bodyPr>
          <a:lstStyle/>
          <a:p>
            <a:pPr marL="0" indent="0">
              <a:buNone/>
            </a:pPr>
            <a:r>
              <a:rPr lang="en-US" b="1" dirty="0"/>
              <a:t>Lesson 4</a:t>
            </a:r>
          </a:p>
          <a:p>
            <a:r>
              <a:rPr lang="en-US" dirty="0"/>
              <a:t>Show a picture of the </a:t>
            </a:r>
            <a:r>
              <a:rPr lang="en-US" dirty="0" err="1"/>
              <a:t>Ka’aba</a:t>
            </a:r>
            <a:r>
              <a:rPr lang="en-US" dirty="0"/>
              <a:t> at Hajj surrounded by pilgrims. Ask if hajj </a:t>
            </a:r>
            <a:r>
              <a:rPr lang="en-US" i="1" dirty="0"/>
              <a:t>has</a:t>
            </a:r>
            <a:r>
              <a:rPr lang="en-US" dirty="0"/>
              <a:t> to be performed at this site? If someone is a devoted Muslim but cannot make it to Makkah, can they perform a spiritual hajj where they live? Discuss. What reasons can students give for hajj necessarily in Makkah, or for a personal spiritual journey meaning just as much? Lead to the question: </a:t>
            </a:r>
            <a:r>
              <a:rPr lang="en-US" i="1" dirty="0"/>
              <a:t>Is Islam something you believe or something you do?</a:t>
            </a:r>
          </a:p>
          <a:p>
            <a:r>
              <a:rPr lang="en-GB" dirty="0"/>
              <a:t>Read info about </a:t>
            </a:r>
            <a:r>
              <a:rPr lang="en-GB" dirty="0" err="1"/>
              <a:t>shahadah</a:t>
            </a:r>
            <a:r>
              <a:rPr lang="en-GB" dirty="0"/>
              <a:t> on next slide (given in worksheet ‘4 Sawm Shahadah’). Discuss </a:t>
            </a:r>
            <a:r>
              <a:rPr lang="en-GB" dirty="0">
                <a:sym typeface="Wingdings" panose="05000000000000000000" pitchFamily="2" charset="2"/>
              </a:rPr>
              <a:t>Shahadah’s place in Muslim belief. Return to question: </a:t>
            </a:r>
            <a:r>
              <a:rPr lang="en-US" i="1" dirty="0">
                <a:sym typeface="Wingdings" panose="05000000000000000000" pitchFamily="2" charset="2"/>
              </a:rPr>
              <a:t>i</a:t>
            </a:r>
            <a:r>
              <a:rPr lang="en-US" i="1" dirty="0"/>
              <a:t>s Islam something you believe or something you do? </a:t>
            </a:r>
            <a:r>
              <a:rPr lang="en-US" dirty="0"/>
              <a:t>Do the class think Shahadah underpins all Islamic practices? Would Islam be possible without it?</a:t>
            </a:r>
            <a:endParaRPr lang="en-GB" dirty="0">
              <a:sym typeface="Wingdings" panose="05000000000000000000" pitchFamily="2" charset="2"/>
            </a:endParaRPr>
          </a:p>
          <a:p>
            <a:r>
              <a:rPr lang="en-US" dirty="0">
                <a:sym typeface="Wingdings" panose="05000000000000000000" pitchFamily="2" charset="2"/>
              </a:rPr>
              <a:t>Using ‘4 Sawm and Shahadah’ sheet, read info and fill out ‘belief’ and ‘action’ boxes. [NB: The info sheet mentions women being unclean for fasting during their period. This represents a view of women as ritually unclean during menstruation. If you want to go into this topic frame it as an example of women’s secondary place or male fears surrounding women, or misogyny, not as just a feature of Islamic societies. A view of women as unclean is found in many societies and worldviews. However it could be presented as a ‘belief’ and/or an ‘action’. What beliefs about women are revealed by this tradition?]</a:t>
            </a:r>
          </a:p>
          <a:p>
            <a:r>
              <a:rPr lang="en-US" dirty="0">
                <a:sym typeface="Wingdings" panose="05000000000000000000" pitchFamily="2" charset="2"/>
              </a:rPr>
              <a:t>Answer question:</a:t>
            </a:r>
            <a:r>
              <a:rPr lang="en-US" b="1" dirty="0"/>
              <a:t> </a:t>
            </a:r>
            <a:r>
              <a:rPr lang="en-US" i="1" dirty="0"/>
              <a:t>is Islam something you believe or something you do? </a:t>
            </a:r>
            <a:endParaRPr lang="en-GB" i="1" dirty="0"/>
          </a:p>
          <a:p>
            <a:r>
              <a:rPr lang="en-US" i="1" dirty="0"/>
              <a:t>Question: WOULD Islam be possible without the Shahadah?</a:t>
            </a:r>
            <a:endParaRPr lang="en-GB" i="1" dirty="0"/>
          </a:p>
          <a:p>
            <a:endParaRPr lang="en-US" dirty="0"/>
          </a:p>
          <a:p>
            <a:endParaRPr lang="en-US" dirty="0"/>
          </a:p>
        </p:txBody>
      </p:sp>
    </p:spTree>
    <p:extLst>
      <p:ext uri="{BB962C8B-B14F-4D97-AF65-F5344CB8AC3E}">
        <p14:creationId xmlns:p14="http://schemas.microsoft.com/office/powerpoint/2010/main" val="3983594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A16F-AF1C-4F1D-AD81-7E3E208FB9F4}"/>
              </a:ext>
            </a:extLst>
          </p:cNvPr>
          <p:cNvSpPr>
            <a:spLocks noGrp="1"/>
          </p:cNvSpPr>
          <p:nvPr>
            <p:ph type="title"/>
          </p:nvPr>
        </p:nvSpPr>
        <p:spPr>
          <a:xfrm>
            <a:off x="435864" y="152401"/>
            <a:ext cx="10515600" cy="1036320"/>
          </a:xfrm>
        </p:spPr>
        <p:txBody>
          <a:bodyPr>
            <a:normAutofit/>
          </a:bodyPr>
          <a:lstStyle/>
          <a:p>
            <a:r>
              <a:rPr lang="en-US" sz="6000" dirty="0">
                <a:latin typeface="Arial Black" panose="020B0A04020102020204" pitchFamily="34" charset="0"/>
              </a:rPr>
              <a:t>The Shahadah </a:t>
            </a:r>
            <a:endParaRPr lang="en-GB" sz="60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1472793C-93EB-4F5B-8000-A5DF88F37B96}"/>
              </a:ext>
            </a:extLst>
          </p:cNvPr>
          <p:cNvSpPr>
            <a:spLocks noGrp="1"/>
          </p:cNvSpPr>
          <p:nvPr>
            <p:ph idx="1"/>
          </p:nvPr>
        </p:nvSpPr>
        <p:spPr>
          <a:xfrm>
            <a:off x="207264" y="1188722"/>
            <a:ext cx="11875008" cy="5516878"/>
          </a:xfrm>
        </p:spPr>
        <p:txBody>
          <a:bodyPr>
            <a:normAutofit lnSpcReduction="10000"/>
          </a:bodyPr>
          <a:lstStyle/>
          <a:p>
            <a:pPr marL="0" indent="0">
              <a:buNone/>
            </a:pPr>
            <a:r>
              <a:rPr lang="en-US" b="1" dirty="0">
                <a:solidFill>
                  <a:srgbClr val="002060"/>
                </a:solidFill>
              </a:rPr>
              <a:t>Meaning ‘the testimony’ in Arabic, from the verb ‘</a:t>
            </a:r>
            <a:r>
              <a:rPr lang="en-US" b="1" dirty="0" err="1">
                <a:solidFill>
                  <a:srgbClr val="002060"/>
                </a:solidFill>
              </a:rPr>
              <a:t>sahida</a:t>
            </a:r>
            <a:r>
              <a:rPr lang="en-US" b="1" dirty="0">
                <a:solidFill>
                  <a:srgbClr val="002060"/>
                </a:solidFill>
              </a:rPr>
              <a:t>’= ‘to observe, witness or testify’</a:t>
            </a:r>
          </a:p>
          <a:p>
            <a:pPr marL="0" indent="0">
              <a:buNone/>
            </a:pPr>
            <a:endParaRPr lang="en-US" b="1" dirty="0">
              <a:solidFill>
                <a:srgbClr val="002060"/>
              </a:solidFill>
            </a:endParaRPr>
          </a:p>
          <a:p>
            <a:pPr marL="0" indent="0">
              <a:buNone/>
            </a:pPr>
            <a:r>
              <a:rPr lang="en-US" sz="3200" b="1" dirty="0">
                <a:solidFill>
                  <a:srgbClr val="006666"/>
                </a:solidFill>
              </a:rPr>
              <a:t>Affirms two basic Muslim beliefs: (1) there is one God, (2) Muhammad is the messenger of God.</a:t>
            </a:r>
          </a:p>
          <a:p>
            <a:pPr marL="0" indent="0">
              <a:buNone/>
            </a:pPr>
            <a:r>
              <a:rPr lang="en-US" sz="3200" b="1" dirty="0">
                <a:solidFill>
                  <a:srgbClr val="0070C0"/>
                </a:solidFill>
              </a:rPr>
              <a:t>In Shi’a Islam the Shahadah contains a third part; (3) Ali is the steward of God.</a:t>
            </a:r>
          </a:p>
          <a:p>
            <a:pPr marL="0" indent="0">
              <a:buNone/>
            </a:pPr>
            <a:endParaRPr lang="en-US" sz="3200" b="1" dirty="0">
              <a:solidFill>
                <a:srgbClr val="0070C0"/>
              </a:solidFill>
            </a:endParaRPr>
          </a:p>
          <a:p>
            <a:pPr marL="0" indent="0">
              <a:buNone/>
            </a:pPr>
            <a:r>
              <a:rPr lang="en-US" b="1" dirty="0">
                <a:solidFill>
                  <a:srgbClr val="7030A0"/>
                </a:solidFill>
              </a:rPr>
              <a:t>The Shahadah does not require a specific action although it is spoken regularly in prayer. The Shahadah is whispered into the ear of a newborn baby and a dying person so it is the first and last thing a Muslim hears. It is spoken aloud when someone wishes to convert to Islam. </a:t>
            </a:r>
          </a:p>
          <a:p>
            <a:pPr marL="0" indent="0">
              <a:buNone/>
            </a:pPr>
            <a:endParaRPr lang="en-US" dirty="0"/>
          </a:p>
          <a:p>
            <a:pPr marL="0" indent="0">
              <a:buNone/>
            </a:pPr>
            <a:endParaRPr lang="en-GB" dirty="0"/>
          </a:p>
        </p:txBody>
      </p:sp>
    </p:spTree>
    <p:extLst>
      <p:ext uri="{BB962C8B-B14F-4D97-AF65-F5344CB8AC3E}">
        <p14:creationId xmlns:p14="http://schemas.microsoft.com/office/powerpoint/2010/main" val="2577227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1A4513-31A2-499D-8274-DABB94EA5492}">
  <ds:schemaRefs>
    <ds:schemaRef ds:uri="http://schemas.microsoft.com/office/2006/documentManagement/types"/>
    <ds:schemaRef ds:uri="http://purl.org/dc/dcmityp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 ds:uri="3daa3796-40a0-4fe0-acc9-e99f93d22791"/>
    <ds:schemaRef ds:uri="http://www.w3.org/XML/1998/namespace"/>
  </ds:schemaRefs>
</ds:datastoreItem>
</file>

<file path=customXml/itemProps2.xml><?xml version="1.0" encoding="utf-8"?>
<ds:datastoreItem xmlns:ds="http://schemas.openxmlformats.org/officeDocument/2006/customXml" ds:itemID="{04F9D61B-54BD-4ADE-9F01-47D51995F115}">
  <ds:schemaRefs>
    <ds:schemaRef ds:uri="http://schemas.microsoft.com/sharepoint/v3/contenttype/forms"/>
  </ds:schemaRefs>
</ds:datastoreItem>
</file>

<file path=customXml/itemProps3.xml><?xml version="1.0" encoding="utf-8"?>
<ds:datastoreItem xmlns:ds="http://schemas.openxmlformats.org/officeDocument/2006/customXml" ds:itemID="{DDDA3FC1-9C95-49C9-9E2A-49E43ABE71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551</Words>
  <Application>Microsoft Macintosh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Big Ideas for RE KS4 Curriculum </vt:lpstr>
      <vt:lpstr>4: Is Islam something you do or something you believe?</vt:lpstr>
      <vt:lpstr>PowerPoint Presentation</vt:lpstr>
      <vt:lpstr>The Shahadah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Is Islam something you do or something you believe?</dc:title>
  <dc:creator>Kate Christopher</dc:creator>
  <cp:lastModifiedBy>Tracey Francis</cp:lastModifiedBy>
  <cp:revision>1</cp:revision>
  <dcterms:created xsi:type="dcterms:W3CDTF">2019-11-29T14:57:52Z</dcterms:created>
  <dcterms:modified xsi:type="dcterms:W3CDTF">2021-01-20T15:04:58Z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