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7" r:id="rId5"/>
    <p:sldId id="275" r:id="rId6"/>
    <p:sldId id="276" r:id="rId7"/>
    <p:sldId id="303" r:id="rId8"/>
    <p:sldId id="304" r:id="rId9"/>
    <p:sldId id="298" r:id="rId10"/>
    <p:sldId id="299" r:id="rId11"/>
    <p:sldId id="300" r:id="rId12"/>
    <p:sldId id="301" r:id="rId13"/>
    <p:sldId id="30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33CC"/>
    <a:srgbClr val="FF66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7DB8C1-17B5-6D4B-B329-8E45FF53A762}" v="3" dt="2021-01-20T12:25:34.7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58" autoAdjust="0"/>
    <p:restoredTop sz="96208"/>
  </p:normalViewPr>
  <p:slideViewPr>
    <p:cSldViewPr snapToGrid="0">
      <p:cViewPr varScale="1">
        <p:scale>
          <a:sx n="115" d="100"/>
          <a:sy n="115" d="100"/>
        </p:scale>
        <p:origin x="22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ey Francis" userId="6a34b47e-2ae8-46f1-bae7-b8f493e6d601" providerId="ADAL" clId="{127DB8C1-17B5-6D4B-B329-8E45FF53A762}"/>
    <pc:docChg chg="addSld delSld modSld">
      <pc:chgData name="Tracey Francis" userId="6a34b47e-2ae8-46f1-bae7-b8f493e6d601" providerId="ADAL" clId="{127DB8C1-17B5-6D4B-B329-8E45FF53A762}" dt="2021-01-20T12:26:26.233" v="7" actId="20577"/>
      <pc:docMkLst>
        <pc:docMk/>
      </pc:docMkLst>
      <pc:sldChg chg="add">
        <pc:chgData name="Tracey Francis" userId="6a34b47e-2ae8-46f1-bae7-b8f493e6d601" providerId="ADAL" clId="{127DB8C1-17B5-6D4B-B329-8E45FF53A762}" dt="2021-01-20T12:25:34.781" v="4"/>
        <pc:sldMkLst>
          <pc:docMk/>
          <pc:sldMk cId="627631781" sldId="257"/>
        </pc:sldMkLst>
      </pc:sldChg>
      <pc:sldChg chg="modSp mod">
        <pc:chgData name="Tracey Francis" userId="6a34b47e-2ae8-46f1-bae7-b8f493e6d601" providerId="ADAL" clId="{127DB8C1-17B5-6D4B-B329-8E45FF53A762}" dt="2021-01-20T12:25:45.573" v="6" actId="20577"/>
        <pc:sldMkLst>
          <pc:docMk/>
          <pc:sldMk cId="986368744" sldId="275"/>
        </pc:sldMkLst>
        <pc:spChg chg="mod">
          <ac:chgData name="Tracey Francis" userId="6a34b47e-2ae8-46f1-bae7-b8f493e6d601" providerId="ADAL" clId="{127DB8C1-17B5-6D4B-B329-8E45FF53A762}" dt="2021-01-20T12:25:45.573" v="6" actId="20577"/>
          <ac:spMkLst>
            <pc:docMk/>
            <pc:sldMk cId="986368744" sldId="275"/>
            <ac:spMk id="5" creationId="{17E4F210-EBF6-4DED-BA9F-BBB4F3CE8E69}"/>
          </ac:spMkLst>
        </pc:spChg>
      </pc:sldChg>
      <pc:sldChg chg="modSp mod">
        <pc:chgData name="Tracey Francis" userId="6a34b47e-2ae8-46f1-bae7-b8f493e6d601" providerId="ADAL" clId="{127DB8C1-17B5-6D4B-B329-8E45FF53A762}" dt="2021-01-20T12:26:26.233" v="7" actId="20577"/>
        <pc:sldMkLst>
          <pc:docMk/>
          <pc:sldMk cId="1310176499" sldId="276"/>
        </pc:sldMkLst>
        <pc:spChg chg="mod">
          <ac:chgData name="Tracey Francis" userId="6a34b47e-2ae8-46f1-bae7-b8f493e6d601" providerId="ADAL" clId="{127DB8C1-17B5-6D4B-B329-8E45FF53A762}" dt="2021-01-20T12:26:26.233" v="7" actId="20577"/>
          <ac:spMkLst>
            <pc:docMk/>
            <pc:sldMk cId="1310176499" sldId="276"/>
            <ac:spMk id="3" creationId="{7130A4C8-E443-4FB8-BBB4-C518E813A820}"/>
          </ac:spMkLst>
        </pc:spChg>
      </pc:sldChg>
      <pc:sldChg chg="del">
        <pc:chgData name="Tracey Francis" userId="6a34b47e-2ae8-46f1-bae7-b8f493e6d601" providerId="ADAL" clId="{127DB8C1-17B5-6D4B-B329-8E45FF53A762}" dt="2021-01-19T11:44:23.999" v="1" actId="2696"/>
        <pc:sldMkLst>
          <pc:docMk/>
          <pc:sldMk cId="2285594964" sldId="296"/>
        </pc:sldMkLst>
      </pc:sldChg>
      <pc:sldChg chg="del">
        <pc:chgData name="Tracey Francis" userId="6a34b47e-2ae8-46f1-bae7-b8f493e6d601" providerId="ADAL" clId="{127DB8C1-17B5-6D4B-B329-8E45FF53A762}" dt="2021-01-19T11:44:36.550" v="3" actId="2696"/>
        <pc:sldMkLst>
          <pc:docMk/>
          <pc:sldMk cId="529350655" sldId="297"/>
        </pc:sldMkLst>
      </pc:sldChg>
      <pc:sldChg chg="add">
        <pc:chgData name="Tracey Francis" userId="6a34b47e-2ae8-46f1-bae7-b8f493e6d601" providerId="ADAL" clId="{127DB8C1-17B5-6D4B-B329-8E45FF53A762}" dt="2021-01-19T11:44:20.942" v="0"/>
        <pc:sldMkLst>
          <pc:docMk/>
          <pc:sldMk cId="2885891129" sldId="303"/>
        </pc:sldMkLst>
      </pc:sldChg>
      <pc:sldChg chg="add">
        <pc:chgData name="Tracey Francis" userId="6a34b47e-2ae8-46f1-bae7-b8f493e6d601" providerId="ADAL" clId="{127DB8C1-17B5-6D4B-B329-8E45FF53A762}" dt="2021-01-19T11:44:32.401" v="2"/>
        <pc:sldMkLst>
          <pc:docMk/>
          <pc:sldMk cId="1950668443" sldId="30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574B43-E478-4DDE-8072-45B874017B82}" type="datetimeFigureOut">
              <a:rPr lang="en-GB" smtClean="0"/>
              <a:t>20/01/2021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91F51B-A201-45ED-8D17-07447A7D52E6}" type="slidenum">
              <a:rPr lang="en-GB" smtClean="0"/>
              <a:t>‹#›</a:t>
            </a:fld>
            <a:endParaRPr lang="en-GB"/>
          </a:p>
        </p:txBody>
      </p:sp>
    </p:spTree>
    <p:extLst>
      <p:ext uri="{BB962C8B-B14F-4D97-AF65-F5344CB8AC3E}">
        <p14:creationId xmlns:p14="http://schemas.microsoft.com/office/powerpoint/2010/main" val="2979408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411ECA7-63BF-4250-B464-5576C602DC57}" type="slidenum">
              <a:rPr lang="en-GB" smtClean="0"/>
              <a:t>4</a:t>
            </a:fld>
            <a:endParaRPr lang="en-GB"/>
          </a:p>
        </p:txBody>
      </p:sp>
    </p:spTree>
    <p:extLst>
      <p:ext uri="{BB962C8B-B14F-4D97-AF65-F5344CB8AC3E}">
        <p14:creationId xmlns:p14="http://schemas.microsoft.com/office/powerpoint/2010/main" val="13944934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411ECA7-63BF-4250-B464-5576C602DC57}" type="slidenum">
              <a:rPr lang="en-GB" smtClean="0"/>
              <a:t>5</a:t>
            </a:fld>
            <a:endParaRPr lang="en-GB"/>
          </a:p>
        </p:txBody>
      </p:sp>
    </p:spTree>
    <p:extLst>
      <p:ext uri="{BB962C8B-B14F-4D97-AF65-F5344CB8AC3E}">
        <p14:creationId xmlns:p14="http://schemas.microsoft.com/office/powerpoint/2010/main" val="26642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28881-186A-4B80-BA50-45F7785EC8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BCC6A40-6BA7-4D2A-AA64-E262BAE5CF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CC0D59E-649E-4A17-9821-98EFFEC94F2D}"/>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26CED55F-74F8-47F3-B4AA-F3D97105F7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67E7BE-409F-4F32-A461-12C9045235B2}"/>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566529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5AA54-85A2-4946-A341-3B9446A4D03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674BAAE-9048-4376-880B-F13979BCDFD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D8B4BE-8316-4AF6-B630-8996074D7A0F}"/>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EAE66286-5372-42D4-B135-E3BA3CF954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171BA9-379A-4100-B94D-2CA552E26004}"/>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3718208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753A05-58D2-4C02-A5C4-ECBC93F93B6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237B2C8-3B85-4A46-B6BA-B800014818C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B649AD-B21D-4CDE-A06B-3D257EDBD0EC}"/>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13A1934D-7119-4E3B-915C-B9B03E0A5F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4CFBFC4-5A3C-4B37-BC88-DD52B4EE3C3E}"/>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4025745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F1CE2-F548-4871-9AEB-88387562A2C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296190A-14DE-488C-A014-B156094CC25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C8169E-DC37-41F9-8A44-0D7A385DE1E1}"/>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276ECFA5-01EB-4B7D-A1AA-E91EFB36D7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A14758-8444-491E-B652-4337BC74A65F}"/>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2051831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D78E9-E4E3-4609-87B1-45996E841C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EA8F6B3-3C81-4075-BA3F-BACB69BCC9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9ABD71-5E81-4301-A63C-A8D1F6C4A960}"/>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69B82B79-D98B-4296-A3E7-881F47CDEB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891D2A-6F40-4862-B35C-281D6F6F9977}"/>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3190050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FC599-AD06-4A0F-9165-54B0B6E49C6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3FF29F2-F503-40BC-B256-A3554A394A1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1E909E-3271-416E-8D3B-A71279A6593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438CCD0-B0D0-4E27-8A96-FC8BCD6DAEAC}"/>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6" name="Footer Placeholder 5">
            <a:extLst>
              <a:ext uri="{FF2B5EF4-FFF2-40B4-BE49-F238E27FC236}">
                <a16:creationId xmlns:a16="http://schemas.microsoft.com/office/drawing/2014/main" id="{ACE74EAF-213E-4383-BA3D-F10AA1A3E9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C6ED238-1B83-461E-BCC0-2DB127C025E3}"/>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4263181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270BB-984D-4796-878C-46B0239E32D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78FF135-73FB-4196-B921-996C3664A1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BAD9D4C-0172-4730-9290-B2B904AC0E9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7EB5172-209C-479B-A932-14A92AED23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6E90DA3-1594-4AD2-9E31-24F156737CA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D189185-3A30-47DC-B7C2-9E3617F80C4B}"/>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8" name="Footer Placeholder 7">
            <a:extLst>
              <a:ext uri="{FF2B5EF4-FFF2-40B4-BE49-F238E27FC236}">
                <a16:creationId xmlns:a16="http://schemas.microsoft.com/office/drawing/2014/main" id="{FA09C5A6-146C-472D-8960-DA9CE7BCE2D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A6FE19C-FC78-4242-B013-337C72FD179A}"/>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1604826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99BEC-C958-45C2-9318-9D6BF00CCA4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033F29A-C27A-4A84-9952-A58240A1400B}"/>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4" name="Footer Placeholder 3">
            <a:extLst>
              <a:ext uri="{FF2B5EF4-FFF2-40B4-BE49-F238E27FC236}">
                <a16:creationId xmlns:a16="http://schemas.microsoft.com/office/drawing/2014/main" id="{643AE621-BAF8-4B21-9544-B4C4FF33FAC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C4DCDDD-4CB1-4AAE-8124-8B442DE6F368}"/>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1403199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174C6C-5893-403D-A16D-1283C3D80E5D}"/>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3" name="Footer Placeholder 2">
            <a:extLst>
              <a:ext uri="{FF2B5EF4-FFF2-40B4-BE49-F238E27FC236}">
                <a16:creationId xmlns:a16="http://schemas.microsoft.com/office/drawing/2014/main" id="{D75D8A77-6C1B-451E-9DA4-C3325982C63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32185A3-9579-48FC-B917-0EDAE57357B8}"/>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2380063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F0C5B-F2C2-4390-9795-A59715F83A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8B34794-527B-4FB1-91EB-9DA1A5B15A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BC910AD-89B3-4D8F-89E1-235C08E77E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BAEDC20-F150-4F21-AF7F-43463EAD72DA}"/>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6" name="Footer Placeholder 5">
            <a:extLst>
              <a:ext uri="{FF2B5EF4-FFF2-40B4-BE49-F238E27FC236}">
                <a16:creationId xmlns:a16="http://schemas.microsoft.com/office/drawing/2014/main" id="{40FE0A30-CB41-4D0D-A621-C3F751917D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AEF103F-722A-45D4-BE0D-4788726A7341}"/>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1956997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7AFCD-3A38-4C4D-99BC-5D73C99CDD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F0901F6-3CE6-43BB-88B9-3395ED41F9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2562AA0-4887-40A1-8D6E-775DFB137B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1D5B94-8CFB-41C4-B0C5-2F0FFC08190E}"/>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6" name="Footer Placeholder 5">
            <a:extLst>
              <a:ext uri="{FF2B5EF4-FFF2-40B4-BE49-F238E27FC236}">
                <a16:creationId xmlns:a16="http://schemas.microsoft.com/office/drawing/2014/main" id="{FED6FA31-6342-4359-AB7D-79D15F3A59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7E00071-F19D-44A1-A328-88B08A9FA6DC}"/>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78938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085DC3-00C2-4A5C-9BF7-19047670D3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46B1394-8011-423C-930C-6BB4A14E6F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3304A5-5266-4430-9367-AE81B541C4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344C1600-CCF0-4AA9-BBB7-C5A27E4747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4D9DE6D-5FB7-47AF-AEA9-9948408BA8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81C4C6-2919-455D-BD3F-3AA11A523B85}" type="slidenum">
              <a:rPr lang="en-GB" smtClean="0"/>
              <a:t>‹#›</a:t>
            </a:fld>
            <a:endParaRPr lang="en-GB"/>
          </a:p>
        </p:txBody>
      </p:sp>
    </p:spTree>
    <p:extLst>
      <p:ext uri="{BB962C8B-B14F-4D97-AF65-F5344CB8AC3E}">
        <p14:creationId xmlns:p14="http://schemas.microsoft.com/office/powerpoint/2010/main" val="25308105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al-quran.info/#hom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unsplash.com/s/photos/umrah?utm_source=unsplash&amp;utm_medium=referral&amp;utm_content=creditCopyText" TargetMode="External"/><Relationship Id="rId4" Type="http://schemas.openxmlformats.org/officeDocument/2006/relationships/hyperlink" Target="https://unsplash.com/@hydngallery?utm_source=unsplash&amp;utm_medium=referral&amp;utm_content=creditCopyText"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F8AA-B21B-4FE1-AAF0-D28F41108FE0}"/>
              </a:ext>
            </a:extLst>
          </p:cNvPr>
          <p:cNvSpPr>
            <a:spLocks noGrp="1"/>
          </p:cNvSpPr>
          <p:nvPr>
            <p:ph type="ctrTitle"/>
          </p:nvPr>
        </p:nvSpPr>
        <p:spPr>
          <a:xfrm>
            <a:off x="0" y="308759"/>
            <a:ext cx="12192000" cy="1472540"/>
          </a:xfrm>
          <a:solidFill>
            <a:schemeClr val="tx1"/>
          </a:solidFill>
        </p:spPr>
        <p:txBody>
          <a:bodyPr>
            <a:normAutofit fontScale="90000"/>
          </a:bodyPr>
          <a:lstStyle/>
          <a:p>
            <a:r>
              <a:rPr lang="en-US" sz="5400" dirty="0">
                <a:solidFill>
                  <a:schemeClr val="bg1"/>
                </a:solidFill>
                <a:latin typeface="Arial Black" panose="020B0A04020102020204" pitchFamily="34" charset="0"/>
              </a:rPr>
              <a:t>Big Ideas for RE</a:t>
            </a:r>
            <a:br>
              <a:rPr lang="en-US" sz="5400" dirty="0">
                <a:solidFill>
                  <a:schemeClr val="bg1"/>
                </a:solidFill>
                <a:latin typeface="Arial Black" panose="020B0A04020102020204" pitchFamily="34" charset="0"/>
              </a:rPr>
            </a:br>
            <a:r>
              <a:rPr lang="en-US" sz="5400" dirty="0">
                <a:solidFill>
                  <a:schemeClr val="bg1"/>
                </a:solidFill>
                <a:latin typeface="Arial Black" panose="020B0A04020102020204" pitchFamily="34" charset="0"/>
              </a:rPr>
              <a:t>KS4 Curriculum </a:t>
            </a:r>
            <a:endParaRPr lang="en-GB" sz="5400" dirty="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DE12C47B-37A1-4A2B-B845-0AA859FA91F5}"/>
              </a:ext>
            </a:extLst>
          </p:cNvPr>
          <p:cNvSpPr>
            <a:spLocks noGrp="1"/>
          </p:cNvSpPr>
          <p:nvPr>
            <p:ph type="subTitle" idx="1"/>
          </p:nvPr>
        </p:nvSpPr>
        <p:spPr>
          <a:xfrm>
            <a:off x="1524000" y="2723263"/>
            <a:ext cx="9144000" cy="2893765"/>
          </a:xfrm>
        </p:spPr>
        <p:txBody>
          <a:bodyPr>
            <a:normAutofit lnSpcReduction="10000"/>
          </a:bodyPr>
          <a:lstStyle/>
          <a:p>
            <a:r>
              <a:rPr lang="en-US" sz="13800" dirty="0">
                <a:solidFill>
                  <a:srgbClr val="00B050"/>
                </a:solidFill>
                <a:latin typeface="Arial Black" panose="020B0A04020102020204" pitchFamily="34" charset="0"/>
              </a:rPr>
              <a:t>Islam</a:t>
            </a:r>
            <a:r>
              <a:rPr lang="en-US" sz="7800" dirty="0">
                <a:solidFill>
                  <a:srgbClr val="00B050"/>
                </a:solidFill>
                <a:latin typeface="Arial Black" panose="020B0A04020102020204" pitchFamily="34" charset="0"/>
              </a:rPr>
              <a:t> </a:t>
            </a:r>
          </a:p>
          <a:p>
            <a:r>
              <a:rPr lang="en-US" sz="6000" dirty="0">
                <a:solidFill>
                  <a:srgbClr val="00B050"/>
                </a:solidFill>
                <a:latin typeface="Arial Black" panose="020B0A04020102020204" pitchFamily="34" charset="0"/>
              </a:rPr>
              <a:t>Beliefs </a:t>
            </a:r>
            <a:r>
              <a:rPr lang="en-US" sz="4800" dirty="0">
                <a:solidFill>
                  <a:srgbClr val="00B050"/>
                </a:solidFill>
                <a:latin typeface="Arial Black" panose="020B0A04020102020204" pitchFamily="34" charset="0"/>
              </a:rPr>
              <a:t>(AQA A)</a:t>
            </a:r>
            <a:endParaRPr lang="en-GB" sz="4800" dirty="0">
              <a:solidFill>
                <a:srgbClr val="00B050"/>
              </a:solidFill>
              <a:latin typeface="Arial Black" panose="020B0A04020102020204" pitchFamily="34" charset="0"/>
            </a:endParaRPr>
          </a:p>
        </p:txBody>
      </p:sp>
      <p:grpSp>
        <p:nvGrpSpPr>
          <p:cNvPr id="4" name="Group 3">
            <a:extLst>
              <a:ext uri="{FF2B5EF4-FFF2-40B4-BE49-F238E27FC236}">
                <a16:creationId xmlns:a16="http://schemas.microsoft.com/office/drawing/2014/main" id="{67DAF04B-7E34-D24B-BF54-262F1F8EBE7C}"/>
              </a:ext>
            </a:extLst>
          </p:cNvPr>
          <p:cNvGrpSpPr/>
          <p:nvPr/>
        </p:nvGrpSpPr>
        <p:grpSpPr>
          <a:xfrm>
            <a:off x="4151043" y="6165626"/>
            <a:ext cx="3868647" cy="379095"/>
            <a:chOff x="4144951" y="6155233"/>
            <a:chExt cx="3868647" cy="379095"/>
          </a:xfrm>
        </p:grpSpPr>
        <p:pic>
          <p:nvPicPr>
            <p:cNvPr id="5" name="Picture 4" descr="Logo, company name&#10;&#10;Description automatically generated">
              <a:extLst>
                <a:ext uri="{FF2B5EF4-FFF2-40B4-BE49-F238E27FC236}">
                  <a16:creationId xmlns:a16="http://schemas.microsoft.com/office/drawing/2014/main" id="{69A5A373-18C3-CD48-BBD7-97E3B8583D3C}"/>
                </a:ext>
              </a:extLst>
            </p:cNvPr>
            <p:cNvPicPr/>
            <p:nvPr/>
          </p:nvPicPr>
          <p:blipFill>
            <a:blip r:embed="rId2">
              <a:extLst>
                <a:ext uri="{28A0092B-C50C-407E-A947-70E740481C1C}">
                  <a14:useLocalDpi xmlns:a14="http://schemas.microsoft.com/office/drawing/2010/main" val="0"/>
                </a:ext>
              </a:extLst>
            </a:blip>
            <a:stretch>
              <a:fillRect/>
            </a:stretch>
          </p:blipFill>
          <p:spPr>
            <a:xfrm>
              <a:off x="6431813" y="6155233"/>
              <a:ext cx="1581785" cy="379095"/>
            </a:xfrm>
            <a:prstGeom prst="rect">
              <a:avLst/>
            </a:prstGeom>
          </p:spPr>
        </p:pic>
        <p:sp>
          <p:nvSpPr>
            <p:cNvPr id="6" name="TextBox 5">
              <a:extLst>
                <a:ext uri="{FF2B5EF4-FFF2-40B4-BE49-F238E27FC236}">
                  <a16:creationId xmlns:a16="http://schemas.microsoft.com/office/drawing/2014/main" id="{76C4A9C2-785B-5A47-84C4-0A426707978B}"/>
                </a:ext>
              </a:extLst>
            </p:cNvPr>
            <p:cNvSpPr txBox="1"/>
            <p:nvPr/>
          </p:nvSpPr>
          <p:spPr>
            <a:xfrm>
              <a:off x="4144951" y="6206282"/>
              <a:ext cx="2364919" cy="276999"/>
            </a:xfrm>
            <a:prstGeom prst="rect">
              <a:avLst/>
            </a:prstGeom>
            <a:noFill/>
          </p:spPr>
          <p:txBody>
            <a:bodyPr wrap="square" rtlCol="0">
              <a:spAutoFit/>
            </a:bodyPr>
            <a:lstStyle/>
            <a:p>
              <a:r>
                <a:rPr lang="en-US" sz="1200" dirty="0"/>
                <a:t>Created in 2019. Project funded by</a:t>
              </a:r>
            </a:p>
          </p:txBody>
        </p:sp>
      </p:grpSp>
    </p:spTree>
    <p:extLst>
      <p:ext uri="{BB962C8B-B14F-4D97-AF65-F5344CB8AC3E}">
        <p14:creationId xmlns:p14="http://schemas.microsoft.com/office/powerpoint/2010/main" val="6276317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874DC-E139-4463-AB28-648BD57020BC}"/>
              </a:ext>
            </a:extLst>
          </p:cNvPr>
          <p:cNvSpPr>
            <a:spLocks noGrp="1"/>
          </p:cNvSpPr>
          <p:nvPr>
            <p:ph type="title"/>
          </p:nvPr>
        </p:nvSpPr>
        <p:spPr>
          <a:xfrm>
            <a:off x="838200" y="365126"/>
            <a:ext cx="10515600" cy="881784"/>
          </a:xfrm>
        </p:spPr>
        <p:txBody>
          <a:bodyPr/>
          <a:lstStyle/>
          <a:p>
            <a:r>
              <a:rPr lang="en-US" dirty="0"/>
              <a:t>You (independent working)</a:t>
            </a:r>
            <a:endParaRPr lang="en-GB" dirty="0"/>
          </a:p>
        </p:txBody>
      </p:sp>
      <p:sp>
        <p:nvSpPr>
          <p:cNvPr id="3" name="Content Placeholder 2">
            <a:extLst>
              <a:ext uri="{FF2B5EF4-FFF2-40B4-BE49-F238E27FC236}">
                <a16:creationId xmlns:a16="http://schemas.microsoft.com/office/drawing/2014/main" id="{2A9CCC72-BE24-4612-BF81-CB2B301E53F8}"/>
              </a:ext>
            </a:extLst>
          </p:cNvPr>
          <p:cNvSpPr>
            <a:spLocks noGrp="1"/>
          </p:cNvSpPr>
          <p:nvPr>
            <p:ph idx="1"/>
          </p:nvPr>
        </p:nvSpPr>
        <p:spPr>
          <a:xfrm>
            <a:off x="838200" y="1472540"/>
            <a:ext cx="6714506" cy="4704423"/>
          </a:xfrm>
        </p:spPr>
        <p:txBody>
          <a:bodyPr/>
          <a:lstStyle/>
          <a:p>
            <a:pPr marL="0" indent="0">
              <a:buNone/>
            </a:pPr>
            <a:r>
              <a:rPr lang="en-US" dirty="0"/>
              <a:t>Update your tribal record:</a:t>
            </a:r>
          </a:p>
          <a:p>
            <a:pPr marL="0" indent="0">
              <a:buNone/>
            </a:pPr>
            <a:endParaRPr lang="en-GB" dirty="0"/>
          </a:p>
          <a:p>
            <a:pPr marL="0" indent="0">
              <a:buNone/>
            </a:pPr>
            <a:r>
              <a:rPr lang="en-GB" dirty="0"/>
              <a:t>Explain what has changed in your tribe since Muhammad has his first revelation</a:t>
            </a:r>
          </a:p>
          <a:p>
            <a:pPr marL="0" indent="0">
              <a:buNone/>
            </a:pPr>
            <a:endParaRPr lang="en-GB" dirty="0"/>
          </a:p>
          <a:p>
            <a:pPr marL="0" indent="0">
              <a:buNone/>
            </a:pPr>
            <a:r>
              <a:rPr lang="en-GB" dirty="0"/>
              <a:t>Explain why the new way of life is called ‘submission’</a:t>
            </a:r>
          </a:p>
          <a:p>
            <a:pPr marL="0" indent="0">
              <a:buNone/>
            </a:pPr>
            <a:endParaRPr lang="en-GB" dirty="0"/>
          </a:p>
        </p:txBody>
      </p:sp>
      <p:sp>
        <p:nvSpPr>
          <p:cNvPr id="4" name="TextBox 3">
            <a:extLst>
              <a:ext uri="{FF2B5EF4-FFF2-40B4-BE49-F238E27FC236}">
                <a16:creationId xmlns:a16="http://schemas.microsoft.com/office/drawing/2014/main" id="{A5523A1D-1A7A-4AF0-A2CE-4981EBA7CF38}"/>
              </a:ext>
            </a:extLst>
          </p:cNvPr>
          <p:cNvSpPr txBox="1"/>
          <p:nvPr/>
        </p:nvSpPr>
        <p:spPr>
          <a:xfrm>
            <a:off x="8039596" y="3028207"/>
            <a:ext cx="3681351" cy="3046988"/>
          </a:xfrm>
          <a:prstGeom prst="rect">
            <a:avLst/>
          </a:prstGeom>
          <a:noFill/>
        </p:spPr>
        <p:txBody>
          <a:bodyPr wrap="square" rtlCol="0">
            <a:spAutoFit/>
          </a:bodyPr>
          <a:lstStyle/>
          <a:p>
            <a:r>
              <a:rPr lang="en-GB" sz="3200" dirty="0"/>
              <a:t>Exit ticket: </a:t>
            </a:r>
          </a:p>
          <a:p>
            <a:endParaRPr lang="en-GB" sz="3200" dirty="0"/>
          </a:p>
          <a:p>
            <a:r>
              <a:rPr lang="en-GB" sz="3200" dirty="0"/>
              <a:t>Can you make a connection between Muhammad and Ibrahim?</a:t>
            </a:r>
          </a:p>
        </p:txBody>
      </p:sp>
    </p:spTree>
    <p:extLst>
      <p:ext uri="{BB962C8B-B14F-4D97-AF65-F5344CB8AC3E}">
        <p14:creationId xmlns:p14="http://schemas.microsoft.com/office/powerpoint/2010/main" val="1682232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5F530-A7BB-4A72-8266-F1C79C0ECF5E}"/>
              </a:ext>
            </a:extLst>
          </p:cNvPr>
          <p:cNvSpPr>
            <a:spLocks noGrp="1"/>
          </p:cNvSpPr>
          <p:nvPr>
            <p:ph type="title"/>
          </p:nvPr>
        </p:nvSpPr>
        <p:spPr>
          <a:xfrm>
            <a:off x="256309" y="46704"/>
            <a:ext cx="10989623" cy="1398650"/>
          </a:xfrm>
        </p:spPr>
        <p:txBody>
          <a:bodyPr>
            <a:normAutofit/>
          </a:bodyPr>
          <a:lstStyle/>
          <a:p>
            <a:r>
              <a:rPr lang="en-US" b="1" dirty="0">
                <a:latin typeface="Arial Black" panose="020B0A04020102020204" pitchFamily="34" charset="0"/>
              </a:rPr>
              <a:t>4: </a:t>
            </a:r>
            <a:r>
              <a:rPr lang="en-GB" b="1" dirty="0">
                <a:latin typeface="Arial Black" panose="020B0A04020102020204" pitchFamily="34" charset="0"/>
              </a:rPr>
              <a:t>Submission </a:t>
            </a:r>
          </a:p>
        </p:txBody>
      </p:sp>
      <p:sp>
        <p:nvSpPr>
          <p:cNvPr id="3" name="Content Placeholder 2">
            <a:extLst>
              <a:ext uri="{FF2B5EF4-FFF2-40B4-BE49-F238E27FC236}">
                <a16:creationId xmlns:a16="http://schemas.microsoft.com/office/drawing/2014/main" id="{3954DBB1-85BE-4C77-BEE0-440134DF6977}"/>
              </a:ext>
            </a:extLst>
          </p:cNvPr>
          <p:cNvSpPr>
            <a:spLocks noGrp="1"/>
          </p:cNvSpPr>
          <p:nvPr>
            <p:ph idx="1"/>
          </p:nvPr>
        </p:nvSpPr>
        <p:spPr>
          <a:xfrm>
            <a:off x="535131" y="1597231"/>
            <a:ext cx="7511640" cy="4815444"/>
          </a:xfrm>
        </p:spPr>
        <p:txBody>
          <a:bodyPr>
            <a:normAutofit/>
          </a:bodyPr>
          <a:lstStyle/>
          <a:p>
            <a:pPr marL="0" indent="0">
              <a:buNone/>
            </a:pPr>
            <a:r>
              <a:rPr lang="en-US" b="1" dirty="0"/>
              <a:t>Learning outcomes: </a:t>
            </a:r>
          </a:p>
          <a:p>
            <a:r>
              <a:rPr lang="en-US" b="1" dirty="0"/>
              <a:t>Link idea of submission to Ibrahim and Muhammad</a:t>
            </a:r>
          </a:p>
          <a:p>
            <a:r>
              <a:rPr lang="en-US" b="1" dirty="0"/>
              <a:t>Roots of Islamic monotheism</a:t>
            </a:r>
          </a:p>
          <a:p>
            <a:r>
              <a:rPr lang="en-US" b="1" dirty="0"/>
              <a:t>Explain why the religion is called ‘submission’</a:t>
            </a:r>
          </a:p>
          <a:p>
            <a:endParaRPr lang="en-US" b="1" dirty="0"/>
          </a:p>
          <a:p>
            <a:pPr marL="0" indent="0">
              <a:buNone/>
            </a:pPr>
            <a:r>
              <a:rPr lang="en-US" b="1" dirty="0">
                <a:solidFill>
                  <a:srgbClr val="002060"/>
                </a:solidFill>
              </a:rPr>
              <a:t>From the spec</a:t>
            </a:r>
            <a:r>
              <a:rPr lang="en-US" b="1" dirty="0">
                <a:solidFill>
                  <a:srgbClr val="002060"/>
                </a:solidFill>
                <a:sym typeface="Wingdings" panose="05000000000000000000" pitchFamily="2" charset="2"/>
              </a:rPr>
              <a:t> Tawhid, the nature of God, Surah 112; omnipotent, benevolent, merciful, just, immanent, transcendent </a:t>
            </a:r>
            <a:endParaRPr lang="en-GB" b="1" dirty="0">
              <a:solidFill>
                <a:srgbClr val="002060"/>
              </a:solidFill>
            </a:endParaRPr>
          </a:p>
        </p:txBody>
      </p:sp>
      <p:sp>
        <p:nvSpPr>
          <p:cNvPr id="4" name="TextBox 3">
            <a:extLst>
              <a:ext uri="{FF2B5EF4-FFF2-40B4-BE49-F238E27FC236}">
                <a16:creationId xmlns:a16="http://schemas.microsoft.com/office/drawing/2014/main" id="{74D44661-D1E2-47C7-90C7-BDBAFD343E31}"/>
              </a:ext>
            </a:extLst>
          </p:cNvPr>
          <p:cNvSpPr txBox="1"/>
          <p:nvPr/>
        </p:nvSpPr>
        <p:spPr>
          <a:xfrm>
            <a:off x="8205849" y="1376541"/>
            <a:ext cx="3622966" cy="2628412"/>
          </a:xfrm>
          <a:prstGeom prst="rect">
            <a:avLst/>
          </a:prstGeom>
          <a:noFill/>
        </p:spPr>
        <p:txBody>
          <a:bodyPr wrap="square" rtlCol="0">
            <a:spAutoFit/>
          </a:bodyPr>
          <a:lstStyle/>
          <a:p>
            <a:r>
              <a:rPr lang="en-US" sz="2400" dirty="0"/>
              <a:t>BIG IDEAS LEARNING</a:t>
            </a:r>
          </a:p>
          <a:p>
            <a:r>
              <a:rPr lang="en-GB" sz="2000" b="1" dirty="0">
                <a:solidFill>
                  <a:srgbClr val="00B050"/>
                </a:solidFill>
              </a:rPr>
              <a:t>BELIEFS: beliefs about God in Islam</a:t>
            </a:r>
            <a:endParaRPr lang="en-GB" sz="2800" dirty="0">
              <a:solidFill>
                <a:srgbClr val="00B050"/>
              </a:solidFill>
            </a:endParaRPr>
          </a:p>
          <a:p>
            <a:r>
              <a:rPr lang="en-GB" sz="2000" b="1" dirty="0">
                <a:solidFill>
                  <a:srgbClr val="FF6600"/>
                </a:solidFill>
              </a:rPr>
              <a:t>CONTEXT: beliefs about God found in the Qur’an (Surah 112)</a:t>
            </a:r>
            <a:endParaRPr lang="en-GB" sz="2800" dirty="0">
              <a:solidFill>
                <a:srgbClr val="FF6600"/>
              </a:solidFill>
            </a:endParaRPr>
          </a:p>
          <a:p>
            <a:pPr>
              <a:lnSpc>
                <a:spcPct val="107000"/>
              </a:lnSpc>
              <a:spcAft>
                <a:spcPts val="0"/>
              </a:spcAft>
            </a:pPr>
            <a:r>
              <a:rPr lang="en-GB" sz="2000" b="1" dirty="0">
                <a:solidFill>
                  <a:srgbClr val="FF6600"/>
                </a:solidFill>
              </a:rPr>
              <a:t>CONTEXT: rejection of monotheism in early Islam</a:t>
            </a:r>
          </a:p>
          <a:p>
            <a:endParaRPr lang="en-GB" dirty="0"/>
          </a:p>
        </p:txBody>
      </p:sp>
      <p:sp>
        <p:nvSpPr>
          <p:cNvPr id="5" name="TextBox 4">
            <a:extLst>
              <a:ext uri="{FF2B5EF4-FFF2-40B4-BE49-F238E27FC236}">
                <a16:creationId xmlns:a16="http://schemas.microsoft.com/office/drawing/2014/main" id="{17E4F210-EBF6-4DED-BA9F-BBB4F3CE8E69}"/>
              </a:ext>
            </a:extLst>
          </p:cNvPr>
          <p:cNvSpPr txBox="1"/>
          <p:nvPr/>
        </p:nvSpPr>
        <p:spPr>
          <a:xfrm>
            <a:off x="8325593" y="4378150"/>
            <a:ext cx="3503222" cy="1631216"/>
          </a:xfrm>
          <a:prstGeom prst="rect">
            <a:avLst/>
          </a:prstGeom>
          <a:solidFill>
            <a:srgbClr val="00FF00"/>
          </a:solidFill>
        </p:spPr>
        <p:txBody>
          <a:bodyPr wrap="square" rtlCol="0">
            <a:spAutoFit/>
          </a:bodyPr>
          <a:lstStyle/>
          <a:p>
            <a:r>
              <a:rPr lang="en-US" sz="2000" b="1" dirty="0"/>
              <a:t>RESOURCES</a:t>
            </a:r>
            <a:endParaRPr lang="en-US" sz="2400" b="1" dirty="0"/>
          </a:p>
          <a:p>
            <a:r>
              <a:rPr lang="en-US" sz="2000" b="1" dirty="0"/>
              <a:t>3 A man called Muhammad</a:t>
            </a:r>
          </a:p>
          <a:p>
            <a:r>
              <a:rPr lang="en-US" sz="2000" b="1" dirty="0"/>
              <a:t>4 Tawhid</a:t>
            </a:r>
          </a:p>
          <a:p>
            <a:r>
              <a:rPr lang="en-US" sz="2000" b="1" dirty="0"/>
              <a:t>4 What does the Qur’an say about God?</a:t>
            </a:r>
            <a:endParaRPr lang="en-GB" sz="2000" b="1" dirty="0"/>
          </a:p>
        </p:txBody>
      </p:sp>
    </p:spTree>
    <p:extLst>
      <p:ext uri="{BB962C8B-B14F-4D97-AF65-F5344CB8AC3E}">
        <p14:creationId xmlns:p14="http://schemas.microsoft.com/office/powerpoint/2010/main" val="986368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30A4C8-E443-4FB8-BBB4-C518E813A820}"/>
              </a:ext>
            </a:extLst>
          </p:cNvPr>
          <p:cNvSpPr>
            <a:spLocks noGrp="1"/>
          </p:cNvSpPr>
          <p:nvPr>
            <p:ph idx="1"/>
          </p:nvPr>
        </p:nvSpPr>
        <p:spPr>
          <a:xfrm>
            <a:off x="1496291" y="0"/>
            <a:ext cx="10695707" cy="6858000"/>
          </a:xfrm>
          <a:noFill/>
        </p:spPr>
        <p:txBody>
          <a:bodyPr>
            <a:normAutofit fontScale="77500" lnSpcReduction="20000"/>
          </a:bodyPr>
          <a:lstStyle/>
          <a:p>
            <a:pPr marL="0" indent="0">
              <a:buNone/>
            </a:pPr>
            <a:r>
              <a:rPr lang="en-US" b="1" dirty="0"/>
              <a:t>Lesson 4</a:t>
            </a:r>
          </a:p>
          <a:p>
            <a:r>
              <a:rPr lang="en-US" dirty="0"/>
              <a:t>Now do: Display an image of Eid ul-</a:t>
            </a:r>
            <a:r>
              <a:rPr lang="en-US" dirty="0" err="1"/>
              <a:t>Adha</a:t>
            </a:r>
            <a:r>
              <a:rPr lang="en-US" dirty="0"/>
              <a:t>. Do the class know what this Eid commemorates? Ibrahim’s willingness to sacrifice his son Ismail. Ask groups to explain why at that moment Ibrahim showed perfect submission to God. Recall (from lesson 3) what the words ‘Islam’ and ‘Muslim’ mean. How did Ibrahim and Muhammad submit to God?</a:t>
            </a:r>
          </a:p>
          <a:p>
            <a:r>
              <a:rPr lang="en-US" dirty="0"/>
              <a:t>Hook: Read section 1 of ‘4 Tawhid’, ‘</a:t>
            </a:r>
            <a:r>
              <a:rPr lang="en-US" dirty="0" err="1"/>
              <a:t>Muruwah</a:t>
            </a:r>
            <a:r>
              <a:rPr lang="en-US" dirty="0"/>
              <a:t>’. Discuss what spiritual and political crisis the Arabs faced. Return to the tribal record established last lesson, add notes.</a:t>
            </a:r>
          </a:p>
          <a:p>
            <a:r>
              <a:rPr lang="en-US" dirty="0"/>
              <a:t>How did Muhammad ring the tribes together? Write notes in tribal record.</a:t>
            </a:r>
          </a:p>
          <a:p>
            <a:r>
              <a:rPr lang="en-US" dirty="0"/>
              <a:t>I (teacher exposition): Read to or read with the class the remainder of ‘Tawhid’ sheet, 2: Islam. Ensure understanding. Define ‘monotheism’. </a:t>
            </a:r>
          </a:p>
          <a:p>
            <a:r>
              <a:rPr lang="en-US" dirty="0"/>
              <a:t>We (paired/ group activity):  discuss- Why did Muhammad insist upon absolute monotheism? Listen to answers.</a:t>
            </a:r>
          </a:p>
          <a:p>
            <a:r>
              <a:rPr lang="en-US" dirty="0"/>
              <a:t>We: hand out sections of ‘what does the Question say about God?’ worksheet- for 4 or 8 groups (double up if using 8 groups). Students use an online Qur’an such as </a:t>
            </a:r>
            <a:r>
              <a:rPr lang="en-US" dirty="0">
                <a:hlinkClick r:id="rId2"/>
              </a:rPr>
              <a:t>http://al-quran.info/#home</a:t>
            </a:r>
            <a:r>
              <a:rPr lang="en-US" dirty="0"/>
              <a:t> or physical copies if you have them. Students record how God is described in their 3 or 2 passages. Lay on tabletops, students walk around the room looking at passages they did not research. </a:t>
            </a:r>
          </a:p>
          <a:p>
            <a:r>
              <a:rPr lang="en-US" dirty="0"/>
              <a:t>Discuss questions on board</a:t>
            </a:r>
          </a:p>
          <a:p>
            <a:r>
              <a:rPr lang="en-US" dirty="0"/>
              <a:t>We: Read Surah 112. What could this passage be a reaction to? (it is a rejection of the Christian trinity). </a:t>
            </a:r>
          </a:p>
          <a:p>
            <a:r>
              <a:rPr lang="en-US" dirty="0"/>
              <a:t>You: Return to the tribal record. Explain why your new way of life is called ‘submission’. </a:t>
            </a:r>
          </a:p>
          <a:p>
            <a:r>
              <a:rPr lang="en-US" dirty="0"/>
              <a:t>Exit ticket: make a connection between Muhammad and Ibrahim</a:t>
            </a:r>
          </a:p>
          <a:p>
            <a:endParaRPr lang="en-US" dirty="0"/>
          </a:p>
          <a:p>
            <a:endParaRPr lang="en-US" dirty="0"/>
          </a:p>
        </p:txBody>
      </p:sp>
    </p:spTree>
    <p:extLst>
      <p:ext uri="{BB962C8B-B14F-4D97-AF65-F5344CB8AC3E}">
        <p14:creationId xmlns:p14="http://schemas.microsoft.com/office/powerpoint/2010/main" val="1310176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eligious, Muhammad, Religion, Islam, Islamic, Arabic">
            <a:extLst>
              <a:ext uri="{FF2B5EF4-FFF2-40B4-BE49-F238E27FC236}">
                <a16:creationId xmlns:a16="http://schemas.microsoft.com/office/drawing/2014/main" id="{EABB5B95-6164-4D00-BB8B-5C1525811D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9315" y="1"/>
            <a:ext cx="10601739"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ED1A182D-5E77-47EE-8EE7-D164AB28DF37}"/>
              </a:ext>
            </a:extLst>
          </p:cNvPr>
          <p:cNvSpPr txBox="1"/>
          <p:nvPr/>
        </p:nvSpPr>
        <p:spPr>
          <a:xfrm>
            <a:off x="5239837" y="3107662"/>
            <a:ext cx="4553092" cy="1938992"/>
          </a:xfrm>
          <a:prstGeom prst="rect">
            <a:avLst/>
          </a:prstGeom>
          <a:noFill/>
        </p:spPr>
        <p:txBody>
          <a:bodyPr wrap="square" rtlCol="0">
            <a:spAutoFit/>
          </a:bodyPr>
          <a:lstStyle/>
          <a:p>
            <a:r>
              <a:rPr lang="en-US" sz="4000" dirty="0">
                <a:solidFill>
                  <a:schemeClr val="bg1"/>
                </a:solidFill>
                <a:latin typeface="Arial Black" panose="020B0A04020102020204" pitchFamily="34" charset="0"/>
              </a:rPr>
              <a:t>What does Eid ul </a:t>
            </a:r>
            <a:r>
              <a:rPr lang="en-US" sz="4000" dirty="0" err="1">
                <a:solidFill>
                  <a:schemeClr val="bg1"/>
                </a:solidFill>
                <a:latin typeface="Arial Black" panose="020B0A04020102020204" pitchFamily="34" charset="0"/>
              </a:rPr>
              <a:t>Adha</a:t>
            </a:r>
            <a:r>
              <a:rPr lang="en-US" sz="4000" dirty="0">
                <a:solidFill>
                  <a:schemeClr val="bg1"/>
                </a:solidFill>
                <a:latin typeface="Arial Black" panose="020B0A04020102020204" pitchFamily="34" charset="0"/>
              </a:rPr>
              <a:t>  commemorate?</a:t>
            </a:r>
          </a:p>
        </p:txBody>
      </p:sp>
      <p:sp>
        <p:nvSpPr>
          <p:cNvPr id="2" name="TextBox 1">
            <a:extLst>
              <a:ext uri="{FF2B5EF4-FFF2-40B4-BE49-F238E27FC236}">
                <a16:creationId xmlns:a16="http://schemas.microsoft.com/office/drawing/2014/main" id="{FF0EC9DE-8F02-274D-930A-9E04CE255D29}"/>
              </a:ext>
            </a:extLst>
          </p:cNvPr>
          <p:cNvSpPr txBox="1"/>
          <p:nvPr/>
        </p:nvSpPr>
        <p:spPr>
          <a:xfrm>
            <a:off x="7638909" y="6619741"/>
            <a:ext cx="4553092" cy="246221"/>
          </a:xfrm>
          <a:prstGeom prst="rect">
            <a:avLst/>
          </a:prstGeom>
          <a:solidFill>
            <a:schemeClr val="bg1"/>
          </a:solidFill>
        </p:spPr>
        <p:txBody>
          <a:bodyPr wrap="square" rtlCol="0">
            <a:spAutoFit/>
          </a:bodyPr>
          <a:lstStyle/>
          <a:p>
            <a:r>
              <a:rPr lang="en-US" sz="1000" dirty="0"/>
              <a:t>Image: https://</a:t>
            </a:r>
            <a:r>
              <a:rPr lang="en-US" sz="1000" dirty="0" err="1"/>
              <a:t>pixabay.com</a:t>
            </a:r>
            <a:r>
              <a:rPr lang="en-US" sz="1000" dirty="0"/>
              <a:t>/photos/religious-muhammad-religion-islam-2262799/</a:t>
            </a:r>
            <a:endParaRPr lang="en-GB" sz="1000" dirty="0"/>
          </a:p>
        </p:txBody>
      </p:sp>
    </p:spTree>
    <p:extLst>
      <p:ext uri="{BB962C8B-B14F-4D97-AF65-F5344CB8AC3E}">
        <p14:creationId xmlns:p14="http://schemas.microsoft.com/office/powerpoint/2010/main" val="2885891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B9C48C8-7411-41E2-A7FC-14885D8D9C4F}"/>
              </a:ext>
            </a:extLst>
          </p:cNvPr>
          <p:cNvSpPr txBox="1"/>
          <p:nvPr/>
        </p:nvSpPr>
        <p:spPr>
          <a:xfrm>
            <a:off x="5951096" y="249382"/>
            <a:ext cx="6240904" cy="3539430"/>
          </a:xfrm>
          <a:prstGeom prst="rect">
            <a:avLst/>
          </a:prstGeom>
          <a:noFill/>
        </p:spPr>
        <p:txBody>
          <a:bodyPr wrap="square" rtlCol="0">
            <a:spAutoFit/>
          </a:bodyPr>
          <a:lstStyle/>
          <a:p>
            <a:pPr marL="342900" indent="-342900">
              <a:buAutoNum type="arabicParenR"/>
            </a:pPr>
            <a:r>
              <a:rPr lang="en-US" sz="3200" b="1" dirty="0"/>
              <a:t> What did God ask Ibrahim to sacrifice?</a:t>
            </a:r>
          </a:p>
          <a:p>
            <a:pPr marL="342900" indent="-342900">
              <a:buAutoNum type="arabicParenR"/>
            </a:pPr>
            <a:r>
              <a:rPr lang="en-US" sz="3200" b="1" dirty="0"/>
              <a:t> How did Ibrahim respond?</a:t>
            </a:r>
          </a:p>
          <a:p>
            <a:pPr marL="342900" indent="-342900">
              <a:buAutoNum type="arabicParenR"/>
            </a:pPr>
            <a:r>
              <a:rPr lang="en-US" sz="3200" b="1" dirty="0"/>
              <a:t> Why do Muslims remember Ibrahim’s actions?</a:t>
            </a:r>
          </a:p>
          <a:p>
            <a:pPr marL="342900" indent="-342900">
              <a:buAutoNum type="arabicParenR"/>
            </a:pPr>
            <a:r>
              <a:rPr lang="en-US" sz="3200" b="1" dirty="0"/>
              <a:t> What do the words ‘Islam’ and ‘Muslim’ mean?</a:t>
            </a:r>
          </a:p>
        </p:txBody>
      </p:sp>
      <p:pic>
        <p:nvPicPr>
          <p:cNvPr id="2050" name="Picture 2" descr="people gathering inside Mecca">
            <a:extLst>
              <a:ext uri="{FF2B5EF4-FFF2-40B4-BE49-F238E27FC236}">
                <a16:creationId xmlns:a16="http://schemas.microsoft.com/office/drawing/2014/main" id="{B802984B-0951-45D1-B06C-50225208BF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1888" y="0"/>
            <a:ext cx="457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2F1D63E4-B3AC-6E45-A26C-31FD905292A1}"/>
              </a:ext>
            </a:extLst>
          </p:cNvPr>
          <p:cNvSpPr txBox="1"/>
          <p:nvPr/>
        </p:nvSpPr>
        <p:spPr>
          <a:xfrm>
            <a:off x="5619167" y="6452315"/>
            <a:ext cx="2137893" cy="523220"/>
          </a:xfrm>
          <a:prstGeom prst="rect">
            <a:avLst/>
          </a:prstGeom>
          <a:noFill/>
        </p:spPr>
        <p:txBody>
          <a:bodyPr wrap="square" rtlCol="0">
            <a:spAutoFit/>
          </a:bodyPr>
          <a:lstStyle/>
          <a:p>
            <a:r>
              <a:rPr lang="en-US" sz="1000" dirty="0"/>
              <a:t>Image: Photo by </a:t>
            </a:r>
            <a:r>
              <a:rPr lang="en-US" sz="1000" dirty="0">
                <a:hlinkClick r:id="rId4"/>
              </a:rPr>
              <a:t>Haidan</a:t>
            </a:r>
            <a:r>
              <a:rPr lang="en-US" sz="1000" dirty="0"/>
              <a:t> on </a:t>
            </a:r>
            <a:r>
              <a:rPr lang="en-US" sz="1000" dirty="0">
                <a:hlinkClick r:id="rId5"/>
              </a:rPr>
              <a:t>Unsplash</a:t>
            </a:r>
            <a:endParaRPr lang="en-GB" sz="1000" dirty="0"/>
          </a:p>
          <a:p>
            <a:endParaRPr lang="en-US" dirty="0"/>
          </a:p>
        </p:txBody>
      </p:sp>
    </p:spTree>
    <p:extLst>
      <p:ext uri="{BB962C8B-B14F-4D97-AF65-F5344CB8AC3E}">
        <p14:creationId xmlns:p14="http://schemas.microsoft.com/office/powerpoint/2010/main" val="1950668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600A5-E67B-400C-84C9-7157B3D80681}"/>
              </a:ext>
            </a:extLst>
          </p:cNvPr>
          <p:cNvSpPr>
            <a:spLocks noGrp="1"/>
          </p:cNvSpPr>
          <p:nvPr>
            <p:ph type="title"/>
          </p:nvPr>
        </p:nvSpPr>
        <p:spPr>
          <a:xfrm>
            <a:off x="1196935" y="153192"/>
            <a:ext cx="8911442" cy="1325563"/>
          </a:xfrm>
        </p:spPr>
        <p:txBody>
          <a:bodyPr/>
          <a:lstStyle/>
          <a:p>
            <a:r>
              <a:rPr lang="en-US" b="1" dirty="0"/>
              <a:t>Hook</a:t>
            </a:r>
            <a:br>
              <a:rPr lang="en-US" b="1" dirty="0"/>
            </a:br>
            <a:r>
              <a:rPr lang="en-US" b="1" dirty="0"/>
              <a:t>Read section 1, </a:t>
            </a:r>
            <a:r>
              <a:rPr lang="en-US" b="1" dirty="0" err="1"/>
              <a:t>Muruwah</a:t>
            </a:r>
            <a:endParaRPr lang="en-GB" b="1" dirty="0"/>
          </a:p>
        </p:txBody>
      </p:sp>
      <p:sp>
        <p:nvSpPr>
          <p:cNvPr id="3" name="Content Placeholder 2">
            <a:extLst>
              <a:ext uri="{FF2B5EF4-FFF2-40B4-BE49-F238E27FC236}">
                <a16:creationId xmlns:a16="http://schemas.microsoft.com/office/drawing/2014/main" id="{4BECBE10-8AC5-4517-99A4-DCF20A8EDB7E}"/>
              </a:ext>
            </a:extLst>
          </p:cNvPr>
          <p:cNvSpPr>
            <a:spLocks noGrp="1"/>
          </p:cNvSpPr>
          <p:nvPr>
            <p:ph idx="1"/>
          </p:nvPr>
        </p:nvSpPr>
        <p:spPr>
          <a:xfrm>
            <a:off x="1136073" y="1690688"/>
            <a:ext cx="3922815" cy="4351338"/>
          </a:xfrm>
        </p:spPr>
        <p:txBody>
          <a:bodyPr>
            <a:normAutofit lnSpcReduction="10000"/>
          </a:bodyPr>
          <a:lstStyle/>
          <a:p>
            <a:pPr marL="0" indent="0">
              <a:buNone/>
            </a:pPr>
            <a:r>
              <a:rPr lang="en-US" dirty="0"/>
              <a:t>1: Discuss in groups:</a:t>
            </a:r>
          </a:p>
          <a:p>
            <a:pPr marL="0" indent="0">
              <a:buNone/>
            </a:pPr>
            <a:r>
              <a:rPr lang="en-US" dirty="0"/>
              <a:t>What crisis did the Arab tribes face?</a:t>
            </a:r>
          </a:p>
          <a:p>
            <a:pPr marL="0" indent="0">
              <a:buNone/>
            </a:pPr>
            <a:endParaRPr lang="en-US" dirty="0"/>
          </a:p>
          <a:p>
            <a:pPr marL="0" indent="0">
              <a:buNone/>
            </a:pPr>
            <a:r>
              <a:rPr lang="en-US" dirty="0"/>
              <a:t>2: Turn to ‘Tribal Record’ (last lesson)</a:t>
            </a:r>
          </a:p>
          <a:p>
            <a:pPr marL="0" indent="0">
              <a:buNone/>
            </a:pPr>
            <a:r>
              <a:rPr lang="en-US" dirty="0"/>
              <a:t>Add notes. Finish this sentence starter:</a:t>
            </a:r>
          </a:p>
          <a:p>
            <a:pPr marL="0" indent="0">
              <a:buNone/>
            </a:pPr>
            <a:r>
              <a:rPr lang="en-US" dirty="0"/>
              <a:t>‘the Arab tribes are in crisis because…’</a:t>
            </a:r>
          </a:p>
          <a:p>
            <a:pPr marL="0" indent="0">
              <a:buNone/>
            </a:pPr>
            <a:endParaRPr lang="en-US" dirty="0"/>
          </a:p>
          <a:p>
            <a:pPr marL="0" indent="0">
              <a:buNone/>
            </a:pPr>
            <a:endParaRPr lang="en-US" dirty="0"/>
          </a:p>
          <a:p>
            <a:pPr marL="514350" indent="-514350">
              <a:buAutoNum type="alphaLcParenR"/>
            </a:pPr>
            <a:endParaRPr lang="en-GB" dirty="0"/>
          </a:p>
        </p:txBody>
      </p:sp>
      <p:sp>
        <p:nvSpPr>
          <p:cNvPr id="4" name="TextBox 3">
            <a:extLst>
              <a:ext uri="{FF2B5EF4-FFF2-40B4-BE49-F238E27FC236}">
                <a16:creationId xmlns:a16="http://schemas.microsoft.com/office/drawing/2014/main" id="{5C725F62-D94C-479E-843C-2E0C81F27FD0}"/>
              </a:ext>
            </a:extLst>
          </p:cNvPr>
          <p:cNvSpPr txBox="1"/>
          <p:nvPr/>
        </p:nvSpPr>
        <p:spPr>
          <a:xfrm>
            <a:off x="5652656" y="1690688"/>
            <a:ext cx="5902036" cy="4401205"/>
          </a:xfrm>
          <a:prstGeom prst="rect">
            <a:avLst/>
          </a:prstGeom>
          <a:noFill/>
        </p:spPr>
        <p:txBody>
          <a:bodyPr wrap="square" rtlCol="0">
            <a:spAutoFit/>
          </a:bodyPr>
          <a:lstStyle/>
          <a:p>
            <a:r>
              <a:rPr lang="en-US" sz="2800" dirty="0"/>
              <a:t>3: Discuss in groups:</a:t>
            </a:r>
          </a:p>
          <a:p>
            <a:r>
              <a:rPr lang="en-US" sz="2800" dirty="0"/>
              <a:t>What happened to Muhammad in 620 CE?</a:t>
            </a:r>
          </a:p>
          <a:p>
            <a:r>
              <a:rPr lang="en-US" sz="2800" dirty="0"/>
              <a:t>How did this bring the tribes together?</a:t>
            </a:r>
          </a:p>
          <a:p>
            <a:endParaRPr lang="en-US" sz="2800" dirty="0"/>
          </a:p>
          <a:p>
            <a:r>
              <a:rPr lang="en-US" sz="2800" dirty="0"/>
              <a:t>3: Write notes in tribal record. Finish sentence starters:</a:t>
            </a:r>
          </a:p>
          <a:p>
            <a:r>
              <a:rPr lang="en-US" sz="2800" dirty="0"/>
              <a:t>‘An amazing thing happened to Muhammad…’</a:t>
            </a:r>
          </a:p>
          <a:p>
            <a:r>
              <a:rPr lang="en-US" sz="2800" dirty="0"/>
              <a:t>‘This means for the tribes…’</a:t>
            </a:r>
          </a:p>
        </p:txBody>
      </p:sp>
    </p:spTree>
    <p:extLst>
      <p:ext uri="{BB962C8B-B14F-4D97-AF65-F5344CB8AC3E}">
        <p14:creationId xmlns:p14="http://schemas.microsoft.com/office/powerpoint/2010/main" val="2143517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C4EE3-6C5D-451E-B138-12ED7C34DC84}"/>
              </a:ext>
            </a:extLst>
          </p:cNvPr>
          <p:cNvSpPr>
            <a:spLocks noGrp="1"/>
          </p:cNvSpPr>
          <p:nvPr>
            <p:ph type="title"/>
          </p:nvPr>
        </p:nvSpPr>
        <p:spPr>
          <a:xfrm>
            <a:off x="327561" y="230188"/>
            <a:ext cx="6488874" cy="1325563"/>
          </a:xfrm>
        </p:spPr>
        <p:txBody>
          <a:bodyPr/>
          <a:lstStyle/>
          <a:p>
            <a:r>
              <a:rPr lang="en-US" dirty="0"/>
              <a:t>We (paired/ group activity)</a:t>
            </a:r>
            <a:endParaRPr lang="en-GB" dirty="0"/>
          </a:p>
        </p:txBody>
      </p:sp>
      <p:sp>
        <p:nvSpPr>
          <p:cNvPr id="5" name="TextBox 4">
            <a:extLst>
              <a:ext uri="{FF2B5EF4-FFF2-40B4-BE49-F238E27FC236}">
                <a16:creationId xmlns:a16="http://schemas.microsoft.com/office/drawing/2014/main" id="{A27D9534-0371-40E7-B45E-0A976D3D89FB}"/>
              </a:ext>
            </a:extLst>
          </p:cNvPr>
          <p:cNvSpPr txBox="1"/>
          <p:nvPr/>
        </p:nvSpPr>
        <p:spPr>
          <a:xfrm>
            <a:off x="933202" y="1723139"/>
            <a:ext cx="5605153" cy="4247317"/>
          </a:xfrm>
          <a:prstGeom prst="rect">
            <a:avLst/>
          </a:prstGeom>
          <a:noFill/>
        </p:spPr>
        <p:txBody>
          <a:bodyPr wrap="square" rtlCol="0">
            <a:spAutoFit/>
          </a:bodyPr>
          <a:lstStyle/>
          <a:p>
            <a:r>
              <a:rPr lang="en-US" sz="2800" dirty="0"/>
              <a:t>Discuss: </a:t>
            </a:r>
          </a:p>
          <a:p>
            <a:r>
              <a:rPr lang="en-US" sz="2800" dirty="0"/>
              <a:t>Why did Muhammad insist upon absolute monotheism?</a:t>
            </a:r>
          </a:p>
          <a:p>
            <a:endParaRPr lang="en-US" sz="2800" dirty="0"/>
          </a:p>
          <a:p>
            <a:r>
              <a:rPr lang="en-US" sz="2800" dirty="0"/>
              <a:t>Was this a good or bad idea?</a:t>
            </a:r>
          </a:p>
          <a:p>
            <a:endParaRPr lang="en-US" sz="2800" dirty="0"/>
          </a:p>
          <a:p>
            <a:r>
              <a:rPr lang="en-US" sz="2800" dirty="0"/>
              <a:t>Complete ‘What does the Qur’an say about God?’ worksheet (groups)</a:t>
            </a:r>
          </a:p>
          <a:p>
            <a:endParaRPr lang="en-US" sz="2800" dirty="0"/>
          </a:p>
          <a:p>
            <a:endParaRPr lang="en-GB" dirty="0"/>
          </a:p>
        </p:txBody>
      </p:sp>
      <p:sp>
        <p:nvSpPr>
          <p:cNvPr id="6" name="TextBox 5">
            <a:extLst>
              <a:ext uri="{FF2B5EF4-FFF2-40B4-BE49-F238E27FC236}">
                <a16:creationId xmlns:a16="http://schemas.microsoft.com/office/drawing/2014/main" id="{0B7CFBEA-7408-4F64-A171-E587E58CEC74}"/>
              </a:ext>
            </a:extLst>
          </p:cNvPr>
          <p:cNvSpPr txBox="1"/>
          <p:nvPr/>
        </p:nvSpPr>
        <p:spPr>
          <a:xfrm>
            <a:off x="7107873" y="1630806"/>
            <a:ext cx="4482444" cy="3108543"/>
          </a:xfrm>
          <a:prstGeom prst="rect">
            <a:avLst/>
          </a:prstGeom>
          <a:noFill/>
        </p:spPr>
        <p:txBody>
          <a:bodyPr wrap="square" rtlCol="0">
            <a:spAutoFit/>
          </a:bodyPr>
          <a:lstStyle/>
          <a:p>
            <a:r>
              <a:rPr lang="en-US" sz="2800" b="1" dirty="0">
                <a:solidFill>
                  <a:srgbClr val="0070C0"/>
                </a:solidFill>
                <a:latin typeface="Arial Black" panose="020B0A04020102020204" pitchFamily="34" charset="0"/>
              </a:rPr>
              <a:t>Definition: monotheism</a:t>
            </a:r>
          </a:p>
          <a:p>
            <a:endParaRPr lang="en-US" sz="2800" b="1" dirty="0">
              <a:solidFill>
                <a:srgbClr val="0070C0"/>
              </a:solidFill>
              <a:latin typeface="Arial Black" panose="020B0A04020102020204" pitchFamily="34" charset="0"/>
            </a:endParaRPr>
          </a:p>
          <a:p>
            <a:r>
              <a:rPr lang="en-US" sz="2800" b="1" dirty="0">
                <a:solidFill>
                  <a:srgbClr val="0070C0"/>
                </a:solidFill>
              </a:rPr>
              <a:t>Belief in one God</a:t>
            </a:r>
          </a:p>
          <a:p>
            <a:r>
              <a:rPr lang="en-US" sz="2800" b="1" dirty="0">
                <a:solidFill>
                  <a:srgbClr val="0070C0"/>
                </a:solidFill>
              </a:rPr>
              <a:t>Loyalty to one God </a:t>
            </a:r>
          </a:p>
          <a:p>
            <a:r>
              <a:rPr lang="en-US" sz="2800" b="1" i="1" dirty="0">
                <a:solidFill>
                  <a:srgbClr val="0070C0"/>
                </a:solidFill>
              </a:rPr>
              <a:t>‘mono’= one, ‘</a:t>
            </a:r>
            <a:r>
              <a:rPr lang="en-US" sz="2800" b="1" i="1" dirty="0" err="1">
                <a:solidFill>
                  <a:srgbClr val="0070C0"/>
                </a:solidFill>
              </a:rPr>
              <a:t>theos</a:t>
            </a:r>
            <a:r>
              <a:rPr lang="en-US" sz="2800" b="1" i="1" dirty="0">
                <a:solidFill>
                  <a:srgbClr val="0070C0"/>
                </a:solidFill>
              </a:rPr>
              <a:t>’ = God (Greek)</a:t>
            </a:r>
          </a:p>
        </p:txBody>
      </p:sp>
    </p:spTree>
    <p:extLst>
      <p:ext uri="{BB962C8B-B14F-4D97-AF65-F5344CB8AC3E}">
        <p14:creationId xmlns:p14="http://schemas.microsoft.com/office/powerpoint/2010/main" val="550443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C4EE3-6C5D-451E-B138-12ED7C34DC84}"/>
              </a:ext>
            </a:extLst>
          </p:cNvPr>
          <p:cNvSpPr>
            <a:spLocks noGrp="1"/>
          </p:cNvSpPr>
          <p:nvPr>
            <p:ph type="title"/>
          </p:nvPr>
        </p:nvSpPr>
        <p:spPr>
          <a:xfrm>
            <a:off x="200894" y="230188"/>
            <a:ext cx="6488874" cy="969303"/>
          </a:xfrm>
        </p:spPr>
        <p:txBody>
          <a:bodyPr/>
          <a:lstStyle/>
          <a:p>
            <a:r>
              <a:rPr lang="en-US" dirty="0"/>
              <a:t>We (paired/ group activity)</a:t>
            </a:r>
            <a:endParaRPr lang="en-GB" dirty="0"/>
          </a:p>
        </p:txBody>
      </p:sp>
      <p:sp>
        <p:nvSpPr>
          <p:cNvPr id="5" name="TextBox 4">
            <a:extLst>
              <a:ext uri="{FF2B5EF4-FFF2-40B4-BE49-F238E27FC236}">
                <a16:creationId xmlns:a16="http://schemas.microsoft.com/office/drawing/2014/main" id="{A27D9534-0371-40E7-B45E-0A976D3D89FB}"/>
              </a:ext>
            </a:extLst>
          </p:cNvPr>
          <p:cNvSpPr txBox="1"/>
          <p:nvPr/>
        </p:nvSpPr>
        <p:spPr>
          <a:xfrm>
            <a:off x="1072989" y="1567626"/>
            <a:ext cx="4705098" cy="4401205"/>
          </a:xfrm>
          <a:prstGeom prst="rect">
            <a:avLst/>
          </a:prstGeom>
          <a:noFill/>
        </p:spPr>
        <p:txBody>
          <a:bodyPr wrap="square" rtlCol="0">
            <a:spAutoFit/>
          </a:bodyPr>
          <a:lstStyle/>
          <a:p>
            <a:r>
              <a:rPr lang="en-US" sz="2800" dirty="0"/>
              <a:t>After you have read all the passages describing God, find one that reflects God as:</a:t>
            </a:r>
          </a:p>
          <a:p>
            <a:endParaRPr lang="en-US" sz="2800" dirty="0"/>
          </a:p>
          <a:p>
            <a:r>
              <a:rPr lang="en-US" sz="2800" dirty="0"/>
              <a:t>Omnipotent</a:t>
            </a:r>
          </a:p>
          <a:p>
            <a:r>
              <a:rPr lang="en-US" sz="2800" dirty="0"/>
              <a:t>Benevolent</a:t>
            </a:r>
          </a:p>
          <a:p>
            <a:r>
              <a:rPr lang="en-US" sz="2800" dirty="0"/>
              <a:t>Merciful and fair</a:t>
            </a:r>
          </a:p>
          <a:p>
            <a:r>
              <a:rPr lang="en-US" sz="2800" dirty="0"/>
              <a:t>Creator</a:t>
            </a:r>
          </a:p>
          <a:p>
            <a:r>
              <a:rPr lang="en-US" sz="2800" dirty="0"/>
              <a:t>Transcendent</a:t>
            </a:r>
          </a:p>
          <a:p>
            <a:r>
              <a:rPr lang="en-US" sz="2800" dirty="0"/>
              <a:t>Immanent</a:t>
            </a:r>
          </a:p>
        </p:txBody>
      </p:sp>
      <p:sp>
        <p:nvSpPr>
          <p:cNvPr id="6" name="TextBox 5">
            <a:extLst>
              <a:ext uri="{FF2B5EF4-FFF2-40B4-BE49-F238E27FC236}">
                <a16:creationId xmlns:a16="http://schemas.microsoft.com/office/drawing/2014/main" id="{0B7CFBEA-7408-4F64-A171-E587E58CEC74}"/>
              </a:ext>
            </a:extLst>
          </p:cNvPr>
          <p:cNvSpPr txBox="1"/>
          <p:nvPr/>
        </p:nvSpPr>
        <p:spPr>
          <a:xfrm>
            <a:off x="6309757" y="1066769"/>
            <a:ext cx="5502232" cy="3108543"/>
          </a:xfrm>
          <a:prstGeom prst="rect">
            <a:avLst/>
          </a:prstGeom>
          <a:noFill/>
        </p:spPr>
        <p:txBody>
          <a:bodyPr wrap="square" rtlCol="0">
            <a:spAutoFit/>
          </a:bodyPr>
          <a:lstStyle/>
          <a:p>
            <a:r>
              <a:rPr lang="en-US" sz="2800" b="1" dirty="0">
                <a:solidFill>
                  <a:srgbClr val="0070C0"/>
                </a:solidFill>
                <a:latin typeface="Arial Black" panose="020B0A04020102020204" pitchFamily="34" charset="0"/>
              </a:rPr>
              <a:t>Definition: immanent</a:t>
            </a:r>
          </a:p>
          <a:p>
            <a:r>
              <a:rPr lang="en-US" sz="2800" b="1" dirty="0">
                <a:solidFill>
                  <a:srgbClr val="0070C0"/>
                </a:solidFill>
              </a:rPr>
              <a:t>Close to humans, interested in humans</a:t>
            </a:r>
          </a:p>
          <a:p>
            <a:endParaRPr lang="en-US" sz="2800" b="1" dirty="0">
              <a:solidFill>
                <a:srgbClr val="0070C0"/>
              </a:solidFill>
            </a:endParaRPr>
          </a:p>
          <a:p>
            <a:r>
              <a:rPr lang="en-US" sz="2800" b="1" dirty="0">
                <a:solidFill>
                  <a:srgbClr val="0070C0"/>
                </a:solidFill>
                <a:latin typeface="Arial Black" panose="020B0A04020102020204" pitchFamily="34" charset="0"/>
              </a:rPr>
              <a:t>Definition: transcendent</a:t>
            </a:r>
          </a:p>
          <a:p>
            <a:r>
              <a:rPr lang="en-US" sz="2800" b="1" dirty="0">
                <a:solidFill>
                  <a:srgbClr val="0070C0"/>
                </a:solidFill>
              </a:rPr>
              <a:t>Beyond the earth and the material/ physical world</a:t>
            </a:r>
          </a:p>
        </p:txBody>
      </p:sp>
      <p:sp>
        <p:nvSpPr>
          <p:cNvPr id="8" name="TextBox 7">
            <a:extLst>
              <a:ext uri="{FF2B5EF4-FFF2-40B4-BE49-F238E27FC236}">
                <a16:creationId xmlns:a16="http://schemas.microsoft.com/office/drawing/2014/main" id="{5274ACC8-CE78-4E9D-ACB4-D04C3E799C21}"/>
              </a:ext>
            </a:extLst>
          </p:cNvPr>
          <p:cNvSpPr txBox="1"/>
          <p:nvPr/>
        </p:nvSpPr>
        <p:spPr>
          <a:xfrm>
            <a:off x="4916384" y="5052567"/>
            <a:ext cx="6488873" cy="1477328"/>
          </a:xfrm>
          <a:prstGeom prst="rect">
            <a:avLst/>
          </a:prstGeom>
          <a:noFill/>
        </p:spPr>
        <p:txBody>
          <a:bodyPr wrap="square" rtlCol="0">
            <a:spAutoFit/>
          </a:bodyPr>
          <a:lstStyle/>
          <a:p>
            <a:r>
              <a:rPr lang="en-US" sz="3600" dirty="0"/>
              <a:t>Discuss: which is the strongest argument for monotheism? Why?</a:t>
            </a:r>
          </a:p>
          <a:p>
            <a:endParaRPr lang="en-GB" dirty="0"/>
          </a:p>
        </p:txBody>
      </p:sp>
    </p:spTree>
    <p:extLst>
      <p:ext uri="{BB962C8B-B14F-4D97-AF65-F5344CB8AC3E}">
        <p14:creationId xmlns:p14="http://schemas.microsoft.com/office/powerpoint/2010/main" val="2856307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31523-3732-43B9-8793-ACB67F37AEB4}"/>
              </a:ext>
            </a:extLst>
          </p:cNvPr>
          <p:cNvSpPr>
            <a:spLocks noGrp="1"/>
          </p:cNvSpPr>
          <p:nvPr>
            <p:ph type="title"/>
          </p:nvPr>
        </p:nvSpPr>
        <p:spPr>
          <a:xfrm>
            <a:off x="838200" y="365125"/>
            <a:ext cx="10515600" cy="1914937"/>
          </a:xfrm>
        </p:spPr>
        <p:txBody>
          <a:bodyPr>
            <a:normAutofit/>
          </a:bodyPr>
          <a:lstStyle/>
          <a:p>
            <a:r>
              <a:rPr lang="en-US" dirty="0"/>
              <a:t>We</a:t>
            </a:r>
            <a:br>
              <a:rPr lang="en-US" dirty="0"/>
            </a:br>
            <a:r>
              <a:rPr lang="en-US" dirty="0"/>
              <a:t>Discuss: what do you think this surah could be a reaction to? (clue: another religion)</a:t>
            </a:r>
            <a:endParaRPr lang="en-GB" dirty="0"/>
          </a:p>
        </p:txBody>
      </p:sp>
      <p:sp>
        <p:nvSpPr>
          <p:cNvPr id="4" name="Content Placeholder 2">
            <a:extLst>
              <a:ext uri="{FF2B5EF4-FFF2-40B4-BE49-F238E27FC236}">
                <a16:creationId xmlns:a16="http://schemas.microsoft.com/office/drawing/2014/main" id="{234B26BB-B017-4C0B-967D-5B4C8F0B1A84}"/>
              </a:ext>
            </a:extLst>
          </p:cNvPr>
          <p:cNvSpPr>
            <a:spLocks noGrp="1"/>
          </p:cNvSpPr>
          <p:nvPr>
            <p:ph idx="1"/>
          </p:nvPr>
        </p:nvSpPr>
        <p:spPr>
          <a:xfrm>
            <a:off x="3330529" y="2529443"/>
            <a:ext cx="4340931" cy="3778147"/>
          </a:xfrm>
          <a:ln>
            <a:solidFill>
              <a:schemeClr val="accent1"/>
            </a:solidFill>
          </a:ln>
        </p:spPr>
        <p:txBody>
          <a:bodyPr/>
          <a:lstStyle/>
          <a:p>
            <a:pPr marL="0" indent="0">
              <a:buNone/>
            </a:pPr>
            <a:r>
              <a:rPr lang="en-US" sz="3200" b="1" dirty="0"/>
              <a:t>Qur’an 112</a:t>
            </a:r>
          </a:p>
          <a:p>
            <a:pPr marL="0" indent="0">
              <a:buNone/>
            </a:pPr>
            <a:r>
              <a:rPr lang="en-US" b="1" dirty="0"/>
              <a:t>‘Monotheism’</a:t>
            </a:r>
            <a:endParaRPr lang="en-US" dirty="0"/>
          </a:p>
          <a:p>
            <a:pPr marL="0" indent="0">
              <a:buNone/>
            </a:pPr>
            <a:r>
              <a:rPr lang="en-US" dirty="0"/>
              <a:t>Say, ‘He is Allah, the One. </a:t>
            </a:r>
          </a:p>
          <a:p>
            <a:pPr marL="0" indent="0">
              <a:buNone/>
            </a:pPr>
            <a:r>
              <a:rPr lang="en-GB" dirty="0"/>
              <a:t>Allah is the All-embracing.</a:t>
            </a:r>
          </a:p>
          <a:p>
            <a:pPr marL="0" indent="0">
              <a:buNone/>
            </a:pPr>
            <a:r>
              <a:rPr lang="en-GB" dirty="0"/>
              <a:t>He neither begat, not was begotten,</a:t>
            </a:r>
          </a:p>
          <a:p>
            <a:pPr marL="0" indent="0">
              <a:buNone/>
            </a:pPr>
            <a:r>
              <a:rPr lang="en-GB" dirty="0"/>
              <a:t>Nor has He any equal.’</a:t>
            </a:r>
          </a:p>
        </p:txBody>
      </p:sp>
    </p:spTree>
    <p:extLst>
      <p:ext uri="{BB962C8B-B14F-4D97-AF65-F5344CB8AC3E}">
        <p14:creationId xmlns:p14="http://schemas.microsoft.com/office/powerpoint/2010/main" val="71584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0cf3bfbbe4e1f90152c4db0db0939444">
  <xsd:schema xmlns:xsd="http://www.w3.org/2001/XMLSchema" xmlns:xs="http://www.w3.org/2001/XMLSchema" xmlns:p="http://schemas.microsoft.com/office/2006/metadata/properties" xmlns:ns2="3daa3796-40a0-4fe0-acc9-e99f93d22791" targetNamespace="http://schemas.microsoft.com/office/2006/metadata/properties" ma:root="true" ma:fieldsID="4e91eb12b942c84c733aa8c34f3dde52"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CCE15DE-76A8-4B2B-A1B2-24EE6411601F}">
  <ds:schemaRefs>
    <ds:schemaRef ds:uri="http://www.w3.org/XML/1998/namespace"/>
    <ds:schemaRef ds:uri="http://purl.org/dc/elements/1.1/"/>
    <ds:schemaRef ds:uri="http://purl.org/dc/dcmitype/"/>
    <ds:schemaRef ds:uri="3daa3796-40a0-4fe0-acc9-e99f93d22791"/>
    <ds:schemaRef ds:uri="http://schemas.microsoft.com/office/2006/documentManagement/types"/>
    <ds:schemaRef ds:uri="http://purl.org/dc/terms/"/>
    <ds:schemaRef ds:uri="http://schemas.openxmlformats.org/package/2006/metadata/core-propertie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D4D1A4D1-A0FB-4DE6-8932-0A7640B627A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a3796-40a0-4fe0-acc9-e99f93d227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B4014A6-C52A-45FA-B58D-101B7099716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13838</TotalTime>
  <Words>828</Words>
  <Application>Microsoft Macintosh PowerPoint</Application>
  <PresentationFormat>Widescreen</PresentationFormat>
  <Paragraphs>97</Paragraphs>
  <Slides>10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Arial Black</vt:lpstr>
      <vt:lpstr>Calibri</vt:lpstr>
      <vt:lpstr>Calibri Light</vt:lpstr>
      <vt:lpstr>Office Theme</vt:lpstr>
      <vt:lpstr>Big Ideas for RE KS4 Curriculum </vt:lpstr>
      <vt:lpstr>4: Submission </vt:lpstr>
      <vt:lpstr>PowerPoint Presentation</vt:lpstr>
      <vt:lpstr>PowerPoint Presentation</vt:lpstr>
      <vt:lpstr>PowerPoint Presentation</vt:lpstr>
      <vt:lpstr>Hook Read section 1, Muruwah</vt:lpstr>
      <vt:lpstr>We (paired/ group activity)</vt:lpstr>
      <vt:lpstr>We (paired/ group activity)</vt:lpstr>
      <vt:lpstr>We Discuss: what do you think this surah could be a reaction to? (clue: another religion)</vt:lpstr>
      <vt:lpstr>You (independent working)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Big Ideas for RE KS4 Curriculum</dc:title>
  <dc:creator>Kate Christopher</dc:creator>
  <cp:lastModifiedBy>Tracey Francis</cp:lastModifiedBy>
  <cp:revision>123</cp:revision>
  <dcterms:created xsi:type="dcterms:W3CDTF">2018-10-02T10:33:06Z</dcterms:created>
  <dcterms:modified xsi:type="dcterms:W3CDTF">2021-01-20T12:26:35Z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