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7" r:id="rId6"/>
    <p:sldId id="298" r:id="rId7"/>
    <p:sldId id="299" r:id="rId8"/>
    <p:sldId id="310" r:id="rId9"/>
    <p:sldId id="300" r:id="rId10"/>
    <p:sldId id="301" r:id="rId11"/>
    <p:sldId id="30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EC1C40-4EA0-8442-A9B0-1F18D0E8F2B6}" v="1" dt="2021-01-20T09:52:06.2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9" autoAdjust="0"/>
    <p:restoredTop sz="96208"/>
  </p:normalViewPr>
  <p:slideViewPr>
    <p:cSldViewPr snapToGrid="0">
      <p:cViewPr varScale="1">
        <p:scale>
          <a:sx n="115" d="100"/>
          <a:sy n="115" d="100"/>
        </p:scale>
        <p:origin x="2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CDEC1C40-4EA0-8442-A9B0-1F18D0E8F2B6}"/>
    <pc:docChg chg="addSld modSld">
      <pc:chgData name="Tracey Francis" userId="6a34b47e-2ae8-46f1-bae7-b8f493e6d601" providerId="ADAL" clId="{CDEC1C40-4EA0-8442-A9B0-1F18D0E8F2B6}" dt="2021-01-20T09:52:06.214" v="1"/>
      <pc:docMkLst>
        <pc:docMk/>
      </pc:docMkLst>
      <pc:sldChg chg="add">
        <pc:chgData name="Tracey Francis" userId="6a34b47e-2ae8-46f1-bae7-b8f493e6d601" providerId="ADAL" clId="{CDEC1C40-4EA0-8442-A9B0-1F18D0E8F2B6}" dt="2021-01-20T09:52:06.214" v="1"/>
        <pc:sldMkLst>
          <pc:docMk/>
          <pc:sldMk cId="2446040237" sldId="257"/>
        </pc:sldMkLst>
      </pc:sldChg>
      <pc:sldChg chg="modSp mod">
        <pc:chgData name="Tracey Francis" userId="6a34b47e-2ae8-46f1-bae7-b8f493e6d601" providerId="ADAL" clId="{CDEC1C40-4EA0-8442-A9B0-1F18D0E8F2B6}" dt="2021-01-06T14:59:09.749" v="0" actId="20577"/>
        <pc:sldMkLst>
          <pc:docMk/>
          <pc:sldMk cId="2334930581" sldId="298"/>
        </pc:sldMkLst>
        <pc:spChg chg="mod">
          <ac:chgData name="Tracey Francis" userId="6a34b47e-2ae8-46f1-bae7-b8f493e6d601" providerId="ADAL" clId="{CDEC1C40-4EA0-8442-A9B0-1F18D0E8F2B6}" dt="2021-01-06T14:59:09.749" v="0" actId="20577"/>
          <ac:spMkLst>
            <pc:docMk/>
            <pc:sldMk cId="2334930581" sldId="298"/>
            <ac:spMk id="3" creationId="{59064D1C-2AB3-42EB-8CAD-86E046209E3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DE0BC-E493-4618-A9DC-28A4BF2819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7097278-307A-4E49-9903-55678C02DF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CA3C6A9-5566-4EB4-81BD-2CCC5F96FDC2}"/>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5" name="Footer Placeholder 4">
            <a:extLst>
              <a:ext uri="{FF2B5EF4-FFF2-40B4-BE49-F238E27FC236}">
                <a16:creationId xmlns:a16="http://schemas.microsoft.com/office/drawing/2014/main" id="{ED06993D-09D8-4060-9C11-3BACE978D9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208BE2-FF96-4346-896A-D5E28405A3D3}"/>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1150597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9FF93-E5E8-41E8-ABA8-02AA949137A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16E20B-B794-40E2-A45D-6C29057190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C2C131-2B57-4C91-ADF0-E4DC7A465659}"/>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5" name="Footer Placeholder 4">
            <a:extLst>
              <a:ext uri="{FF2B5EF4-FFF2-40B4-BE49-F238E27FC236}">
                <a16:creationId xmlns:a16="http://schemas.microsoft.com/office/drawing/2014/main" id="{D7917B9A-10AE-4205-9D10-8C75F1156F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53B0EA-7ACE-4C2E-BF02-9D8941370B15}"/>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410096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814BBB-020F-4DAD-97DD-4BD99E02C41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3E456B5-D5F1-49B9-85F2-FA0FBFC4A1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BE0CDB-D5E7-4535-911B-E779E22183ED}"/>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5" name="Footer Placeholder 4">
            <a:extLst>
              <a:ext uri="{FF2B5EF4-FFF2-40B4-BE49-F238E27FC236}">
                <a16:creationId xmlns:a16="http://schemas.microsoft.com/office/drawing/2014/main" id="{918CBD96-6599-451B-B778-46DA369ECF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D0C2E6-4ED2-43A8-9AE1-4197D1DFF011}"/>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3564638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2B3E9-8F21-45BE-8803-24202F4EE7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0E3AC4C-AD71-49E8-AAA1-91597A6BA9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2564E6-3959-4E1A-A4DF-471E9A1AC42B}"/>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5" name="Footer Placeholder 4">
            <a:extLst>
              <a:ext uri="{FF2B5EF4-FFF2-40B4-BE49-F238E27FC236}">
                <a16:creationId xmlns:a16="http://schemas.microsoft.com/office/drawing/2014/main" id="{4AF66FD8-BE73-4259-AE47-E42EC48240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635B02-6F16-40DD-B8A6-6093B88B456F}"/>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2902599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4D73A-0ACB-4F6C-90D9-F97B427654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682BC38-D54A-46F0-A1AF-6D0F74620F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F3F062-99E4-4D76-BCA3-0C7E26EBA840}"/>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5" name="Footer Placeholder 4">
            <a:extLst>
              <a:ext uri="{FF2B5EF4-FFF2-40B4-BE49-F238E27FC236}">
                <a16:creationId xmlns:a16="http://schemas.microsoft.com/office/drawing/2014/main" id="{3D6186A1-9C76-46A0-8DFB-72234D740A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61702B-743D-446F-B1E1-8729C5B145C4}"/>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754008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52DEA-55EB-4C77-BB50-B175FE7D3F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F63773-D9E2-423E-BE40-ED655AF585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B2FD11F-17D8-4F12-9890-C57DAFE501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8E73433-E408-4FFE-8675-1D3225CDA0CC}"/>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6" name="Footer Placeholder 5">
            <a:extLst>
              <a:ext uri="{FF2B5EF4-FFF2-40B4-BE49-F238E27FC236}">
                <a16:creationId xmlns:a16="http://schemas.microsoft.com/office/drawing/2014/main" id="{BB190F3C-1852-46B8-9EF0-4A0261D2EA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E1ABAB-7839-480E-960F-5C52AAE0030A}"/>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221394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A2C9E-B394-46A6-B11C-B35A22B9832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552EB54-68DE-4E9D-99B4-C6DB8077D4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7BDB79-12C6-4AA5-A47F-274210C25E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33D535E-D9D3-427D-8D4D-BDE67F4BD2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B4222E-FDED-4570-ACD6-14EDD212EC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B0AF019-418E-4166-87A0-A9459EA909CB}"/>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8" name="Footer Placeholder 7">
            <a:extLst>
              <a:ext uri="{FF2B5EF4-FFF2-40B4-BE49-F238E27FC236}">
                <a16:creationId xmlns:a16="http://schemas.microsoft.com/office/drawing/2014/main" id="{2B3FB133-9E4A-43D5-8373-09E68CAD636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B7C6044-7DC1-49C7-94BF-D7EB91088260}"/>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64726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CC30D-1FF2-4409-8E71-F4D2F5EB94E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B81303D-3ABE-42C9-9BBF-A0F8A8C3EBD1}"/>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4" name="Footer Placeholder 3">
            <a:extLst>
              <a:ext uri="{FF2B5EF4-FFF2-40B4-BE49-F238E27FC236}">
                <a16:creationId xmlns:a16="http://schemas.microsoft.com/office/drawing/2014/main" id="{18893E7B-0590-42C0-871B-CB62557F4B6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15E0549-660A-4B68-BC47-9968D8BA86A6}"/>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2388223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627C33-2B68-4D4B-BD5C-511FA0C3219D}"/>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3" name="Footer Placeholder 2">
            <a:extLst>
              <a:ext uri="{FF2B5EF4-FFF2-40B4-BE49-F238E27FC236}">
                <a16:creationId xmlns:a16="http://schemas.microsoft.com/office/drawing/2014/main" id="{97375B5D-90CD-4294-93D7-9F845752703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8AAB1C-F457-45E7-9CE7-1FEDA257BE63}"/>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2474565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D36F7-AC79-41DE-9B6D-18A3D6DFE9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A7A0342-033F-4BE5-9C2F-C23C1A89F0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6EC0DD3-41DA-4C97-94BB-2837EE3F8E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6E239-04CD-4E32-A4F2-BFDEC78260F9}"/>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6" name="Footer Placeholder 5">
            <a:extLst>
              <a:ext uri="{FF2B5EF4-FFF2-40B4-BE49-F238E27FC236}">
                <a16:creationId xmlns:a16="http://schemas.microsoft.com/office/drawing/2014/main" id="{8DF713D4-F102-4DDA-B734-0A45A0E655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CAEA81-975F-43BA-AEB8-7B2FDF504701}"/>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827994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E14B2-B22F-4160-BFE6-B4A9E38655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491880A-D885-4969-B77B-2E29129B6F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D317712-9252-4A67-9C3E-3C97450D7D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7A49A3-A8C7-455F-9418-DF228A7B8D4A}"/>
              </a:ext>
            </a:extLst>
          </p:cNvPr>
          <p:cNvSpPr>
            <a:spLocks noGrp="1"/>
          </p:cNvSpPr>
          <p:nvPr>
            <p:ph type="dt" sz="half" idx="10"/>
          </p:nvPr>
        </p:nvSpPr>
        <p:spPr/>
        <p:txBody>
          <a:bodyPr/>
          <a:lstStyle/>
          <a:p>
            <a:fld id="{8C55DADB-3AC1-4896-94C5-C3364BD95A3C}" type="datetimeFigureOut">
              <a:rPr lang="en-GB" smtClean="0"/>
              <a:t>20/01/2021</a:t>
            </a:fld>
            <a:endParaRPr lang="en-GB"/>
          </a:p>
        </p:txBody>
      </p:sp>
      <p:sp>
        <p:nvSpPr>
          <p:cNvPr id="6" name="Footer Placeholder 5">
            <a:extLst>
              <a:ext uri="{FF2B5EF4-FFF2-40B4-BE49-F238E27FC236}">
                <a16:creationId xmlns:a16="http://schemas.microsoft.com/office/drawing/2014/main" id="{89764228-6753-40F8-B438-B03B017576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C4ABD9-33C9-4E7B-8171-32F0549A83CC}"/>
              </a:ext>
            </a:extLst>
          </p:cNvPr>
          <p:cNvSpPr>
            <a:spLocks noGrp="1"/>
          </p:cNvSpPr>
          <p:nvPr>
            <p:ph type="sldNum" sz="quarter" idx="12"/>
          </p:nvPr>
        </p:nvSpPr>
        <p:spPr/>
        <p:txBody>
          <a:bodyPr/>
          <a:lstStyle/>
          <a:p>
            <a:fld id="{DA1D73CB-36A5-429D-8F68-AEBF1A24B0C6}" type="slidenum">
              <a:rPr lang="en-GB" smtClean="0"/>
              <a:t>‹#›</a:t>
            </a:fld>
            <a:endParaRPr lang="en-GB"/>
          </a:p>
        </p:txBody>
      </p:sp>
    </p:spTree>
    <p:extLst>
      <p:ext uri="{BB962C8B-B14F-4D97-AF65-F5344CB8AC3E}">
        <p14:creationId xmlns:p14="http://schemas.microsoft.com/office/powerpoint/2010/main" val="788232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3C4859-4A91-4498-82EB-ADE64235B7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94A515-6F7A-46A4-B24A-117B965AF3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5BF2AB-E067-49B4-A113-9E7BEC4116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5DADB-3AC1-4896-94C5-C3364BD95A3C}" type="datetimeFigureOut">
              <a:rPr lang="en-GB" smtClean="0"/>
              <a:t>20/01/2021</a:t>
            </a:fld>
            <a:endParaRPr lang="en-GB"/>
          </a:p>
        </p:txBody>
      </p:sp>
      <p:sp>
        <p:nvSpPr>
          <p:cNvPr id="5" name="Footer Placeholder 4">
            <a:extLst>
              <a:ext uri="{FF2B5EF4-FFF2-40B4-BE49-F238E27FC236}">
                <a16:creationId xmlns:a16="http://schemas.microsoft.com/office/drawing/2014/main" id="{EE9F74D6-66ED-4976-B754-7B15300F92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C9784B7-B2A2-4E00-8D88-C8289F9949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D73CB-36A5-429D-8F68-AEBF1A24B0C6}" type="slidenum">
              <a:rPr lang="en-GB" smtClean="0"/>
              <a:t>‹#›</a:t>
            </a:fld>
            <a:endParaRPr lang="en-GB"/>
          </a:p>
        </p:txBody>
      </p:sp>
    </p:spTree>
    <p:extLst>
      <p:ext uri="{BB962C8B-B14F-4D97-AF65-F5344CB8AC3E}">
        <p14:creationId xmlns:p14="http://schemas.microsoft.com/office/powerpoint/2010/main" val="3297384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bbc.co.uk/programmes/p011lqgj"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bc.co.uk/programmes/p011lqgj"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4"/>
            <a:ext cx="9144000" cy="2490004"/>
          </a:xfrm>
        </p:spPr>
        <p:txBody>
          <a:bodyPr>
            <a:normAutofit/>
          </a:bodyPr>
          <a:lstStyle/>
          <a:p>
            <a:r>
              <a:rPr lang="en-US" sz="7800" dirty="0">
                <a:solidFill>
                  <a:srgbClr val="006666"/>
                </a:solidFill>
                <a:latin typeface="Arial Black" panose="020B0A04020102020204" pitchFamily="34" charset="0"/>
              </a:rPr>
              <a:t>Christianity</a:t>
            </a:r>
          </a:p>
          <a:p>
            <a:r>
              <a:rPr lang="en-US" sz="7200" dirty="0">
                <a:solidFill>
                  <a:srgbClr val="006666"/>
                </a:solidFill>
                <a:latin typeface="Arial Black" panose="020B0A04020102020204" pitchFamily="34" charset="0"/>
              </a:rPr>
              <a:t>Beliefs </a:t>
            </a:r>
            <a:r>
              <a:rPr lang="en-US" sz="6000" dirty="0">
                <a:solidFill>
                  <a:srgbClr val="006666"/>
                </a:solidFill>
                <a:latin typeface="Arial Black" panose="020B0A04020102020204" pitchFamily="34" charset="0"/>
              </a:rPr>
              <a:t>(AQA a)</a:t>
            </a:r>
            <a:endParaRPr lang="en-GB" sz="60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031EA37F-A20B-244E-B3B2-2A92701DED80}"/>
              </a:ext>
            </a:extLst>
          </p:cNvPr>
          <p:cNvGrpSpPr/>
          <p:nvPr/>
        </p:nvGrpSpPr>
        <p:grpSpPr>
          <a:xfrm>
            <a:off x="4161676" y="6154993"/>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BB05F47F-4E67-9F43-A4AE-6FA7E0AE1EA3}"/>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F7C9928D-A7A8-1240-A5E2-F7CCB43B0A8E}"/>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2446040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5-6: Jesus: what’s the big deal?</a:t>
            </a:r>
            <a:endParaRPr lang="en-GB" b="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553192" y="1353787"/>
            <a:ext cx="5942611" cy="5299693"/>
          </a:xfrm>
        </p:spPr>
        <p:txBody>
          <a:bodyPr>
            <a:normAutofit fontScale="92500" lnSpcReduction="20000"/>
          </a:bodyPr>
          <a:lstStyle/>
          <a:p>
            <a:pPr marL="0" indent="0">
              <a:buNone/>
            </a:pPr>
            <a:r>
              <a:rPr lang="en-US" b="1" dirty="0">
                <a:solidFill>
                  <a:srgbClr val="006666"/>
                </a:solidFill>
              </a:rPr>
              <a:t>From the spec</a:t>
            </a:r>
            <a:r>
              <a:rPr lang="en-US" b="1" dirty="0">
                <a:solidFill>
                  <a:srgbClr val="006666"/>
                </a:solidFill>
                <a:sym typeface="Wingdings" panose="05000000000000000000" pitchFamily="2" charset="2"/>
              </a:rPr>
              <a:t> </a:t>
            </a:r>
            <a:r>
              <a:rPr lang="en-GB" b="1" dirty="0">
                <a:solidFill>
                  <a:srgbClr val="006666"/>
                </a:solidFill>
              </a:rPr>
              <a:t>the incarnation and Jesus as the Son of God</a:t>
            </a:r>
          </a:p>
          <a:p>
            <a:pPr marL="0" indent="0">
              <a:buNone/>
            </a:pPr>
            <a:r>
              <a:rPr lang="en-GB" b="1" dirty="0">
                <a:solidFill>
                  <a:srgbClr val="006666"/>
                </a:solidFill>
              </a:rPr>
              <a:t>the role of Christ in salvation including the idea of atonement.</a:t>
            </a:r>
          </a:p>
          <a:p>
            <a:pPr marL="0" indent="0">
              <a:buNone/>
            </a:pPr>
            <a:r>
              <a:rPr lang="en-GB" b="1" dirty="0">
                <a:solidFill>
                  <a:srgbClr val="006666"/>
                </a:solidFill>
              </a:rPr>
              <a:t>sin, including original sin</a:t>
            </a:r>
          </a:p>
          <a:p>
            <a:pPr marL="0" indent="0">
              <a:buNone/>
            </a:pPr>
            <a:r>
              <a:rPr lang="en-GB" b="1" dirty="0">
                <a:solidFill>
                  <a:srgbClr val="006666"/>
                </a:solidFill>
              </a:rPr>
              <a:t>the means of salvation, including law, grace and Spirit</a:t>
            </a:r>
            <a:endParaRPr lang="en-US" b="1" dirty="0"/>
          </a:p>
          <a:p>
            <a:pPr marL="0" indent="0">
              <a:buNone/>
            </a:pPr>
            <a:endParaRPr lang="en-US" sz="3200" b="1" dirty="0"/>
          </a:p>
          <a:p>
            <a:pPr marL="0" indent="0">
              <a:buNone/>
            </a:pPr>
            <a:r>
              <a:rPr lang="en-US" sz="3000" b="1" dirty="0"/>
              <a:t>Learning outcomes:  </a:t>
            </a:r>
          </a:p>
          <a:p>
            <a:r>
              <a:rPr lang="en-US" sz="3000" dirty="0"/>
              <a:t>Understanding idea of Original Sin</a:t>
            </a:r>
          </a:p>
          <a:p>
            <a:r>
              <a:rPr lang="en-US" sz="3000" dirty="0"/>
              <a:t>Understanding Jesus’ role in salvation</a:t>
            </a:r>
          </a:p>
          <a:p>
            <a:r>
              <a:rPr lang="en-US" sz="3000" dirty="0"/>
              <a:t>Understanding Grace, spirit, law’s role in salvation. </a:t>
            </a:r>
          </a:p>
        </p:txBody>
      </p:sp>
      <p:sp>
        <p:nvSpPr>
          <p:cNvPr id="4" name="TextBox 3">
            <a:extLst>
              <a:ext uri="{FF2B5EF4-FFF2-40B4-BE49-F238E27FC236}">
                <a16:creationId xmlns:a16="http://schemas.microsoft.com/office/drawing/2014/main" id="{74D44661-D1E2-47C7-90C7-BDBAFD343E31}"/>
              </a:ext>
            </a:extLst>
          </p:cNvPr>
          <p:cNvSpPr txBox="1"/>
          <p:nvPr/>
        </p:nvSpPr>
        <p:spPr>
          <a:xfrm>
            <a:off x="7069776" y="1472541"/>
            <a:ext cx="5003471" cy="2277547"/>
          </a:xfrm>
          <a:prstGeom prst="rect">
            <a:avLst/>
          </a:prstGeom>
          <a:noFill/>
        </p:spPr>
        <p:txBody>
          <a:bodyPr wrap="square" rtlCol="0">
            <a:spAutoFit/>
          </a:bodyPr>
          <a:lstStyle/>
          <a:p>
            <a:r>
              <a:rPr lang="en-US" sz="2800" b="1" dirty="0"/>
              <a:t>BIG IDEAS LEARNING</a:t>
            </a:r>
            <a:endParaRPr lang="en-US" sz="4000" b="1" dirty="0"/>
          </a:p>
          <a:p>
            <a:r>
              <a:rPr lang="en-GB" sz="2400" b="1" dirty="0">
                <a:solidFill>
                  <a:srgbClr val="FF6600"/>
                </a:solidFill>
              </a:rPr>
              <a:t>CONTEXT: recap Jesus’ life and death</a:t>
            </a:r>
            <a:endParaRPr lang="en-GB" sz="3200" dirty="0">
              <a:solidFill>
                <a:srgbClr val="FF6600"/>
              </a:solidFill>
              <a:effectLst/>
            </a:endParaRPr>
          </a:p>
          <a:p>
            <a:r>
              <a:rPr lang="en-GB" sz="2400" b="1" dirty="0">
                <a:solidFill>
                  <a:srgbClr val="00B050"/>
                </a:solidFill>
              </a:rPr>
              <a:t>BELIEFS: recap meaning of Jesus’ life and death</a:t>
            </a:r>
            <a:endParaRPr lang="en-GB" sz="3200" dirty="0">
              <a:solidFill>
                <a:srgbClr val="00B050"/>
              </a:solidFill>
              <a:effectLst/>
            </a:endParaRPr>
          </a:p>
          <a:p>
            <a:r>
              <a:rPr lang="en-GB" sz="2400" b="1" dirty="0">
                <a:solidFill>
                  <a:srgbClr val="00B050"/>
                </a:solidFill>
              </a:rPr>
              <a:t>BELIEFS: Christian salvation theology</a:t>
            </a:r>
            <a:endParaRPr lang="en-GB" sz="3200" dirty="0">
              <a:solidFill>
                <a:srgbClr val="00B050"/>
              </a:solidFill>
              <a:effectLst/>
            </a:endParaRPr>
          </a:p>
          <a:p>
            <a:endParaRPr lang="en-GB" dirty="0"/>
          </a:p>
        </p:txBody>
      </p:sp>
      <p:sp>
        <p:nvSpPr>
          <p:cNvPr id="6" name="TextBox 5">
            <a:extLst>
              <a:ext uri="{FF2B5EF4-FFF2-40B4-BE49-F238E27FC236}">
                <a16:creationId xmlns:a16="http://schemas.microsoft.com/office/drawing/2014/main" id="{06B84CA5-7CDF-4FEA-ACDD-D8D164E54135}"/>
              </a:ext>
            </a:extLst>
          </p:cNvPr>
          <p:cNvSpPr txBox="1"/>
          <p:nvPr/>
        </p:nvSpPr>
        <p:spPr>
          <a:xfrm>
            <a:off x="6804561" y="3965492"/>
            <a:ext cx="5003471" cy="2431435"/>
          </a:xfrm>
          <a:prstGeom prst="rect">
            <a:avLst/>
          </a:prstGeom>
          <a:solidFill>
            <a:srgbClr val="00FF00"/>
          </a:solidFill>
        </p:spPr>
        <p:txBody>
          <a:bodyPr wrap="square" rtlCol="0">
            <a:spAutoFit/>
          </a:bodyPr>
          <a:lstStyle/>
          <a:p>
            <a:r>
              <a:rPr lang="en-US" sz="2400" b="1" dirty="0"/>
              <a:t>RESOURCES</a:t>
            </a:r>
          </a:p>
          <a:p>
            <a:r>
              <a:rPr lang="en-US" sz="2400" dirty="0"/>
              <a:t>1 passion timeline &amp; biblical  text cards </a:t>
            </a:r>
          </a:p>
          <a:p>
            <a:r>
              <a:rPr lang="en-US" sz="2400" dirty="0"/>
              <a:t>5 Genesis 3 squares</a:t>
            </a:r>
          </a:p>
          <a:p>
            <a:r>
              <a:rPr lang="en-US" sz="2000" dirty="0"/>
              <a:t>Online video: </a:t>
            </a:r>
            <a:r>
              <a:rPr lang="en-US" sz="2000" dirty="0">
                <a:hlinkClick r:id="rId2"/>
              </a:rPr>
              <a:t>https://www.bbc.co.uk/programmes/p011lqgj</a:t>
            </a:r>
            <a:r>
              <a:rPr lang="en-US" sz="2000" dirty="0"/>
              <a:t> </a:t>
            </a:r>
          </a:p>
          <a:p>
            <a:r>
              <a:rPr lang="en-US" sz="2000" dirty="0"/>
              <a:t>If link is broken search for ‘Bettany Hughes Divine Women Original Sin’ </a:t>
            </a:r>
          </a:p>
        </p:txBody>
      </p:sp>
    </p:spTree>
    <p:extLst>
      <p:ext uri="{BB962C8B-B14F-4D97-AF65-F5344CB8AC3E}">
        <p14:creationId xmlns:p14="http://schemas.microsoft.com/office/powerpoint/2010/main" val="3612126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064D1C-2AB3-42EB-8CAD-86E046209E39}"/>
              </a:ext>
            </a:extLst>
          </p:cNvPr>
          <p:cNvSpPr>
            <a:spLocks noGrp="1"/>
          </p:cNvSpPr>
          <p:nvPr>
            <p:ph idx="1"/>
          </p:nvPr>
        </p:nvSpPr>
        <p:spPr>
          <a:xfrm>
            <a:off x="0" y="0"/>
            <a:ext cx="12192000" cy="6858000"/>
          </a:xfrm>
          <a:solidFill>
            <a:srgbClr val="CCFFFF"/>
          </a:solidFill>
        </p:spPr>
        <p:txBody>
          <a:bodyPr>
            <a:normAutofit fontScale="77500" lnSpcReduction="20000"/>
          </a:bodyPr>
          <a:lstStyle/>
          <a:p>
            <a:pPr marL="0" indent="0">
              <a:buNone/>
            </a:pPr>
            <a:r>
              <a:rPr lang="en-US" b="1" dirty="0"/>
              <a:t>Lesson 5</a:t>
            </a:r>
          </a:p>
          <a:p>
            <a:pPr marL="514350" indent="-514350">
              <a:buAutoNum type="arabicParenR"/>
            </a:pPr>
            <a:r>
              <a:rPr lang="en-US" dirty="0"/>
              <a:t>Recap events of Jesus’ trial, death and resurrection using ‘passion timeline’ resources (from lesson 1). Ask groups to reassemble the cards into order and add biblical text. </a:t>
            </a:r>
          </a:p>
          <a:p>
            <a:pPr marL="514350" indent="-514350">
              <a:buAutoNum type="arabicParenR"/>
            </a:pPr>
            <a:r>
              <a:rPr lang="en-US" dirty="0"/>
              <a:t>Ask groups to identify the three most important events. Send envoys to different groups to discuss which events have been chosen and why</a:t>
            </a:r>
          </a:p>
          <a:p>
            <a:pPr marL="514350" indent="-514350">
              <a:buAutoNum type="arabicParenR"/>
            </a:pPr>
            <a:r>
              <a:rPr lang="en-US" dirty="0"/>
              <a:t>Ask groups to discuss why Jesus’ followers started to believe he was the messiah.</a:t>
            </a:r>
          </a:p>
          <a:p>
            <a:pPr marL="514350" indent="-514350">
              <a:buAutoNum type="arabicParenR"/>
            </a:pPr>
            <a:r>
              <a:rPr lang="en-US" dirty="0"/>
              <a:t>Display this question: </a:t>
            </a:r>
            <a:r>
              <a:rPr lang="en-US" i="1" dirty="0"/>
              <a:t>Christians believe Jesus saves. Saves who, from what?</a:t>
            </a:r>
            <a:r>
              <a:rPr lang="en-US" dirty="0"/>
              <a:t> Share answers</a:t>
            </a:r>
          </a:p>
          <a:p>
            <a:pPr marL="514350" indent="-514350">
              <a:buFont typeface="Arial" panose="020B0604020202020204" pitchFamily="34" charset="0"/>
              <a:buAutoNum type="arabicParenR"/>
            </a:pPr>
            <a:r>
              <a:rPr lang="en-US" dirty="0"/>
              <a:t>Display John 14: 6 (next slide). Ask groups to summarize the meaning in 5 words. Show this phrase in more detail: John 14: 6-11. Summarize the meaning in 10 words. </a:t>
            </a:r>
          </a:p>
          <a:p>
            <a:pPr marL="514350" indent="-514350">
              <a:buAutoNum type="arabicParenR"/>
            </a:pPr>
            <a:r>
              <a:rPr lang="en-US" dirty="0"/>
              <a:t>Do these passages help students able to answer the question </a:t>
            </a:r>
            <a:r>
              <a:rPr lang="en-US" i="1" dirty="0"/>
              <a:t>Saves who, from what?</a:t>
            </a:r>
            <a:r>
              <a:rPr lang="en-US" dirty="0"/>
              <a:t> Discuss.</a:t>
            </a:r>
          </a:p>
          <a:p>
            <a:pPr marL="514350" indent="-514350">
              <a:buAutoNum type="arabicParenR"/>
            </a:pPr>
            <a:r>
              <a:rPr lang="en-US" dirty="0"/>
              <a:t>Hand out ‘Genesis 3 squares’ cut up. Groups put the story back in order. Read Genesis 3 (find and print from biblegateway.com) to ensure understanding. </a:t>
            </a:r>
          </a:p>
          <a:p>
            <a:pPr marL="514350" indent="-514350">
              <a:buAutoNum type="arabicParenR"/>
            </a:pPr>
            <a:r>
              <a:rPr lang="en-US" dirty="0"/>
              <a:t>Using the storyboard blank (subsequent slide) groups choose 6 key events from Gen 3, summarise and present in a storyboard with words and images. Give it a title.  </a:t>
            </a:r>
          </a:p>
          <a:p>
            <a:pPr marL="514350" indent="-514350">
              <a:buAutoNum type="arabicParenR"/>
            </a:pPr>
            <a:r>
              <a:rPr lang="en-US" dirty="0"/>
              <a:t>Watch Bettany Hughes clip on Original Sin from </a:t>
            </a:r>
            <a:r>
              <a:rPr lang="en-US" i="1" dirty="0"/>
              <a:t>Divine Women</a:t>
            </a:r>
            <a:r>
              <a:rPr lang="en-US" dirty="0"/>
              <a:t>: </a:t>
            </a:r>
            <a:r>
              <a:rPr lang="en-US" dirty="0">
                <a:hlinkClick r:id="rId2"/>
              </a:rPr>
              <a:t>https://www.bbc.co.uk/programmes/p011lqgj</a:t>
            </a:r>
            <a:r>
              <a:rPr lang="en-US" dirty="0"/>
              <a:t>  Define ‘original sin’</a:t>
            </a:r>
          </a:p>
          <a:p>
            <a:pPr marL="514350" indent="-514350">
              <a:buAutoNum type="arabicParenR"/>
            </a:pPr>
            <a:r>
              <a:rPr lang="en-US" dirty="0"/>
              <a:t>Return to the question: </a:t>
            </a:r>
            <a:r>
              <a:rPr lang="en-US" i="1" dirty="0"/>
              <a:t>saves who, from what?</a:t>
            </a:r>
          </a:p>
          <a:p>
            <a:pPr marL="514350" indent="-514350">
              <a:buFont typeface="Arial" panose="020B0604020202020204" pitchFamily="34" charset="0"/>
              <a:buAutoNum type="arabicParenR"/>
            </a:pPr>
            <a:r>
              <a:rPr lang="en-US" dirty="0"/>
              <a:t>Display Romans 3: 23-24 and Romans 6:23 (slide). Discuss meaning together. Give groups time to create 10 word summaries for each passage. Listen to all, choose the two best, all record them. </a:t>
            </a:r>
          </a:p>
          <a:p>
            <a:pPr marL="514350" indent="-514350">
              <a:buFont typeface="Arial" panose="020B0604020202020204" pitchFamily="34" charset="0"/>
              <a:buAutoNum type="arabicParenR"/>
            </a:pPr>
            <a:r>
              <a:rPr lang="en-US" dirty="0"/>
              <a:t>Define ‘Grace’, ‘sin’, ‘atonement’ and ‘Christ’ in the context of these passages. </a:t>
            </a:r>
          </a:p>
          <a:p>
            <a:pPr marL="514350" indent="-514350">
              <a:buFont typeface="Arial" panose="020B0604020202020204" pitchFamily="34" charset="0"/>
              <a:buAutoNum type="arabicParenR"/>
            </a:pPr>
            <a:r>
              <a:rPr lang="en-US" dirty="0"/>
              <a:t>Return to the question: </a:t>
            </a:r>
            <a:r>
              <a:rPr lang="en-US" i="1" dirty="0"/>
              <a:t>Saves who, from what?</a:t>
            </a:r>
            <a:r>
              <a:rPr lang="en-US" dirty="0"/>
              <a:t> Create a class answer together and write notes.</a:t>
            </a:r>
          </a:p>
          <a:p>
            <a:pPr marL="514350" indent="-514350">
              <a:buAutoNum type="arabicParenR"/>
            </a:pPr>
            <a:endParaRPr lang="en-US" dirty="0"/>
          </a:p>
          <a:p>
            <a:pPr marL="514350" indent="-514350">
              <a:buAutoNum type="arabicParenR"/>
            </a:pPr>
            <a:endParaRPr lang="en-US" dirty="0"/>
          </a:p>
          <a:p>
            <a:pPr marL="0" indent="0">
              <a:buNone/>
            </a:pPr>
            <a:endParaRPr lang="en-US" dirty="0"/>
          </a:p>
          <a:p>
            <a:pPr marL="514350" indent="-514350">
              <a:buAutoNum type="arabicParenR"/>
            </a:pPr>
            <a:endParaRPr lang="en-US" dirty="0"/>
          </a:p>
          <a:p>
            <a:pPr marL="514350" indent="-514350">
              <a:buAutoNum type="arabicParenR"/>
            </a:pPr>
            <a:endParaRPr lang="en-US" dirty="0"/>
          </a:p>
          <a:p>
            <a:pPr marL="514350" indent="-514350">
              <a:buAutoNum type="arabicParenR"/>
            </a:pPr>
            <a:endParaRPr lang="en-GB" dirty="0"/>
          </a:p>
        </p:txBody>
      </p:sp>
    </p:spTree>
    <p:extLst>
      <p:ext uri="{BB962C8B-B14F-4D97-AF65-F5344CB8AC3E}">
        <p14:creationId xmlns:p14="http://schemas.microsoft.com/office/powerpoint/2010/main" val="2334930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E8FB9-A7FF-412A-8473-75726411B43C}"/>
              </a:ext>
            </a:extLst>
          </p:cNvPr>
          <p:cNvSpPr>
            <a:spLocks noGrp="1"/>
          </p:cNvSpPr>
          <p:nvPr>
            <p:ph type="title"/>
          </p:nvPr>
        </p:nvSpPr>
        <p:spPr>
          <a:xfrm>
            <a:off x="0" y="246373"/>
            <a:ext cx="12192000" cy="905534"/>
          </a:xfrm>
          <a:solidFill>
            <a:schemeClr val="tx1"/>
          </a:solidFill>
        </p:spPr>
        <p:txBody>
          <a:bodyPr>
            <a:normAutofit fontScale="90000"/>
          </a:bodyPr>
          <a:lstStyle/>
          <a:p>
            <a:pPr algn="ctr"/>
            <a:r>
              <a:rPr lang="en-US" sz="7200" dirty="0">
                <a:solidFill>
                  <a:schemeClr val="bg1"/>
                </a:solidFill>
                <a:latin typeface="Arial Black" panose="020B0A04020102020204" pitchFamily="34" charset="0"/>
              </a:rPr>
              <a:t>Salvation</a:t>
            </a:r>
            <a:r>
              <a:rPr lang="en-US" dirty="0"/>
              <a:t> </a:t>
            </a:r>
            <a:endParaRPr lang="en-GB" dirty="0"/>
          </a:p>
        </p:txBody>
      </p:sp>
      <p:sp>
        <p:nvSpPr>
          <p:cNvPr id="3" name="Content Placeholder 2">
            <a:extLst>
              <a:ext uri="{FF2B5EF4-FFF2-40B4-BE49-F238E27FC236}">
                <a16:creationId xmlns:a16="http://schemas.microsoft.com/office/drawing/2014/main" id="{5A6430F7-0EFF-41AA-9375-7DDD75A30D2E}"/>
              </a:ext>
            </a:extLst>
          </p:cNvPr>
          <p:cNvSpPr>
            <a:spLocks noGrp="1"/>
          </p:cNvSpPr>
          <p:nvPr>
            <p:ph idx="1"/>
          </p:nvPr>
        </p:nvSpPr>
        <p:spPr>
          <a:xfrm>
            <a:off x="3332019" y="1749920"/>
            <a:ext cx="5218215" cy="1924009"/>
          </a:xfrm>
        </p:spPr>
        <p:txBody>
          <a:bodyPr/>
          <a:lstStyle/>
          <a:p>
            <a:pPr marL="0" indent="0">
              <a:buNone/>
            </a:pPr>
            <a:r>
              <a:rPr lang="en-US" dirty="0"/>
              <a:t>Jesus answered him, “I am the way, the truth, and the life; no one goes to the Father except by me.</a:t>
            </a:r>
          </a:p>
          <a:p>
            <a:pPr marL="0" indent="0">
              <a:buNone/>
            </a:pPr>
            <a:r>
              <a:rPr lang="en-US" dirty="0"/>
              <a:t>John 14: 6</a:t>
            </a:r>
            <a:endParaRPr lang="en-GB" dirty="0"/>
          </a:p>
        </p:txBody>
      </p:sp>
      <p:sp>
        <p:nvSpPr>
          <p:cNvPr id="4" name="TextBox 3">
            <a:extLst>
              <a:ext uri="{FF2B5EF4-FFF2-40B4-BE49-F238E27FC236}">
                <a16:creationId xmlns:a16="http://schemas.microsoft.com/office/drawing/2014/main" id="{93BA82DC-D129-4352-82A7-65F2DFF7DD45}"/>
              </a:ext>
            </a:extLst>
          </p:cNvPr>
          <p:cNvSpPr txBox="1"/>
          <p:nvPr/>
        </p:nvSpPr>
        <p:spPr>
          <a:xfrm>
            <a:off x="225631" y="1151907"/>
            <a:ext cx="11966369" cy="5539978"/>
          </a:xfrm>
          <a:prstGeom prst="rect">
            <a:avLst/>
          </a:prstGeom>
          <a:solidFill>
            <a:schemeClr val="bg1"/>
          </a:solidFill>
        </p:spPr>
        <p:txBody>
          <a:bodyPr wrap="square" rtlCol="0">
            <a:spAutoFit/>
          </a:bodyPr>
          <a:lstStyle/>
          <a:p>
            <a:r>
              <a:rPr lang="en-US" sz="2800" dirty="0"/>
              <a:t>Jesus answered him, “I am the way, the truth, and the life; no one goes to the Father except by me. Now that you have known me,” he said to them, “you will know my Father also, and from now on you do know him and you have seen him.”</a:t>
            </a:r>
          </a:p>
          <a:p>
            <a:r>
              <a:rPr lang="en-US" sz="2800" dirty="0"/>
              <a:t>Philip said to him, “Lord, show us the Father; that is all we need.”</a:t>
            </a:r>
          </a:p>
          <a:p>
            <a:r>
              <a:rPr lang="en-US" sz="2800" b="1" baseline="30000" dirty="0"/>
              <a:t> </a:t>
            </a:r>
            <a:r>
              <a:rPr lang="en-US" sz="2800" dirty="0"/>
              <a:t>Jesus answered, “For a long time I have been with you all; yet you do not know me, Philip? Whoever has seen me has seen the Father. Why, then, do you say, ‘Show us the Father’? Do you not believe, Philip, that I am in the Father and the Father is in me? The words that I have spoken to you,” Jesus said to his disciples, “do not come from me. The Father, who remains in me, does his own work. Believe me when I say that I am in the Father and the Father is in me. If not, believe because of the things I do.  (John 14: 6-11)</a:t>
            </a:r>
          </a:p>
          <a:p>
            <a:endParaRPr lang="en-GB" dirty="0"/>
          </a:p>
        </p:txBody>
      </p:sp>
    </p:spTree>
    <p:extLst>
      <p:ext uri="{BB962C8B-B14F-4D97-AF65-F5344CB8AC3E}">
        <p14:creationId xmlns:p14="http://schemas.microsoft.com/office/powerpoint/2010/main" val="208788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E6834-ED82-4F7A-9A13-4A4C59962F2E}"/>
              </a:ext>
            </a:extLst>
          </p:cNvPr>
          <p:cNvSpPr>
            <a:spLocks noGrp="1"/>
          </p:cNvSpPr>
          <p:nvPr>
            <p:ph type="title"/>
          </p:nvPr>
        </p:nvSpPr>
        <p:spPr>
          <a:xfrm>
            <a:off x="149431" y="151370"/>
            <a:ext cx="10515600" cy="929285"/>
          </a:xfrm>
        </p:spPr>
        <p:txBody>
          <a:bodyPr/>
          <a:lstStyle/>
          <a:p>
            <a:r>
              <a:rPr lang="en-US" b="1" dirty="0"/>
              <a:t>TITLE: </a:t>
            </a:r>
            <a:endParaRPr lang="en-GB" b="1" dirty="0"/>
          </a:p>
        </p:txBody>
      </p:sp>
      <p:graphicFrame>
        <p:nvGraphicFramePr>
          <p:cNvPr id="4" name="Content Placeholder 3">
            <a:extLst>
              <a:ext uri="{FF2B5EF4-FFF2-40B4-BE49-F238E27FC236}">
                <a16:creationId xmlns:a16="http://schemas.microsoft.com/office/drawing/2014/main" id="{DA810D41-03C1-4389-BAB8-8D6BEF1921BA}"/>
              </a:ext>
            </a:extLst>
          </p:cNvPr>
          <p:cNvGraphicFramePr>
            <a:graphicFrameLocks noGrp="1"/>
          </p:cNvGraphicFramePr>
          <p:nvPr>
            <p:ph idx="1"/>
          </p:nvPr>
        </p:nvGraphicFramePr>
        <p:xfrm>
          <a:off x="244433" y="946850"/>
          <a:ext cx="11132127" cy="5564338"/>
        </p:xfrm>
        <a:graphic>
          <a:graphicData uri="http://schemas.openxmlformats.org/drawingml/2006/table">
            <a:tbl>
              <a:tblPr firstRow="1" bandRow="1"/>
              <a:tblGrid>
                <a:gridCol w="3710709">
                  <a:extLst>
                    <a:ext uri="{9D8B030D-6E8A-4147-A177-3AD203B41FA5}">
                      <a16:colId xmlns:a16="http://schemas.microsoft.com/office/drawing/2014/main" val="139723689"/>
                    </a:ext>
                  </a:extLst>
                </a:gridCol>
                <a:gridCol w="3710709">
                  <a:extLst>
                    <a:ext uri="{9D8B030D-6E8A-4147-A177-3AD203B41FA5}">
                      <a16:colId xmlns:a16="http://schemas.microsoft.com/office/drawing/2014/main" val="3891815125"/>
                    </a:ext>
                  </a:extLst>
                </a:gridCol>
                <a:gridCol w="3710709">
                  <a:extLst>
                    <a:ext uri="{9D8B030D-6E8A-4147-A177-3AD203B41FA5}">
                      <a16:colId xmlns:a16="http://schemas.microsoft.com/office/drawing/2014/main" val="2719202516"/>
                    </a:ext>
                  </a:extLst>
                </a:gridCol>
              </a:tblGrid>
              <a:tr h="2142089">
                <a:tc>
                  <a:txBody>
                    <a:bodyPr/>
                    <a:lstStyle/>
                    <a:p>
                      <a:endParaRPr lang="en-US"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187008304"/>
                  </a:ext>
                </a:extLst>
              </a:tr>
              <a:tr h="394880">
                <a:tc>
                  <a:txBody>
                    <a:bodyPr/>
                    <a:lstStyle/>
                    <a:p>
                      <a:endParaRPr lang="en-GB"/>
                    </a:p>
                  </a:txBody>
                  <a:tcPr>
                    <a:solidFill>
                      <a:schemeClr val="bg1">
                        <a:lumMod val="85000"/>
                      </a:schemeClr>
                    </a:solidFill>
                  </a:tcPr>
                </a:tc>
                <a:tc>
                  <a:txBody>
                    <a:bodyPr/>
                    <a:lstStyle/>
                    <a:p>
                      <a:endParaRPr lang="en-GB"/>
                    </a:p>
                  </a:txBody>
                  <a:tcPr>
                    <a:solidFill>
                      <a:schemeClr val="bg1">
                        <a:lumMod val="85000"/>
                      </a:schemeClr>
                    </a:solidFill>
                  </a:tcPr>
                </a:tc>
                <a:tc>
                  <a:txBody>
                    <a:bodyPr/>
                    <a:lstStyle/>
                    <a:p>
                      <a:endParaRPr lang="en-US" dirty="0"/>
                    </a:p>
                    <a:p>
                      <a:endParaRPr lang="en-GB" dirty="0"/>
                    </a:p>
                  </a:txBody>
                  <a:tcPr>
                    <a:solidFill>
                      <a:schemeClr val="bg1">
                        <a:lumMod val="85000"/>
                      </a:schemeClr>
                    </a:solidFill>
                  </a:tcPr>
                </a:tc>
                <a:extLst>
                  <a:ext uri="{0D108BD9-81ED-4DB2-BD59-A6C34878D82A}">
                    <a16:rowId xmlns:a16="http://schemas.microsoft.com/office/drawing/2014/main" val="434077312"/>
                  </a:ext>
                </a:extLst>
              </a:tr>
              <a:tr h="2142089">
                <a:tc>
                  <a:txBody>
                    <a:bodyPr/>
                    <a:lstStyle/>
                    <a:p>
                      <a:endParaRPr lang="en-US"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28488433"/>
                  </a:ext>
                </a:extLst>
              </a:tr>
              <a:tr h="394880">
                <a:tc>
                  <a:txBody>
                    <a:bodyPr/>
                    <a:lstStyle/>
                    <a:p>
                      <a:endParaRPr lang="en-GB"/>
                    </a:p>
                  </a:txBody>
                  <a:tcPr>
                    <a:solidFill>
                      <a:schemeClr val="bg1">
                        <a:lumMod val="85000"/>
                      </a:schemeClr>
                    </a:solidFill>
                  </a:tcPr>
                </a:tc>
                <a:tc>
                  <a:txBody>
                    <a:bodyPr/>
                    <a:lstStyle/>
                    <a:p>
                      <a:endParaRPr lang="en-GB"/>
                    </a:p>
                  </a:txBody>
                  <a:tcPr>
                    <a:solidFill>
                      <a:schemeClr val="bg1">
                        <a:lumMod val="85000"/>
                      </a:schemeClr>
                    </a:solidFill>
                  </a:tcPr>
                </a:tc>
                <a:tc>
                  <a:txBody>
                    <a:bodyPr/>
                    <a:lstStyle/>
                    <a:p>
                      <a:endParaRPr lang="en-US" dirty="0"/>
                    </a:p>
                    <a:p>
                      <a:endParaRPr lang="en-GB" dirty="0"/>
                    </a:p>
                  </a:txBody>
                  <a:tcPr>
                    <a:solidFill>
                      <a:schemeClr val="bg1">
                        <a:lumMod val="85000"/>
                      </a:schemeClr>
                    </a:solidFill>
                  </a:tcPr>
                </a:tc>
                <a:extLst>
                  <a:ext uri="{0D108BD9-81ED-4DB2-BD59-A6C34878D82A}">
                    <a16:rowId xmlns:a16="http://schemas.microsoft.com/office/drawing/2014/main" val="4076948966"/>
                  </a:ext>
                </a:extLst>
              </a:tr>
            </a:tbl>
          </a:graphicData>
        </a:graphic>
      </p:graphicFrame>
    </p:spTree>
    <p:extLst>
      <p:ext uri="{BB962C8B-B14F-4D97-AF65-F5344CB8AC3E}">
        <p14:creationId xmlns:p14="http://schemas.microsoft.com/office/powerpoint/2010/main" val="4226056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E8FB9-A7FF-412A-8473-75726411B43C}"/>
              </a:ext>
            </a:extLst>
          </p:cNvPr>
          <p:cNvSpPr>
            <a:spLocks noGrp="1"/>
          </p:cNvSpPr>
          <p:nvPr>
            <p:ph type="title"/>
          </p:nvPr>
        </p:nvSpPr>
        <p:spPr>
          <a:xfrm>
            <a:off x="0" y="246373"/>
            <a:ext cx="12192000" cy="905534"/>
          </a:xfrm>
          <a:solidFill>
            <a:schemeClr val="tx1"/>
          </a:solidFill>
        </p:spPr>
        <p:txBody>
          <a:bodyPr>
            <a:normAutofit fontScale="90000"/>
          </a:bodyPr>
          <a:lstStyle/>
          <a:p>
            <a:pPr algn="ctr"/>
            <a:r>
              <a:rPr lang="en-US" sz="7200" dirty="0">
                <a:solidFill>
                  <a:schemeClr val="bg1"/>
                </a:solidFill>
                <a:latin typeface="Arial Black" panose="020B0A04020102020204" pitchFamily="34" charset="0"/>
              </a:rPr>
              <a:t>Salvation</a:t>
            </a:r>
            <a:r>
              <a:rPr lang="en-US" dirty="0"/>
              <a:t> </a:t>
            </a:r>
            <a:endParaRPr lang="en-GB" dirty="0"/>
          </a:p>
        </p:txBody>
      </p:sp>
      <p:sp>
        <p:nvSpPr>
          <p:cNvPr id="3" name="Content Placeholder 2">
            <a:extLst>
              <a:ext uri="{FF2B5EF4-FFF2-40B4-BE49-F238E27FC236}">
                <a16:creationId xmlns:a16="http://schemas.microsoft.com/office/drawing/2014/main" id="{5A6430F7-0EFF-41AA-9375-7DDD75A30D2E}"/>
              </a:ext>
            </a:extLst>
          </p:cNvPr>
          <p:cNvSpPr>
            <a:spLocks noGrp="1"/>
          </p:cNvSpPr>
          <p:nvPr>
            <p:ph idx="1"/>
          </p:nvPr>
        </p:nvSpPr>
        <p:spPr>
          <a:xfrm>
            <a:off x="505692" y="1643042"/>
            <a:ext cx="5218215" cy="3237716"/>
          </a:xfrm>
        </p:spPr>
        <p:txBody>
          <a:bodyPr>
            <a:noAutofit/>
          </a:bodyPr>
          <a:lstStyle/>
          <a:p>
            <a:pPr marL="0" indent="0">
              <a:buNone/>
            </a:pPr>
            <a:r>
              <a:rPr lang="en-US" dirty="0"/>
              <a:t>.. everyone has sinned and is far away from God's saving presence. But by the free gift of God's grace all are put right with him through Christ Jesus, who sets them free. </a:t>
            </a:r>
          </a:p>
          <a:p>
            <a:pPr marL="0" indent="0">
              <a:buNone/>
            </a:pPr>
            <a:r>
              <a:rPr lang="en-US" dirty="0"/>
              <a:t>Romans 3: 23-24</a:t>
            </a:r>
            <a:endParaRPr lang="en-GB" dirty="0"/>
          </a:p>
        </p:txBody>
      </p:sp>
      <p:sp>
        <p:nvSpPr>
          <p:cNvPr id="5" name="Content Placeholder 2">
            <a:extLst>
              <a:ext uri="{FF2B5EF4-FFF2-40B4-BE49-F238E27FC236}">
                <a16:creationId xmlns:a16="http://schemas.microsoft.com/office/drawing/2014/main" id="{E0AACA22-BE71-4A15-A31C-ECA213BE3B9D}"/>
              </a:ext>
            </a:extLst>
          </p:cNvPr>
          <p:cNvSpPr txBox="1">
            <a:spLocks/>
          </p:cNvSpPr>
          <p:nvPr/>
        </p:nvSpPr>
        <p:spPr>
          <a:xfrm>
            <a:off x="6381999" y="1643042"/>
            <a:ext cx="5218215" cy="32377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For sin pays its wage—death; but God's free gift is eternal life in union with Christ Jesus our Lord</a:t>
            </a:r>
          </a:p>
          <a:p>
            <a:pPr marL="0" indent="0">
              <a:buNone/>
            </a:pPr>
            <a:endParaRPr lang="en-US" dirty="0"/>
          </a:p>
          <a:p>
            <a:pPr marL="0" indent="0">
              <a:buNone/>
            </a:pPr>
            <a:r>
              <a:rPr lang="en-US" dirty="0"/>
              <a:t>Romans 6: 23</a:t>
            </a:r>
            <a:endParaRPr lang="en-GB" dirty="0"/>
          </a:p>
        </p:txBody>
      </p:sp>
    </p:spTree>
    <p:extLst>
      <p:ext uri="{BB962C8B-B14F-4D97-AF65-F5344CB8AC3E}">
        <p14:creationId xmlns:p14="http://schemas.microsoft.com/office/powerpoint/2010/main" val="4274292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064D1C-2AB3-42EB-8CAD-86E046209E39}"/>
              </a:ext>
            </a:extLst>
          </p:cNvPr>
          <p:cNvSpPr>
            <a:spLocks noGrp="1"/>
          </p:cNvSpPr>
          <p:nvPr>
            <p:ph idx="1"/>
          </p:nvPr>
        </p:nvSpPr>
        <p:spPr>
          <a:xfrm>
            <a:off x="0" y="0"/>
            <a:ext cx="12192000" cy="6858000"/>
          </a:xfrm>
          <a:solidFill>
            <a:srgbClr val="CCFFFF"/>
          </a:solidFill>
        </p:spPr>
        <p:txBody>
          <a:bodyPr>
            <a:normAutofit fontScale="92500" lnSpcReduction="20000"/>
          </a:bodyPr>
          <a:lstStyle/>
          <a:p>
            <a:pPr marL="0" indent="0">
              <a:buNone/>
            </a:pPr>
            <a:r>
              <a:rPr lang="en-US" b="1" dirty="0"/>
              <a:t>Lesson 6</a:t>
            </a:r>
          </a:p>
          <a:p>
            <a:pPr marL="514350" indent="-514350">
              <a:buAutoNum type="arabicParenR"/>
            </a:pPr>
            <a:r>
              <a:rPr lang="en-US" dirty="0"/>
              <a:t>Recap last lesson with the question: </a:t>
            </a:r>
            <a:r>
              <a:rPr lang="en-US" i="1" dirty="0"/>
              <a:t>Saves who, from what?</a:t>
            </a:r>
            <a:r>
              <a:rPr lang="en-US" dirty="0"/>
              <a:t> Choose students to share their answer to last week’s question. All listen.</a:t>
            </a:r>
          </a:p>
          <a:p>
            <a:pPr marL="514350" indent="-514350">
              <a:buAutoNum type="arabicParenR"/>
            </a:pPr>
            <a:r>
              <a:rPr lang="en-US" dirty="0"/>
              <a:t>Recap meaning of ‘original sin’ and ‘Grace’. Ask each group to decide what, in their opinion, would be the best thing about Grace from a Christian perspective. </a:t>
            </a:r>
          </a:p>
          <a:p>
            <a:pPr marL="514350" indent="-514350">
              <a:buAutoNum type="arabicParenR"/>
            </a:pPr>
            <a:r>
              <a:rPr lang="en-US" dirty="0"/>
              <a:t>Write ‘salvation’ on the board; challenge the class to explain what it is and how Christians get there </a:t>
            </a:r>
          </a:p>
          <a:p>
            <a:pPr marL="514350" indent="-514350">
              <a:buAutoNum type="arabicParenR"/>
            </a:pPr>
            <a:r>
              <a:rPr lang="en-US" dirty="0"/>
              <a:t>Give groups prints-outs of a map background (search online). Using notes from last lesson students sketch their understanding of Eden and depict Adam and Eve leaving Eden. Add this sketch to map. Annotate with info about Original sin.</a:t>
            </a:r>
          </a:p>
          <a:p>
            <a:pPr marL="514350" indent="-514350">
              <a:buAutoNum type="arabicParenR"/>
            </a:pPr>
            <a:r>
              <a:rPr lang="en-US" dirty="0"/>
              <a:t>Students design a place that represents ‘salvation’ (heaven, a funfair, a beach, valley, palace, </a:t>
            </a:r>
            <a:r>
              <a:rPr lang="en-US" dirty="0" err="1"/>
              <a:t>etc</a:t>
            </a:r>
            <a:r>
              <a:rPr lang="en-US" dirty="0"/>
              <a:t>). Sketch and place on map. Annotate to explain salvation in Christianity. </a:t>
            </a:r>
          </a:p>
          <a:p>
            <a:pPr marL="514350" indent="-514350">
              <a:buAutoNum type="arabicParenR"/>
            </a:pPr>
            <a:r>
              <a:rPr lang="en-US" dirty="0"/>
              <a:t>Create a place to represent Grace- a hospital..? A charity shop..? Sketch and place on map, adding annotations to explain how Grace helps Christians reach salvation</a:t>
            </a:r>
          </a:p>
          <a:p>
            <a:pPr marL="514350" indent="-514350">
              <a:buAutoNum type="arabicParenR"/>
            </a:pPr>
            <a:r>
              <a:rPr lang="en-US" dirty="0"/>
              <a:t>Teach about the role of the law and spirit (slide). Create places to represent these (library, university, bank..?). Sketch, stick and annotate.</a:t>
            </a:r>
          </a:p>
          <a:p>
            <a:pPr marL="514350" indent="-514350">
              <a:buAutoNum type="arabicParenR"/>
            </a:pPr>
            <a:r>
              <a:rPr lang="en-US" dirty="0"/>
              <a:t>By end of lesson maps from Eden to salvation should be completed. </a:t>
            </a:r>
          </a:p>
          <a:p>
            <a:pPr marL="514350" indent="-514350">
              <a:buAutoNum type="arabicParenR"/>
            </a:pPr>
            <a:r>
              <a:rPr lang="en-US" dirty="0"/>
              <a:t>Answer title question though discussion: </a:t>
            </a:r>
            <a:r>
              <a:rPr lang="en-US" i="1" dirty="0"/>
              <a:t>Jesus: what’s the big deal?</a:t>
            </a:r>
            <a:r>
              <a:rPr lang="en-US" dirty="0"/>
              <a:t> </a:t>
            </a:r>
          </a:p>
          <a:p>
            <a:pPr marL="514350" indent="-514350">
              <a:buAutoNum type="arabicParenR"/>
            </a:pPr>
            <a:r>
              <a:rPr lang="en-US" dirty="0"/>
              <a:t>Where does Jesus go on the map? As the key? As a guide? As a fellow traveler?</a:t>
            </a:r>
          </a:p>
          <a:p>
            <a:pPr marL="514350" indent="-514350">
              <a:buFont typeface="Arial" panose="020B0604020202020204" pitchFamily="34" charset="0"/>
              <a:buAutoNum type="arabicParenR"/>
            </a:pPr>
            <a:endParaRPr lang="en-US" dirty="0"/>
          </a:p>
          <a:p>
            <a:pPr marL="514350" indent="-514350">
              <a:buAutoNum type="arabicParenR"/>
            </a:pPr>
            <a:endParaRPr lang="en-US" dirty="0"/>
          </a:p>
          <a:p>
            <a:pPr marL="514350" indent="-514350">
              <a:buAutoNum type="arabicParenR"/>
            </a:pPr>
            <a:endParaRPr lang="en-US" dirty="0"/>
          </a:p>
          <a:p>
            <a:pPr marL="0" indent="0">
              <a:buNone/>
            </a:pPr>
            <a:endParaRPr lang="en-US" dirty="0"/>
          </a:p>
          <a:p>
            <a:pPr marL="514350" indent="-514350">
              <a:buAutoNum type="arabicParenR"/>
            </a:pPr>
            <a:endParaRPr lang="en-US" dirty="0"/>
          </a:p>
          <a:p>
            <a:pPr marL="514350" indent="-514350">
              <a:buAutoNum type="arabicParenR"/>
            </a:pPr>
            <a:endParaRPr lang="en-US" dirty="0"/>
          </a:p>
          <a:p>
            <a:pPr marL="514350" indent="-514350">
              <a:buAutoNum type="arabicParenR"/>
            </a:pPr>
            <a:endParaRPr lang="en-GB" dirty="0"/>
          </a:p>
        </p:txBody>
      </p:sp>
    </p:spTree>
    <p:extLst>
      <p:ext uri="{BB962C8B-B14F-4D97-AF65-F5344CB8AC3E}">
        <p14:creationId xmlns:p14="http://schemas.microsoft.com/office/powerpoint/2010/main" val="2441161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E9643-A5D5-45D1-8BB8-1AD3660FBC1F}"/>
              </a:ext>
            </a:extLst>
          </p:cNvPr>
          <p:cNvSpPr>
            <a:spLocks noGrp="1"/>
          </p:cNvSpPr>
          <p:nvPr>
            <p:ph type="title"/>
          </p:nvPr>
        </p:nvSpPr>
        <p:spPr>
          <a:xfrm>
            <a:off x="0" y="163245"/>
            <a:ext cx="12192000" cy="834283"/>
          </a:xfrm>
          <a:solidFill>
            <a:schemeClr val="tx1"/>
          </a:solidFill>
        </p:spPr>
        <p:txBody>
          <a:bodyPr/>
          <a:lstStyle/>
          <a:p>
            <a:pPr algn="ctr"/>
            <a:r>
              <a:rPr lang="en-US" dirty="0">
                <a:solidFill>
                  <a:schemeClr val="bg1"/>
                </a:solidFill>
                <a:latin typeface="Arial Black" panose="020B0A04020102020204" pitchFamily="34" charset="0"/>
              </a:rPr>
              <a:t>Law and Spirit</a:t>
            </a:r>
            <a:endParaRPr lang="en-GB" dirty="0">
              <a:solidFill>
                <a:schemeClr val="bg1"/>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7C0DB150-5AF0-4858-BE25-281BF01E5760}"/>
              </a:ext>
            </a:extLst>
          </p:cNvPr>
          <p:cNvSpPr>
            <a:spLocks noGrp="1"/>
          </p:cNvSpPr>
          <p:nvPr>
            <p:ph idx="1"/>
          </p:nvPr>
        </p:nvSpPr>
        <p:spPr>
          <a:xfrm>
            <a:off x="173182" y="1090086"/>
            <a:ext cx="7973291" cy="5604669"/>
          </a:xfrm>
        </p:spPr>
        <p:txBody>
          <a:bodyPr>
            <a:normAutofit fontScale="92500" lnSpcReduction="20000"/>
          </a:bodyPr>
          <a:lstStyle/>
          <a:p>
            <a:pPr marL="0" indent="0">
              <a:buNone/>
            </a:pPr>
            <a:r>
              <a:rPr lang="en-GB" sz="2600" u="sng" dirty="0"/>
              <a:t>Law</a:t>
            </a:r>
            <a:r>
              <a:rPr lang="en-GB" sz="2600" dirty="0"/>
              <a:t> =  1</a:t>
            </a:r>
            <a:r>
              <a:rPr lang="en-GB" sz="2600" baseline="30000" dirty="0"/>
              <a:t>st</a:t>
            </a:r>
            <a:r>
              <a:rPr lang="en-GB" sz="2600" dirty="0"/>
              <a:t> 5 books of the bible, Torah (Hebrew; </a:t>
            </a:r>
            <a:r>
              <a:rPr lang="en-GB" sz="2600" i="1" dirty="0"/>
              <a:t>instruction, law, </a:t>
            </a:r>
            <a:r>
              <a:rPr lang="en-GB" sz="2600" dirty="0"/>
              <a:t>doctrine)</a:t>
            </a:r>
          </a:p>
          <a:p>
            <a:r>
              <a:rPr lang="en-GB" sz="2600" dirty="0"/>
              <a:t>Revealed to the Hebrews as they entered the Promised Land, ensures ongoing relationship with God. A total spiritual, personal and community-based system; </a:t>
            </a:r>
            <a:r>
              <a:rPr lang="en-GB" sz="2600" i="1" dirty="0"/>
              <a:t>See, I set before you today life and prosperity, death and destruction. For I command you today to love the Lord your God, to walk in obedience to him, and to keep his commands, decrees and laws; then you will live and increase, and the Lord your God will bless you in the land you are entering to possess. </a:t>
            </a:r>
            <a:r>
              <a:rPr lang="en-GB" sz="2600" b="1" dirty="0"/>
              <a:t>Deuteronomy 30: 15-16</a:t>
            </a:r>
            <a:endParaRPr lang="en-GB" sz="2600" dirty="0"/>
          </a:p>
          <a:p>
            <a:r>
              <a:rPr lang="en-GB" sz="2600" dirty="0"/>
              <a:t>Jesus said he did not come to overturn the law, but to ‘fulfil’ it: </a:t>
            </a:r>
            <a:r>
              <a:rPr lang="en-GB" sz="2600" i="1" dirty="0"/>
              <a:t>Do not think that I have come to abolish the Law or the Prophets; I have not come to abolish them but to fulfil them</a:t>
            </a:r>
            <a:r>
              <a:rPr lang="en-GB" sz="2600" dirty="0"/>
              <a:t>. </a:t>
            </a:r>
            <a:r>
              <a:rPr lang="en-GB" sz="2600" b="1" dirty="0"/>
              <a:t>Matt 5:17</a:t>
            </a:r>
            <a:endParaRPr lang="en-GB" sz="2600" dirty="0"/>
          </a:p>
          <a:p>
            <a:r>
              <a:rPr lang="en-GB" sz="2600" dirty="0"/>
              <a:t>Did Jesus update Jewish law? </a:t>
            </a:r>
            <a:r>
              <a:rPr lang="en-GB" sz="2600" i="1" dirty="0"/>
              <a:t>A new command I give you: Love one another. As I have loved you, so you must love one another.</a:t>
            </a:r>
            <a:r>
              <a:rPr lang="en-GB" sz="2600" dirty="0"/>
              <a:t> </a:t>
            </a:r>
            <a:r>
              <a:rPr lang="en-GB" sz="2600" b="1" dirty="0"/>
              <a:t>John 13:34</a:t>
            </a:r>
            <a:endParaRPr lang="en-GB" sz="2600" dirty="0"/>
          </a:p>
          <a:p>
            <a:endParaRPr lang="en-GB" dirty="0"/>
          </a:p>
        </p:txBody>
      </p:sp>
      <p:sp>
        <p:nvSpPr>
          <p:cNvPr id="4" name="TextBox 3">
            <a:extLst>
              <a:ext uri="{FF2B5EF4-FFF2-40B4-BE49-F238E27FC236}">
                <a16:creationId xmlns:a16="http://schemas.microsoft.com/office/drawing/2014/main" id="{63B6DC07-F69C-43E2-8095-11F7B0BDE4EB}"/>
              </a:ext>
            </a:extLst>
          </p:cNvPr>
          <p:cNvSpPr txBox="1"/>
          <p:nvPr/>
        </p:nvSpPr>
        <p:spPr>
          <a:xfrm>
            <a:off x="8229601" y="997528"/>
            <a:ext cx="3962400" cy="5909310"/>
          </a:xfrm>
          <a:prstGeom prst="rect">
            <a:avLst/>
          </a:prstGeom>
          <a:noFill/>
        </p:spPr>
        <p:txBody>
          <a:bodyPr wrap="square" rtlCol="0">
            <a:spAutoFit/>
          </a:bodyPr>
          <a:lstStyle/>
          <a:p>
            <a:r>
              <a:rPr lang="en-US" sz="2400" u="sng" dirty="0">
                <a:solidFill>
                  <a:srgbClr val="006666"/>
                </a:solidFill>
              </a:rPr>
              <a:t>Spirit</a:t>
            </a:r>
          </a:p>
          <a:p>
            <a:r>
              <a:rPr lang="en-US" sz="2400" dirty="0">
                <a:solidFill>
                  <a:srgbClr val="006666"/>
                </a:solidFill>
              </a:rPr>
              <a:t>10 days after Jesus ascended to heaven his followers were gathered together and the Spirit of God came to them.</a:t>
            </a:r>
          </a:p>
          <a:p>
            <a:endParaRPr lang="en-US" sz="2400" dirty="0">
              <a:solidFill>
                <a:srgbClr val="006666"/>
              </a:solidFill>
            </a:endParaRPr>
          </a:p>
          <a:p>
            <a:r>
              <a:rPr lang="en-US" sz="2400" dirty="0">
                <a:solidFill>
                  <a:srgbClr val="006666"/>
                </a:solidFill>
              </a:rPr>
              <a:t>This has become known as the Holy Spirit, one of the 3 persons of the Trinity.</a:t>
            </a:r>
          </a:p>
          <a:p>
            <a:endParaRPr lang="en-US" sz="2400" dirty="0">
              <a:solidFill>
                <a:srgbClr val="006666"/>
              </a:solidFill>
            </a:endParaRPr>
          </a:p>
          <a:p>
            <a:r>
              <a:rPr lang="en-US" sz="2400" dirty="0">
                <a:solidFill>
                  <a:srgbClr val="006666"/>
                </a:solidFill>
              </a:rPr>
              <a:t>The Spirit guides Christians and is present in their lives.</a:t>
            </a:r>
          </a:p>
          <a:p>
            <a:endParaRPr lang="en-US" sz="2400" dirty="0">
              <a:solidFill>
                <a:srgbClr val="006666"/>
              </a:solidFill>
            </a:endParaRPr>
          </a:p>
          <a:p>
            <a:r>
              <a:rPr lang="en-US" sz="2400" dirty="0">
                <a:solidFill>
                  <a:srgbClr val="006666"/>
                </a:solidFill>
              </a:rPr>
              <a:t>The Spirit helps Christians keep strong and focused. </a:t>
            </a:r>
          </a:p>
          <a:p>
            <a:endParaRPr lang="en-US" dirty="0"/>
          </a:p>
        </p:txBody>
      </p:sp>
    </p:spTree>
    <p:extLst>
      <p:ext uri="{BB962C8B-B14F-4D97-AF65-F5344CB8AC3E}">
        <p14:creationId xmlns:p14="http://schemas.microsoft.com/office/powerpoint/2010/main" val="1027617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9423ED-7B02-41C1-8CED-B5BBF3E0529D}">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dcmitype/"/>
    <ds:schemaRef ds:uri="http://schemas.openxmlformats.org/package/2006/metadata/core-properties"/>
    <ds:schemaRef ds:uri="3daa3796-40a0-4fe0-acc9-e99f93d22791"/>
    <ds:schemaRef ds:uri="http://www.w3.org/XML/1998/namespace"/>
    <ds:schemaRef ds:uri="http://purl.org/dc/terms/"/>
  </ds:schemaRefs>
</ds:datastoreItem>
</file>

<file path=customXml/itemProps2.xml><?xml version="1.0" encoding="utf-8"?>
<ds:datastoreItem xmlns:ds="http://schemas.openxmlformats.org/officeDocument/2006/customXml" ds:itemID="{2C504DC3-E27B-4F70-86AF-875294C48E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0DA9B0-7941-4B97-B13A-4BE6D73EA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TotalTime>
  <Words>1347</Words>
  <Application>Microsoft Macintosh PowerPoint</Application>
  <PresentationFormat>Widescreen</PresentationFormat>
  <Paragraphs>93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Calibri Light</vt:lpstr>
      <vt:lpstr>Office Theme</vt:lpstr>
      <vt:lpstr>Big Ideas for RE KS4 Curriculum </vt:lpstr>
      <vt:lpstr>5-6: Jesus: what’s the big deal?</vt:lpstr>
      <vt:lpstr>PowerPoint Presentation</vt:lpstr>
      <vt:lpstr>Salvation </vt:lpstr>
      <vt:lpstr>TITLE: </vt:lpstr>
      <vt:lpstr>Salvation </vt:lpstr>
      <vt:lpstr>PowerPoint Presentation</vt:lpstr>
      <vt:lpstr>Law and Spirit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5-6: Jesus: what’s the big deal?</dc:title>
  <dc:creator>Kate Christopher</dc:creator>
  <cp:lastModifiedBy>Tracey Francis</cp:lastModifiedBy>
  <cp:revision>1</cp:revision>
  <dcterms:created xsi:type="dcterms:W3CDTF">2019-07-17T14:14:13Z</dcterms:created>
  <dcterms:modified xsi:type="dcterms:W3CDTF">2021-01-20T09:52:22Z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