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5" r:id="rId6"/>
    <p:sldId id="310" r:id="rId7"/>
    <p:sldId id="321" r:id="rId8"/>
    <p:sldId id="338" r:id="rId9"/>
    <p:sldId id="323" r:id="rId10"/>
    <p:sldId id="326" r:id="rId11"/>
    <p:sldId id="324" r:id="rId12"/>
    <p:sldId id="33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1AEEFF-85AD-2744-88BA-242A26D37039}" v="2" dt="2021-01-20T11:22:43.1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85" autoAdjust="0"/>
    <p:restoredTop sz="94660"/>
  </p:normalViewPr>
  <p:slideViewPr>
    <p:cSldViewPr snapToGrid="0">
      <p:cViewPr varScale="1">
        <p:scale>
          <a:sx n="108" d="100"/>
          <a:sy n="108" d="100"/>
        </p:scale>
        <p:origin x="240"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621AEEFF-85AD-2744-88BA-242A26D37039}"/>
    <pc:docChg chg="addSld delSld modSld">
      <pc:chgData name="Tracey Francis" userId="6a34b47e-2ae8-46f1-bae7-b8f493e6d601" providerId="ADAL" clId="{621AEEFF-85AD-2744-88BA-242A26D37039}" dt="2021-01-20T11:22:43.114" v="2"/>
      <pc:docMkLst>
        <pc:docMk/>
      </pc:docMkLst>
      <pc:sldChg chg="add">
        <pc:chgData name="Tracey Francis" userId="6a34b47e-2ae8-46f1-bae7-b8f493e6d601" providerId="ADAL" clId="{621AEEFF-85AD-2744-88BA-242A26D37039}" dt="2021-01-20T11:22:43.114" v="2"/>
        <pc:sldMkLst>
          <pc:docMk/>
          <pc:sldMk cId="3080862934" sldId="256"/>
        </pc:sldMkLst>
      </pc:sldChg>
      <pc:sldChg chg="del">
        <pc:chgData name="Tracey Francis" userId="6a34b47e-2ae8-46f1-bae7-b8f493e6d601" providerId="ADAL" clId="{621AEEFF-85AD-2744-88BA-242A26D37039}" dt="2021-01-19T10:46:45.184" v="1" actId="2696"/>
        <pc:sldMkLst>
          <pc:docMk/>
          <pc:sldMk cId="470889902" sldId="322"/>
        </pc:sldMkLst>
      </pc:sldChg>
      <pc:sldChg chg="add">
        <pc:chgData name="Tracey Francis" userId="6a34b47e-2ae8-46f1-bae7-b8f493e6d601" providerId="ADAL" clId="{621AEEFF-85AD-2744-88BA-242A26D37039}" dt="2021-01-19T10:46:43.363" v="0"/>
        <pc:sldMkLst>
          <pc:docMk/>
          <pc:sldMk cId="3183247939" sldId="33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39EB5-ECED-43B2-A658-3850360B16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1575563-C06B-424A-A940-FF70A03FA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0CD7117-8FDC-49F5-9D3E-852EFD143C2E}"/>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5" name="Footer Placeholder 4">
            <a:extLst>
              <a:ext uri="{FF2B5EF4-FFF2-40B4-BE49-F238E27FC236}">
                <a16:creationId xmlns:a16="http://schemas.microsoft.com/office/drawing/2014/main" id="{EA3C6C42-CC2D-4C9E-BBF2-4AA406D967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6162AC-49F8-408B-B646-00E165BBB08F}"/>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3472088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61A57-A9DF-40AB-AC98-450D5BE05E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560793-22CE-413B-A79B-17D3244446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E75CEC-4EDF-4E88-A30C-222154B63D1B}"/>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5" name="Footer Placeholder 4">
            <a:extLst>
              <a:ext uri="{FF2B5EF4-FFF2-40B4-BE49-F238E27FC236}">
                <a16:creationId xmlns:a16="http://schemas.microsoft.com/office/drawing/2014/main" id="{6F94A2A4-AC8F-4C81-BC97-71F2449353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85BF89-3DF9-4426-A58B-04047804FEF8}"/>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3065336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B23703-9AC4-4537-B9DD-ED7FA4A7349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3E77FD-F326-4043-9711-721F3A852D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869A81-C278-4D49-A90D-7B9D1C7E035F}"/>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5" name="Footer Placeholder 4">
            <a:extLst>
              <a:ext uri="{FF2B5EF4-FFF2-40B4-BE49-F238E27FC236}">
                <a16:creationId xmlns:a16="http://schemas.microsoft.com/office/drawing/2014/main" id="{EA677C59-EC50-4305-A44A-74202978CF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9ED1BC-9749-4C45-A372-ADEE66420950}"/>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137023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47E5-C8C0-4557-AC6D-BC7B47E42F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A894EA-BDC4-42A6-8F2F-2AA006C3AB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4EFE50-0B13-4F11-9045-E856C76034E8}"/>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5" name="Footer Placeholder 4">
            <a:extLst>
              <a:ext uri="{FF2B5EF4-FFF2-40B4-BE49-F238E27FC236}">
                <a16:creationId xmlns:a16="http://schemas.microsoft.com/office/drawing/2014/main" id="{6B1BAF0F-0C30-4A86-92E8-D3E1B0483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84C9A2-BCA1-4C1F-BB23-9374DE0D7F55}"/>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289755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8D40-3850-46BC-9A70-F7F8070461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7FD1E3C-4275-4BD9-AA9B-F12485BA5B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2483ED-BF0C-4D34-835B-C7E6EC556682}"/>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5" name="Footer Placeholder 4">
            <a:extLst>
              <a:ext uri="{FF2B5EF4-FFF2-40B4-BE49-F238E27FC236}">
                <a16:creationId xmlns:a16="http://schemas.microsoft.com/office/drawing/2014/main" id="{95CF0761-2C41-40AC-A534-88617E331E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139F79-CBA0-44FA-8559-BD5DB147953E}"/>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2843818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A34CD-8EF5-40DF-BC86-AC683BB68F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E28C07-E0F5-4825-A243-2CD856EE3C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8EDA7DA-36B5-464E-8F22-409F66459E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2E33990-6BEC-43E5-ABD2-74AC273B41D4}"/>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6" name="Footer Placeholder 5">
            <a:extLst>
              <a:ext uri="{FF2B5EF4-FFF2-40B4-BE49-F238E27FC236}">
                <a16:creationId xmlns:a16="http://schemas.microsoft.com/office/drawing/2014/main" id="{2BA3EFCB-0E0D-4725-B0BE-8D994AC25A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C86187-9DA7-4235-934A-1C69A0977330}"/>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2874080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A5AF6-A57E-408A-BF3F-ADCD471E33D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EC66E3-9593-4073-BBE9-34DF0ADB7E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F507F6-79AD-4CE4-989F-38264D2C8A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80F232-DE2A-4167-A6B0-4A4DD50431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7649A2-398E-417F-84BD-D73D57AB2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3FA081-877C-4729-AD83-7584034AA369}"/>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8" name="Footer Placeholder 7">
            <a:extLst>
              <a:ext uri="{FF2B5EF4-FFF2-40B4-BE49-F238E27FC236}">
                <a16:creationId xmlns:a16="http://schemas.microsoft.com/office/drawing/2014/main" id="{D5B216F7-E7F7-4175-8B56-4B4E3F33344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E06AD4E-8FD1-41D3-97EA-C83BDDA434A7}"/>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2217877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83A6D-AD56-4F42-9022-D0218D9B9A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46F0C45-CD1B-4066-8AF1-AD04C0B53632}"/>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4" name="Footer Placeholder 3">
            <a:extLst>
              <a:ext uri="{FF2B5EF4-FFF2-40B4-BE49-F238E27FC236}">
                <a16:creationId xmlns:a16="http://schemas.microsoft.com/office/drawing/2014/main" id="{936DB885-EFB2-4CAE-9A54-06FD7CD9A02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F057ED2-A944-4F24-A0B4-3B28A03A2C43}"/>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2425164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EE4752-F131-4D7E-9EFB-DD72FF6E8157}"/>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3" name="Footer Placeholder 2">
            <a:extLst>
              <a:ext uri="{FF2B5EF4-FFF2-40B4-BE49-F238E27FC236}">
                <a16:creationId xmlns:a16="http://schemas.microsoft.com/office/drawing/2014/main" id="{8F229D1D-FAF6-42A0-B8E3-4CA0666B998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DE7C4C5-7D48-4822-9618-B8D385B25AA4}"/>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1020930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94B0F-C7D5-4A57-BB96-9B2CB145F7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1B72D82-A2C5-4619-8531-22E8579AC7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2861821-77C0-457E-92FC-69CB5A79BE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A7CE63-CE6E-4B8D-B68B-963CA51FE949}"/>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6" name="Footer Placeholder 5">
            <a:extLst>
              <a:ext uri="{FF2B5EF4-FFF2-40B4-BE49-F238E27FC236}">
                <a16:creationId xmlns:a16="http://schemas.microsoft.com/office/drawing/2014/main" id="{A2CFFD85-77F5-4492-8DA4-7F7EF8AAAB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9877F8-4D1A-4C1D-80CA-0B330F271D61}"/>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370133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7713A-0A48-4EF7-B399-4778AC62A8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F402D5-46E5-40B4-8865-9F9764FCBB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1D65954-7E6C-4196-82F7-332836FC0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AA737D-059D-45CB-845F-CFB1607A6F25}"/>
              </a:ext>
            </a:extLst>
          </p:cNvPr>
          <p:cNvSpPr>
            <a:spLocks noGrp="1"/>
          </p:cNvSpPr>
          <p:nvPr>
            <p:ph type="dt" sz="half" idx="10"/>
          </p:nvPr>
        </p:nvSpPr>
        <p:spPr/>
        <p:txBody>
          <a:bodyPr/>
          <a:lstStyle/>
          <a:p>
            <a:fld id="{AEFA84C0-282D-4E92-B84E-ECD7DB8B2343}" type="datetimeFigureOut">
              <a:rPr lang="en-GB" smtClean="0"/>
              <a:t>20/01/2021</a:t>
            </a:fld>
            <a:endParaRPr lang="en-GB"/>
          </a:p>
        </p:txBody>
      </p:sp>
      <p:sp>
        <p:nvSpPr>
          <p:cNvPr id="6" name="Footer Placeholder 5">
            <a:extLst>
              <a:ext uri="{FF2B5EF4-FFF2-40B4-BE49-F238E27FC236}">
                <a16:creationId xmlns:a16="http://schemas.microsoft.com/office/drawing/2014/main" id="{CAB19E21-319F-44B7-A668-211463B4A3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0E47E4-3716-4ECA-849D-1DB725DE716B}"/>
              </a:ext>
            </a:extLst>
          </p:cNvPr>
          <p:cNvSpPr>
            <a:spLocks noGrp="1"/>
          </p:cNvSpPr>
          <p:nvPr>
            <p:ph type="sldNum" sz="quarter" idx="12"/>
          </p:nvPr>
        </p:nvSpPr>
        <p:spPr/>
        <p:txBody>
          <a:bodyPr/>
          <a:lstStyle/>
          <a:p>
            <a:fld id="{679C283F-11D3-42C8-A5ED-C648D9638571}" type="slidenum">
              <a:rPr lang="en-GB" smtClean="0"/>
              <a:t>‹#›</a:t>
            </a:fld>
            <a:endParaRPr lang="en-GB"/>
          </a:p>
        </p:txBody>
      </p:sp>
    </p:spTree>
    <p:extLst>
      <p:ext uri="{BB962C8B-B14F-4D97-AF65-F5344CB8AC3E}">
        <p14:creationId xmlns:p14="http://schemas.microsoft.com/office/powerpoint/2010/main" val="3497027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149620-C853-4369-97A8-894FA9EF8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FD1DFE-7FE2-48D3-9D09-9B63F51110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F0FB42-91A1-4847-AEB8-39CFCD1959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FA84C0-282D-4E92-B84E-ECD7DB8B2343}" type="datetimeFigureOut">
              <a:rPr lang="en-GB" smtClean="0"/>
              <a:t>20/01/2021</a:t>
            </a:fld>
            <a:endParaRPr lang="en-GB"/>
          </a:p>
        </p:txBody>
      </p:sp>
      <p:sp>
        <p:nvSpPr>
          <p:cNvPr id="5" name="Footer Placeholder 4">
            <a:extLst>
              <a:ext uri="{FF2B5EF4-FFF2-40B4-BE49-F238E27FC236}">
                <a16:creationId xmlns:a16="http://schemas.microsoft.com/office/drawing/2014/main" id="{E1C80670-D39A-41C2-8836-F76287BC30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C87706C-6CA0-41D8-A598-32860F5A94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C283F-11D3-42C8-A5ED-C648D9638571}" type="slidenum">
              <a:rPr lang="en-GB" smtClean="0"/>
              <a:t>‹#›</a:t>
            </a:fld>
            <a:endParaRPr lang="en-GB"/>
          </a:p>
        </p:txBody>
      </p:sp>
    </p:spTree>
    <p:extLst>
      <p:ext uri="{BB962C8B-B14F-4D97-AF65-F5344CB8AC3E}">
        <p14:creationId xmlns:p14="http://schemas.microsoft.com/office/powerpoint/2010/main" val="2599465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4"/>
            <a:ext cx="9144000" cy="2490004"/>
          </a:xfrm>
        </p:spPr>
        <p:txBody>
          <a:bodyPr>
            <a:normAutofit/>
          </a:bodyPr>
          <a:lstStyle/>
          <a:p>
            <a:r>
              <a:rPr lang="en-US" sz="7800" dirty="0">
                <a:solidFill>
                  <a:srgbClr val="006666"/>
                </a:solidFill>
                <a:latin typeface="Arial Black" panose="020B0A04020102020204" pitchFamily="34" charset="0"/>
              </a:rPr>
              <a:t>Christianity</a:t>
            </a:r>
          </a:p>
          <a:p>
            <a:r>
              <a:rPr lang="en-US" sz="6000" dirty="0">
                <a:solidFill>
                  <a:srgbClr val="006666"/>
                </a:solidFill>
                <a:latin typeface="Arial Black" panose="020B0A04020102020204" pitchFamily="34" charset="0"/>
              </a:rPr>
              <a:t>Practices </a:t>
            </a:r>
            <a:r>
              <a:rPr lang="en-US" sz="4800" dirty="0">
                <a:solidFill>
                  <a:srgbClr val="006666"/>
                </a:solidFill>
                <a:latin typeface="Arial Black" panose="020B0A04020102020204" pitchFamily="34" charset="0"/>
              </a:rPr>
              <a:t>(AQA a)</a:t>
            </a:r>
            <a:endParaRPr lang="en-GB" sz="48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19A5A304-9122-E747-A33F-EE9BA74F2A51}"/>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5ABB5A4E-EF8C-D049-BA3D-E92A67E00A33}"/>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4563C69C-9ABA-464B-B1D1-DD726D2C93BB}"/>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308086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5-6: </a:t>
            </a:r>
            <a:r>
              <a:rPr lang="en-GB" b="1" dirty="0">
                <a:latin typeface="Arial Black" panose="020B0A04020102020204" pitchFamily="34" charset="0"/>
              </a:rPr>
              <a:t>Worship and prayer: does it matter what type?</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244434" y="1721922"/>
            <a:ext cx="7605156" cy="4931558"/>
          </a:xfrm>
        </p:spPr>
        <p:txBody>
          <a:bodyPr>
            <a:normAutofit lnSpcReduction="10000"/>
          </a:bodyPr>
          <a:lstStyle/>
          <a:p>
            <a:pPr marL="0" indent="0">
              <a:buNone/>
            </a:pPr>
            <a:r>
              <a:rPr lang="en-US" b="1" dirty="0">
                <a:solidFill>
                  <a:srgbClr val="006666"/>
                </a:solidFill>
              </a:rPr>
              <a:t>From the spec</a:t>
            </a:r>
            <a:r>
              <a:rPr lang="en-US" b="1" dirty="0">
                <a:solidFill>
                  <a:srgbClr val="006666"/>
                </a:solidFill>
                <a:sym typeface="Wingdings" panose="05000000000000000000" pitchFamily="2" charset="2"/>
              </a:rPr>
              <a:t> </a:t>
            </a:r>
            <a:r>
              <a:rPr lang="en-GB" b="1" dirty="0">
                <a:solidFill>
                  <a:srgbClr val="006666"/>
                </a:solidFill>
              </a:rPr>
              <a:t>Different forms of worship and their significance:</a:t>
            </a:r>
          </a:p>
          <a:p>
            <a:r>
              <a:rPr lang="en-GB" b="1" dirty="0">
                <a:solidFill>
                  <a:srgbClr val="006666"/>
                </a:solidFill>
              </a:rPr>
              <a:t>liturgical, non-liturgical and informal, including the use of the Bible; private worship.</a:t>
            </a:r>
          </a:p>
          <a:p>
            <a:pPr marL="0" indent="0">
              <a:buNone/>
            </a:pPr>
            <a:r>
              <a:rPr lang="en-GB" b="1" dirty="0">
                <a:solidFill>
                  <a:srgbClr val="006666"/>
                </a:solidFill>
              </a:rPr>
              <a:t>Prayer and its significance, including the Lord’s Prayer, set prayers and informal prayer.</a:t>
            </a:r>
            <a:endParaRPr lang="en-US" sz="3200" b="1" dirty="0"/>
          </a:p>
          <a:p>
            <a:pPr marL="0" indent="0">
              <a:buNone/>
            </a:pPr>
            <a:r>
              <a:rPr lang="en-US" sz="3200" b="1" dirty="0"/>
              <a:t>Learning outcomes:  </a:t>
            </a:r>
          </a:p>
          <a:p>
            <a:r>
              <a:rPr lang="en-US" sz="3200" b="1" dirty="0"/>
              <a:t>Define worship and prayer</a:t>
            </a:r>
          </a:p>
          <a:p>
            <a:r>
              <a:rPr lang="en-US" sz="3200" b="1" dirty="0"/>
              <a:t>Explain briefly the different types of worship and prayer named</a:t>
            </a:r>
          </a:p>
          <a:p>
            <a:r>
              <a:rPr lang="en-US" sz="3200" b="1" dirty="0"/>
              <a:t>Offer a view as to the meaning of worship</a:t>
            </a:r>
          </a:p>
          <a:p>
            <a:pPr marL="0" indent="0">
              <a:buNone/>
            </a:pPr>
            <a:endParaRPr lang="en-GB" sz="3200" dirty="0">
              <a:solidFill>
                <a:srgbClr val="006666"/>
              </a:solidFill>
            </a:endParaRPr>
          </a:p>
        </p:txBody>
      </p:sp>
      <p:sp>
        <p:nvSpPr>
          <p:cNvPr id="4" name="TextBox 3">
            <a:extLst>
              <a:ext uri="{FF2B5EF4-FFF2-40B4-BE49-F238E27FC236}">
                <a16:creationId xmlns:a16="http://schemas.microsoft.com/office/drawing/2014/main" id="{74D44661-D1E2-47C7-90C7-BDBAFD343E31}"/>
              </a:ext>
            </a:extLst>
          </p:cNvPr>
          <p:cNvSpPr txBox="1"/>
          <p:nvPr/>
        </p:nvSpPr>
        <p:spPr>
          <a:xfrm>
            <a:off x="7956468" y="1377538"/>
            <a:ext cx="4235532" cy="2277547"/>
          </a:xfrm>
          <a:prstGeom prst="rect">
            <a:avLst/>
          </a:prstGeom>
          <a:noFill/>
        </p:spPr>
        <p:txBody>
          <a:bodyPr wrap="square" rtlCol="0">
            <a:spAutoFit/>
          </a:bodyPr>
          <a:lstStyle/>
          <a:p>
            <a:r>
              <a:rPr lang="en-US" sz="2800" dirty="0"/>
              <a:t>BIG IDEAS LEARNING</a:t>
            </a:r>
            <a:endParaRPr lang="en-US" sz="4800" dirty="0"/>
          </a:p>
          <a:p>
            <a:r>
              <a:rPr lang="en-GB" sz="2400" b="1" dirty="0">
                <a:solidFill>
                  <a:srgbClr val="00B050"/>
                </a:solidFill>
              </a:rPr>
              <a:t>BELIEFS: purpose of worship and prayer</a:t>
            </a:r>
            <a:endParaRPr lang="en-GB" sz="3200" dirty="0">
              <a:solidFill>
                <a:srgbClr val="00B050"/>
              </a:solidFill>
            </a:endParaRPr>
          </a:p>
          <a:p>
            <a:r>
              <a:rPr lang="en-GB" sz="2400" b="1" dirty="0">
                <a:solidFill>
                  <a:srgbClr val="0070C0"/>
                </a:solidFill>
              </a:rPr>
              <a:t>DIVERSITY: different types of worship and prayer</a:t>
            </a:r>
            <a:endParaRPr lang="en-GB" sz="3200" dirty="0">
              <a:solidFill>
                <a:srgbClr val="0070C0"/>
              </a:solidFill>
            </a:endParaRPr>
          </a:p>
          <a:p>
            <a:endParaRPr lang="en-GB" dirty="0"/>
          </a:p>
        </p:txBody>
      </p:sp>
      <p:sp>
        <p:nvSpPr>
          <p:cNvPr id="5" name="TextBox 4">
            <a:extLst>
              <a:ext uri="{FF2B5EF4-FFF2-40B4-BE49-F238E27FC236}">
                <a16:creationId xmlns:a16="http://schemas.microsoft.com/office/drawing/2014/main" id="{D934D353-6EE9-4842-8B0B-B37224CFC7E2}"/>
              </a:ext>
            </a:extLst>
          </p:cNvPr>
          <p:cNvSpPr txBox="1"/>
          <p:nvPr/>
        </p:nvSpPr>
        <p:spPr>
          <a:xfrm>
            <a:off x="8057408" y="4495454"/>
            <a:ext cx="3455720" cy="1938992"/>
          </a:xfrm>
          <a:prstGeom prst="rect">
            <a:avLst/>
          </a:prstGeom>
          <a:solidFill>
            <a:srgbClr val="00FF00"/>
          </a:solidFill>
        </p:spPr>
        <p:txBody>
          <a:bodyPr wrap="square" rtlCol="0">
            <a:spAutoFit/>
          </a:bodyPr>
          <a:lstStyle/>
          <a:p>
            <a:r>
              <a:rPr lang="en-US" sz="2800" b="1" u="sng" dirty="0"/>
              <a:t>Resources</a:t>
            </a:r>
          </a:p>
          <a:p>
            <a:r>
              <a:rPr lang="en-US" sz="2800" b="1" dirty="0"/>
              <a:t>5 worship jigsaw</a:t>
            </a:r>
          </a:p>
          <a:p>
            <a:r>
              <a:rPr lang="en-US" sz="2800" b="1" dirty="0"/>
              <a:t>6 prayer jigsaw</a:t>
            </a:r>
            <a:endParaRPr lang="en-US" dirty="0"/>
          </a:p>
          <a:p>
            <a:endParaRPr lang="en-US" dirty="0"/>
          </a:p>
          <a:p>
            <a:endParaRPr lang="en-GB" dirty="0"/>
          </a:p>
        </p:txBody>
      </p:sp>
    </p:spTree>
    <p:extLst>
      <p:ext uri="{BB962C8B-B14F-4D97-AF65-F5344CB8AC3E}">
        <p14:creationId xmlns:p14="http://schemas.microsoft.com/office/powerpoint/2010/main" val="2962809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DC1BF-2CF0-48A4-A360-198BDC49C89C}"/>
              </a:ext>
            </a:extLst>
          </p:cNvPr>
          <p:cNvSpPr>
            <a:spLocks noGrp="1"/>
          </p:cNvSpPr>
          <p:nvPr>
            <p:ph idx="1"/>
          </p:nvPr>
        </p:nvSpPr>
        <p:spPr>
          <a:xfrm>
            <a:off x="0" y="0"/>
            <a:ext cx="12192000" cy="6858000"/>
          </a:xfrm>
        </p:spPr>
        <p:txBody>
          <a:bodyPr>
            <a:normAutofit/>
          </a:bodyPr>
          <a:lstStyle/>
          <a:p>
            <a:pPr marL="0" indent="0">
              <a:buNone/>
            </a:pPr>
            <a:r>
              <a:rPr lang="en-US" b="1" dirty="0"/>
              <a:t>Lesson 5</a:t>
            </a:r>
          </a:p>
          <a:p>
            <a:r>
              <a:rPr lang="en-US" dirty="0"/>
              <a:t>Show brief examples of worship in videos and images, such as private prayer, communal singing, emotional praise, </a:t>
            </a:r>
            <a:r>
              <a:rPr lang="en-US" dirty="0" err="1"/>
              <a:t>etc</a:t>
            </a:r>
            <a:r>
              <a:rPr lang="en-US" dirty="0"/>
              <a:t> (5 minutes max). Define ‘worship’ (definition on next slide). Gather answers to questions to consolidate what worship is: does it have to be communal, does it have to be in church, does it have to be led by a priest, etc..? </a:t>
            </a:r>
          </a:p>
          <a:p>
            <a:r>
              <a:rPr lang="en-US" dirty="0"/>
              <a:t>Challenge the class to answer this question: </a:t>
            </a:r>
            <a:r>
              <a:rPr lang="en-US" i="1" dirty="0"/>
              <a:t>Worship either all works or none of it does. It doesn’t really matter which type you do </a:t>
            </a:r>
            <a:r>
              <a:rPr lang="en-US" dirty="0"/>
              <a:t>(next slide)</a:t>
            </a:r>
            <a:endParaRPr lang="en-US" i="1" dirty="0"/>
          </a:p>
          <a:p>
            <a:r>
              <a:rPr lang="en-US" dirty="0"/>
              <a:t>Split class into groups of 3 for a ‘jigsaw discussion’. Instructions on following slide. Information found on sheet ‘5 worship jigsaw’. Cut up and hand out to expert groups.  </a:t>
            </a:r>
          </a:p>
          <a:p>
            <a:r>
              <a:rPr lang="en-US" dirty="0"/>
              <a:t>Expert groups read and discuss the information in light of the challenge question (slide). Expert groups answer 2 questions (slide) and prepare an answer to the question to take back to jigsaw groups. </a:t>
            </a:r>
          </a:p>
          <a:p>
            <a:r>
              <a:rPr lang="en-US" dirty="0"/>
              <a:t>Work in expert groups, answer question as a jigsaw group, present to class.</a:t>
            </a:r>
          </a:p>
        </p:txBody>
      </p:sp>
    </p:spTree>
    <p:extLst>
      <p:ext uri="{BB962C8B-B14F-4D97-AF65-F5344CB8AC3E}">
        <p14:creationId xmlns:p14="http://schemas.microsoft.com/office/powerpoint/2010/main" val="122382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7">
            <a:extLst>
              <a:ext uri="{FF2B5EF4-FFF2-40B4-BE49-F238E27FC236}">
                <a16:creationId xmlns:a16="http://schemas.microsoft.com/office/drawing/2014/main" id="{06887D17-30C8-41F2-8B7D-3D657AFFC6DC}"/>
              </a:ext>
            </a:extLst>
          </p:cNvPr>
          <p:cNvSpPr txBox="1"/>
          <p:nvPr/>
        </p:nvSpPr>
        <p:spPr>
          <a:xfrm>
            <a:off x="203418" y="237076"/>
            <a:ext cx="6411138" cy="4311173"/>
          </a:xfrm>
          <a:prstGeom prst="rect">
            <a:avLst/>
          </a:prstGeom>
          <a:solidFill>
            <a:schemeClr val="lt1"/>
          </a:solidFill>
          <a:ln w="6350">
            <a:solidFill>
              <a:srgbClr val="7030A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tabLst>
                <a:tab pos="1996440" algn="l"/>
              </a:tabLst>
            </a:pPr>
            <a:r>
              <a:rPr lang="en-GB" sz="2800" b="1" dirty="0">
                <a:solidFill>
                  <a:srgbClr val="7030A0"/>
                </a:solidFill>
                <a:effectLst/>
                <a:ea typeface="Calibri" panose="020F0502020204030204" pitchFamily="34" charset="0"/>
                <a:cs typeface="Times New Roman" panose="02020603050405020304" pitchFamily="18" charset="0"/>
              </a:rPr>
              <a:t>Definition: ‘worship’</a:t>
            </a:r>
            <a:endParaRPr lang="en-GB" sz="2400" dirty="0">
              <a:effectLst/>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1996440" algn="l"/>
              </a:tabLst>
            </a:pPr>
            <a:r>
              <a:rPr lang="en-GB" sz="2800" b="1" dirty="0">
                <a:solidFill>
                  <a:srgbClr val="7030A0"/>
                </a:solidFill>
                <a:effectLst/>
                <a:ea typeface="Calibri" panose="020F0502020204030204" pitchFamily="34" charset="0"/>
                <a:cs typeface="Times New Roman" panose="02020603050405020304" pitchFamily="18" charset="0"/>
              </a:rPr>
              <a:t> The feeling or expression of reverence and adoration for a deity</a:t>
            </a:r>
            <a:endParaRPr lang="en-GB" sz="2400" dirty="0">
              <a:effectLst/>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1996440" algn="l"/>
              </a:tabLst>
            </a:pPr>
            <a:r>
              <a:rPr lang="en-GB" sz="2800" b="1" dirty="0">
                <a:solidFill>
                  <a:srgbClr val="7030A0"/>
                </a:solidFill>
                <a:effectLst/>
                <a:ea typeface="Calibri" panose="020F0502020204030204" pitchFamily="34" charset="0"/>
                <a:cs typeface="Times New Roman" panose="02020603050405020304" pitchFamily="18" charset="0"/>
              </a:rPr>
              <a:t>Religious rites or ceremonies, a formal expression of reverence for a deity</a:t>
            </a:r>
            <a:endParaRPr lang="en-GB" sz="2400" b="1" dirty="0">
              <a:solidFill>
                <a:srgbClr val="7030A0"/>
              </a:solidFill>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1996440" algn="l"/>
              </a:tabLst>
            </a:pPr>
            <a:endParaRPr lang="en-GB" sz="2400" dirty="0">
              <a:effectLst/>
              <a:ea typeface="Calibri" panose="020F0502020204030204" pitchFamily="34" charset="0"/>
              <a:cs typeface="Times New Roman" panose="02020603050405020304" pitchFamily="18" charset="0"/>
            </a:endParaRPr>
          </a:p>
          <a:p>
            <a:pPr>
              <a:lnSpc>
                <a:spcPct val="107000"/>
              </a:lnSpc>
              <a:spcAft>
                <a:spcPts val="0"/>
              </a:spcAft>
              <a:tabLst>
                <a:tab pos="1996440" algn="l"/>
              </a:tabLst>
            </a:pPr>
            <a:r>
              <a:rPr lang="en-GB" sz="2800" b="1" dirty="0">
                <a:solidFill>
                  <a:srgbClr val="7030A0"/>
                </a:solidFill>
                <a:effectLst/>
                <a:ea typeface="Calibri" panose="020F0502020204030204" pitchFamily="34" charset="0"/>
                <a:cs typeface="Times New Roman" panose="02020603050405020304" pitchFamily="18" charset="0"/>
              </a:rPr>
              <a:t>From the Old English </a:t>
            </a:r>
            <a:r>
              <a:rPr lang="en-GB" sz="2800" b="1" i="1" dirty="0" err="1">
                <a:solidFill>
                  <a:srgbClr val="7030A0"/>
                </a:solidFill>
                <a:effectLst/>
                <a:ea typeface="Calibri" panose="020F0502020204030204" pitchFamily="34" charset="0"/>
                <a:cs typeface="Times New Roman" panose="02020603050405020304" pitchFamily="18" charset="0"/>
              </a:rPr>
              <a:t>woerthship</a:t>
            </a:r>
            <a:r>
              <a:rPr lang="en-GB" sz="2800" b="1" dirty="0">
                <a:solidFill>
                  <a:srgbClr val="7030A0"/>
                </a:solidFill>
                <a:effectLst/>
                <a:ea typeface="Calibri" panose="020F0502020204030204" pitchFamily="34" charset="0"/>
                <a:cs typeface="Times New Roman" panose="02020603050405020304" pitchFamily="18" charset="0"/>
              </a:rPr>
              <a:t>, meaning</a:t>
            </a:r>
            <a:r>
              <a:rPr lang="en-GB" sz="2800" b="1" i="1" dirty="0">
                <a:solidFill>
                  <a:srgbClr val="7030A0"/>
                </a:solidFill>
                <a:effectLst/>
                <a:ea typeface="Calibri" panose="020F0502020204030204" pitchFamily="34" charset="0"/>
                <a:cs typeface="Times New Roman" panose="02020603050405020304" pitchFamily="18" charset="0"/>
              </a:rPr>
              <a:t> </a:t>
            </a:r>
            <a:r>
              <a:rPr lang="en-GB" sz="2800" b="1" dirty="0">
                <a:solidFill>
                  <a:srgbClr val="7030A0"/>
                </a:solidFill>
                <a:effectLst/>
                <a:ea typeface="Calibri" panose="020F0502020204030204" pitchFamily="34" charset="0"/>
                <a:cs typeface="Times New Roman" panose="02020603050405020304" pitchFamily="18" charset="0"/>
              </a:rPr>
              <a:t>"</a:t>
            </a:r>
            <a:r>
              <a:rPr lang="en-GB" sz="2800" b="1" i="1" dirty="0">
                <a:solidFill>
                  <a:srgbClr val="7030A0"/>
                </a:solidFill>
                <a:effectLst/>
                <a:ea typeface="Calibri" panose="020F0502020204030204" pitchFamily="34" charset="0"/>
                <a:cs typeface="Times New Roman" panose="02020603050405020304" pitchFamily="18" charset="0"/>
              </a:rPr>
              <a:t>worthiness</a:t>
            </a:r>
            <a:r>
              <a:rPr lang="en-GB" sz="2800" b="1" dirty="0">
                <a:solidFill>
                  <a:srgbClr val="7030A0"/>
                </a:solidFill>
                <a:effectLst/>
                <a:ea typeface="Calibri" panose="020F0502020204030204" pitchFamily="34" charset="0"/>
                <a:cs typeface="Times New Roman" panose="02020603050405020304" pitchFamily="18" charset="0"/>
              </a:rPr>
              <a:t> or </a:t>
            </a:r>
            <a:r>
              <a:rPr lang="en-GB" sz="2800" b="1" i="1" dirty="0">
                <a:solidFill>
                  <a:srgbClr val="7030A0"/>
                </a:solidFill>
                <a:effectLst/>
                <a:ea typeface="Calibri" panose="020F0502020204030204" pitchFamily="34" charset="0"/>
                <a:cs typeface="Times New Roman" panose="02020603050405020304" pitchFamily="18" charset="0"/>
              </a:rPr>
              <a:t>worth-ship"</a:t>
            </a:r>
            <a:r>
              <a:rPr lang="en-GB" sz="2800" b="1" dirty="0">
                <a:solidFill>
                  <a:srgbClr val="7030A0"/>
                </a:solidFill>
                <a:effectLst/>
                <a:ea typeface="Calibri" panose="020F0502020204030204" pitchFamily="34" charset="0"/>
                <a:cs typeface="Times New Roman" panose="02020603050405020304" pitchFamily="18" charset="0"/>
              </a:rPr>
              <a:t>—to give worth to something, or to be worthy.</a:t>
            </a:r>
            <a:endParaRPr lang="en-GB" sz="2400"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CFF31B52-BF55-4A7E-9793-4A56FB76080B}"/>
              </a:ext>
            </a:extLst>
          </p:cNvPr>
          <p:cNvSpPr txBox="1"/>
          <p:nvPr/>
        </p:nvSpPr>
        <p:spPr>
          <a:xfrm>
            <a:off x="203418" y="4797631"/>
            <a:ext cx="11861912" cy="1600438"/>
          </a:xfrm>
          <a:prstGeom prst="rect">
            <a:avLst/>
          </a:prstGeom>
          <a:noFill/>
          <a:ln>
            <a:solidFill>
              <a:srgbClr val="002060"/>
            </a:solidFill>
          </a:ln>
        </p:spPr>
        <p:txBody>
          <a:bodyPr wrap="square" rtlCol="0">
            <a:spAutoFit/>
          </a:bodyPr>
          <a:lstStyle/>
          <a:p>
            <a:r>
              <a:rPr lang="en-US" sz="4000" b="1" dirty="0">
                <a:solidFill>
                  <a:srgbClr val="002060"/>
                </a:solidFill>
              </a:rPr>
              <a:t>Challenge question; </a:t>
            </a:r>
            <a:r>
              <a:rPr lang="en-US" sz="4000" b="1" i="1" dirty="0">
                <a:solidFill>
                  <a:srgbClr val="002060"/>
                </a:solidFill>
              </a:rPr>
              <a:t>Worship either all works or none of it does. It doesn’t really matter which type you do</a:t>
            </a:r>
          </a:p>
          <a:p>
            <a:endParaRPr lang="en-GB" dirty="0"/>
          </a:p>
        </p:txBody>
      </p:sp>
      <p:sp>
        <p:nvSpPr>
          <p:cNvPr id="7" name="TextBox 6">
            <a:extLst>
              <a:ext uri="{FF2B5EF4-FFF2-40B4-BE49-F238E27FC236}">
                <a16:creationId xmlns:a16="http://schemas.microsoft.com/office/drawing/2014/main" id="{6DBF659F-78C3-43C3-A83D-5E762C01EE91}"/>
              </a:ext>
            </a:extLst>
          </p:cNvPr>
          <p:cNvSpPr txBox="1"/>
          <p:nvPr/>
        </p:nvSpPr>
        <p:spPr>
          <a:xfrm>
            <a:off x="6911439" y="237076"/>
            <a:ext cx="5077143" cy="4308872"/>
          </a:xfrm>
          <a:prstGeom prst="rect">
            <a:avLst/>
          </a:prstGeom>
          <a:noFill/>
          <a:ln>
            <a:solidFill>
              <a:srgbClr val="00B050"/>
            </a:solidFill>
          </a:ln>
        </p:spPr>
        <p:txBody>
          <a:bodyPr wrap="square" rtlCol="0">
            <a:spAutoFit/>
          </a:bodyPr>
          <a:lstStyle/>
          <a:p>
            <a:r>
              <a:rPr lang="en-US" sz="3200" b="1" u="sng" dirty="0">
                <a:solidFill>
                  <a:srgbClr val="00B050"/>
                </a:solidFill>
              </a:rPr>
              <a:t>Jigsaw questions</a:t>
            </a:r>
          </a:p>
          <a:p>
            <a:endParaRPr lang="en-US" sz="2800" b="1" dirty="0">
              <a:solidFill>
                <a:srgbClr val="00B050"/>
              </a:solidFill>
            </a:endParaRPr>
          </a:p>
          <a:p>
            <a:r>
              <a:rPr lang="en-GB" sz="2800" b="1" dirty="0">
                <a:solidFill>
                  <a:srgbClr val="00B050"/>
                </a:solidFill>
              </a:rPr>
              <a:t>1) What benefits does [your form of] worship offer to Christians? </a:t>
            </a:r>
          </a:p>
          <a:p>
            <a:r>
              <a:rPr lang="en-GB" sz="2800" b="1" dirty="0">
                <a:solidFill>
                  <a:srgbClr val="00B050"/>
                </a:solidFill>
              </a:rPr>
              <a:t> </a:t>
            </a:r>
          </a:p>
          <a:p>
            <a:r>
              <a:rPr lang="en-GB" sz="2800" b="1" dirty="0">
                <a:solidFill>
                  <a:srgbClr val="00B050"/>
                </a:solidFill>
              </a:rPr>
              <a:t>2) Are there any risks or negatives to [your form of] worship?</a:t>
            </a:r>
          </a:p>
          <a:p>
            <a:endParaRPr lang="en-GB" dirty="0"/>
          </a:p>
        </p:txBody>
      </p:sp>
    </p:spTree>
    <p:extLst>
      <p:ext uri="{BB962C8B-B14F-4D97-AF65-F5344CB8AC3E}">
        <p14:creationId xmlns:p14="http://schemas.microsoft.com/office/powerpoint/2010/main" val="206918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71155-847B-467D-8524-45120F9B04FC}"/>
              </a:ext>
            </a:extLst>
          </p:cNvPr>
          <p:cNvSpPr>
            <a:spLocks noGrp="1"/>
          </p:cNvSpPr>
          <p:nvPr>
            <p:ph type="title"/>
          </p:nvPr>
        </p:nvSpPr>
        <p:spPr>
          <a:xfrm>
            <a:off x="1857829" y="275770"/>
            <a:ext cx="6970486" cy="810532"/>
          </a:xfrm>
        </p:spPr>
        <p:txBody>
          <a:bodyPr/>
          <a:lstStyle/>
          <a:p>
            <a:r>
              <a:rPr lang="en-US" dirty="0">
                <a:latin typeface="Arial Black" panose="020B0A04020102020204" pitchFamily="34" charset="0"/>
              </a:rPr>
              <a:t>Jigsaw discussion</a:t>
            </a:r>
            <a:endParaRPr lang="en-GB" dirty="0">
              <a:latin typeface="Arial Black" panose="020B0A04020102020204" pitchFamily="34" charset="0"/>
            </a:endParaRPr>
          </a:p>
        </p:txBody>
      </p:sp>
      <p:sp>
        <p:nvSpPr>
          <p:cNvPr id="3" name="Content Placeholder 2">
            <a:extLst>
              <a:ext uri="{FF2B5EF4-FFF2-40B4-BE49-F238E27FC236}">
                <a16:creationId xmlns:a16="http://schemas.microsoft.com/office/drawing/2014/main" id="{706D49D1-880C-47AB-975A-4002D759E2BD}"/>
              </a:ext>
            </a:extLst>
          </p:cNvPr>
          <p:cNvSpPr>
            <a:spLocks noGrp="1"/>
          </p:cNvSpPr>
          <p:nvPr>
            <p:ph idx="1"/>
          </p:nvPr>
        </p:nvSpPr>
        <p:spPr>
          <a:xfrm>
            <a:off x="185057" y="1086302"/>
            <a:ext cx="11678392" cy="5635131"/>
          </a:xfrm>
        </p:spPr>
        <p:txBody>
          <a:bodyPr>
            <a:normAutofit fontScale="92500"/>
          </a:bodyPr>
          <a:lstStyle/>
          <a:p>
            <a:pPr marL="514350" indent="-514350">
              <a:buAutoNum type="arabicParenR"/>
            </a:pPr>
            <a:r>
              <a:rPr lang="en-US" dirty="0"/>
              <a:t>Create groups of 3. These are ‘jigsaw’ groups because each person will bring a different piece of information to fit into the jigsaw </a:t>
            </a:r>
          </a:p>
          <a:p>
            <a:pPr marL="514350" indent="-514350">
              <a:buAutoNum type="arabicParenR"/>
            </a:pPr>
            <a:r>
              <a:rPr lang="en-US" dirty="0"/>
              <a:t>Allocate numbers 1-3 within each jigsaw group. </a:t>
            </a:r>
          </a:p>
          <a:p>
            <a:pPr marL="514350" indent="-514350">
              <a:buAutoNum type="arabicParenR"/>
            </a:pPr>
            <a:r>
              <a:rPr lang="en-US" dirty="0"/>
              <a:t>All number 1 students now work together on information 1</a:t>
            </a:r>
          </a:p>
          <a:p>
            <a:pPr marL="514350" indent="-514350">
              <a:buAutoNum type="arabicParenR"/>
            </a:pPr>
            <a:r>
              <a:rPr lang="en-US" dirty="0"/>
              <a:t>All number 2 students now work together on information 2, etc. These are ‘expert’ groups</a:t>
            </a:r>
          </a:p>
          <a:p>
            <a:pPr marL="514350" indent="-514350">
              <a:buAutoNum type="arabicParenR"/>
            </a:pPr>
            <a:r>
              <a:rPr lang="en-US" dirty="0"/>
              <a:t>Expert groups answer the question posed using their piece of information. Each makes notes to share with the jigsaw group</a:t>
            </a:r>
          </a:p>
          <a:p>
            <a:pPr marL="514350" indent="-514350">
              <a:buAutoNum type="arabicParenR"/>
            </a:pPr>
            <a:r>
              <a:rPr lang="en-US" dirty="0"/>
              <a:t>After expert groups have had time to read, discuss and answer the question using their information, return to jigsaw groups</a:t>
            </a:r>
          </a:p>
          <a:p>
            <a:pPr marL="514350" indent="-514350">
              <a:buAutoNum type="arabicParenR"/>
            </a:pPr>
            <a:r>
              <a:rPr lang="en-US" dirty="0"/>
              <a:t>Jigsaw groups listen to each member’s answer to the question, based on their different information. The jigsaw group discusses and arrives at a group answer</a:t>
            </a:r>
          </a:p>
          <a:p>
            <a:pPr marL="514350" indent="-514350">
              <a:buAutoNum type="arabicParenR"/>
            </a:pPr>
            <a:r>
              <a:rPr lang="en-US" dirty="0"/>
              <a:t>Present to class (could be written up for </a:t>
            </a:r>
            <a:r>
              <a:rPr lang="en-US" dirty="0" err="1"/>
              <a:t>hw</a:t>
            </a:r>
            <a:r>
              <a:rPr lang="en-US" dirty="0"/>
              <a:t>)</a:t>
            </a:r>
          </a:p>
          <a:p>
            <a:pPr marL="514350" indent="-514350">
              <a:buAutoNum type="arabicParenR"/>
            </a:pPr>
            <a:endParaRPr lang="en-GB" dirty="0"/>
          </a:p>
        </p:txBody>
      </p:sp>
    </p:spTree>
    <p:extLst>
      <p:ext uri="{BB962C8B-B14F-4D97-AF65-F5344CB8AC3E}">
        <p14:creationId xmlns:p14="http://schemas.microsoft.com/office/powerpoint/2010/main" val="31832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AD80B3-E016-40CD-8784-D4F055800B78}"/>
              </a:ext>
            </a:extLst>
          </p:cNvPr>
          <p:cNvSpPr/>
          <p:nvPr/>
        </p:nvSpPr>
        <p:spPr>
          <a:xfrm>
            <a:off x="0" y="0"/>
            <a:ext cx="12192000" cy="6124754"/>
          </a:xfrm>
          <a:prstGeom prst="rect">
            <a:avLst/>
          </a:prstGeom>
        </p:spPr>
        <p:txBody>
          <a:bodyPr wrap="square">
            <a:spAutoFit/>
          </a:bodyPr>
          <a:lstStyle/>
          <a:p>
            <a:r>
              <a:rPr lang="en-US" sz="2800" b="1" dirty="0"/>
              <a:t>Lesson 6</a:t>
            </a:r>
          </a:p>
          <a:p>
            <a:pPr marL="285750" indent="-285750">
              <a:buFont typeface="Arial" panose="020B0604020202020204" pitchFamily="34" charset="0"/>
              <a:buChar char="•"/>
            </a:pPr>
            <a:r>
              <a:rPr lang="en-US" sz="2800" dirty="0"/>
              <a:t>Return to images or videos used at start of previous lesson depicting worship. Recap a definition of worship.</a:t>
            </a:r>
          </a:p>
          <a:p>
            <a:pPr marL="285750" indent="-285750">
              <a:buFont typeface="Arial" panose="020B0604020202020204" pitchFamily="34" charset="0"/>
              <a:buChar char="•"/>
            </a:pPr>
            <a:r>
              <a:rPr lang="en-US" sz="2800" dirty="0"/>
              <a:t>Briefly compare to images or clips of prayer. Is prayer different to worship? Gather impressions.</a:t>
            </a:r>
          </a:p>
          <a:p>
            <a:pPr marL="285750" indent="-285750">
              <a:buFont typeface="Arial" panose="020B0604020202020204" pitchFamily="34" charset="0"/>
              <a:buChar char="•"/>
            </a:pPr>
            <a:r>
              <a:rPr lang="en-US" sz="2800" dirty="0"/>
              <a:t>Define what is meant by ‘prayer’ in Christianity using the passages (next slide).</a:t>
            </a:r>
          </a:p>
          <a:p>
            <a:pPr marL="285750" indent="-285750">
              <a:buFont typeface="Arial" panose="020B0604020202020204" pitchFamily="34" charset="0"/>
              <a:buChar char="•"/>
            </a:pPr>
            <a:r>
              <a:rPr lang="en-US" sz="2800" dirty="0"/>
              <a:t>Read Matt 6: 5- 14 (slide). Discuss what Jesus warns is the </a:t>
            </a:r>
            <a:r>
              <a:rPr lang="en-US" sz="2800" i="1" dirty="0"/>
              <a:t>wrong</a:t>
            </a:r>
            <a:r>
              <a:rPr lang="en-US" sz="2800" dirty="0"/>
              <a:t> type of prayer. </a:t>
            </a:r>
          </a:p>
          <a:p>
            <a:pPr marL="285750" indent="-285750">
              <a:buFont typeface="Arial" panose="020B0604020202020204" pitchFamily="34" charset="0"/>
              <a:buChar char="•"/>
            </a:pPr>
            <a:r>
              <a:rPr lang="en-US" sz="2800" dirty="0"/>
              <a:t>Recap last week’s question: </a:t>
            </a:r>
            <a:r>
              <a:rPr lang="en-US" sz="2800" i="1" dirty="0"/>
              <a:t>worship either all works of none of it does. </a:t>
            </a:r>
            <a:r>
              <a:rPr lang="en-US" sz="2800" dirty="0"/>
              <a:t>Ask for 5-word statements summarizing answers</a:t>
            </a:r>
          </a:p>
          <a:p>
            <a:pPr marL="285750" indent="-285750">
              <a:buFont typeface="Arial" panose="020B0604020202020204" pitchFamily="34" charset="0"/>
              <a:buChar char="•"/>
            </a:pPr>
            <a:r>
              <a:rPr lang="en-US" sz="2800" dirty="0"/>
              <a:t>Do students think the same answers can be given for prayer as worship? Either it all works or none of it does?</a:t>
            </a:r>
          </a:p>
          <a:p>
            <a:pPr marL="285750" indent="-285750">
              <a:buFont typeface="Arial" panose="020B0604020202020204" pitchFamily="34" charset="0"/>
              <a:buChar char="•"/>
            </a:pPr>
            <a:r>
              <a:rPr lang="en-US" sz="2800" dirty="0"/>
              <a:t>Repeat jigsaw activity as last week. This time there are 4 pieces of information to consider, so 4 students per group. Use ‘6 prayer jigsaw’ info sheet</a:t>
            </a:r>
          </a:p>
          <a:p>
            <a:pPr marL="285750" indent="-285750">
              <a:buFont typeface="Arial" panose="020B0604020202020204" pitchFamily="34" charset="0"/>
              <a:buChar char="•"/>
            </a:pPr>
            <a:r>
              <a:rPr lang="en-US" sz="2800" dirty="0"/>
              <a:t>Listen to all answers</a:t>
            </a:r>
          </a:p>
        </p:txBody>
      </p:sp>
    </p:spTree>
    <p:extLst>
      <p:ext uri="{BB962C8B-B14F-4D97-AF65-F5344CB8AC3E}">
        <p14:creationId xmlns:p14="http://schemas.microsoft.com/office/powerpoint/2010/main" val="411773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559FDD-BF0E-4DBA-AB16-9E2617FDB3C7}"/>
              </a:ext>
            </a:extLst>
          </p:cNvPr>
          <p:cNvSpPr>
            <a:spLocks noGrp="1"/>
          </p:cNvSpPr>
          <p:nvPr>
            <p:ph type="title"/>
          </p:nvPr>
        </p:nvSpPr>
        <p:spPr>
          <a:xfrm>
            <a:off x="391886" y="176440"/>
            <a:ext cx="11103428" cy="999218"/>
          </a:xfrm>
          <a:noFill/>
        </p:spPr>
        <p:txBody>
          <a:bodyPr>
            <a:normAutofit/>
          </a:bodyPr>
          <a:lstStyle/>
          <a:p>
            <a:r>
              <a:rPr lang="en-US" sz="3600" dirty="0">
                <a:latin typeface="Arial Black" panose="020B0A04020102020204" pitchFamily="34" charset="0"/>
              </a:rPr>
              <a:t>What is meant by ‘prayer’ in Christianity?</a:t>
            </a:r>
            <a:endParaRPr lang="en-GB" sz="3600" dirty="0">
              <a:latin typeface="Arial Black" panose="020B0A04020102020204" pitchFamily="34" charset="0"/>
            </a:endParaRPr>
          </a:p>
        </p:txBody>
      </p:sp>
      <p:graphicFrame>
        <p:nvGraphicFramePr>
          <p:cNvPr id="2" name="Table 4">
            <a:extLst>
              <a:ext uri="{FF2B5EF4-FFF2-40B4-BE49-F238E27FC236}">
                <a16:creationId xmlns:a16="http://schemas.microsoft.com/office/drawing/2014/main" id="{70BEB302-69B2-4788-906A-01ED56C0A02F}"/>
              </a:ext>
            </a:extLst>
          </p:cNvPr>
          <p:cNvGraphicFramePr>
            <a:graphicFrameLocks noGrp="1"/>
          </p:cNvGraphicFramePr>
          <p:nvPr/>
        </p:nvGraphicFramePr>
        <p:xfrm>
          <a:off x="391886" y="1349829"/>
          <a:ext cx="11306628" cy="5062310"/>
        </p:xfrm>
        <a:graphic>
          <a:graphicData uri="http://schemas.openxmlformats.org/drawingml/2006/table">
            <a:tbl>
              <a:tblPr firstRow="1" bandRow="1">
                <a:tableStyleId>{0E3FDE45-AF77-4B5C-9715-49D594BDF05E}</a:tableStyleId>
              </a:tblPr>
              <a:tblGrid>
                <a:gridCol w="5653314">
                  <a:extLst>
                    <a:ext uri="{9D8B030D-6E8A-4147-A177-3AD203B41FA5}">
                      <a16:colId xmlns:a16="http://schemas.microsoft.com/office/drawing/2014/main" val="2293962404"/>
                    </a:ext>
                  </a:extLst>
                </a:gridCol>
                <a:gridCol w="5653314">
                  <a:extLst>
                    <a:ext uri="{9D8B030D-6E8A-4147-A177-3AD203B41FA5}">
                      <a16:colId xmlns:a16="http://schemas.microsoft.com/office/drawing/2014/main" val="3446319816"/>
                    </a:ext>
                  </a:extLst>
                </a:gridCol>
              </a:tblGrid>
              <a:tr h="1423775">
                <a:tc>
                  <a:txBody>
                    <a:bodyPr/>
                    <a:lstStyle/>
                    <a:p>
                      <a:r>
                        <a:rPr lang="en-US" sz="2800" baseline="30000" dirty="0"/>
                        <a:t> </a:t>
                      </a:r>
                      <a:r>
                        <a:rPr lang="en-US" sz="2800" b="0" dirty="0"/>
                        <a:t>Devote yourselves to prayer, being watchful and thankful.</a:t>
                      </a:r>
                    </a:p>
                    <a:p>
                      <a:r>
                        <a:rPr lang="en-US" sz="2800" dirty="0"/>
                        <a:t>Colossians 4:2</a:t>
                      </a:r>
                      <a:endParaRPr lang="en-GB" sz="2800" dirty="0"/>
                    </a:p>
                  </a:txBody>
                  <a:tcPr/>
                </a:tc>
                <a:tc>
                  <a:txBody>
                    <a:bodyPr/>
                    <a:lstStyle/>
                    <a:p>
                      <a:r>
                        <a:rPr lang="en-GB" sz="2800" b="0" dirty="0"/>
                        <a:t>…pray continually. </a:t>
                      </a:r>
                    </a:p>
                    <a:p>
                      <a:r>
                        <a:rPr lang="en-GB" sz="2800" dirty="0"/>
                        <a:t>1 Thessalonians 5: 17</a:t>
                      </a:r>
                    </a:p>
                  </a:txBody>
                  <a:tcPr/>
                </a:tc>
                <a:extLst>
                  <a:ext uri="{0D108BD9-81ED-4DB2-BD59-A6C34878D82A}">
                    <a16:rowId xmlns:a16="http://schemas.microsoft.com/office/drawing/2014/main" val="3500016029"/>
                  </a:ext>
                </a:extLst>
              </a:tr>
              <a:tr h="3638535">
                <a:tc gridSpan="2">
                  <a:txBody>
                    <a:bodyPr/>
                    <a:lstStyle/>
                    <a:p>
                      <a:r>
                        <a:rPr lang="en-US" sz="2800" dirty="0"/>
                        <a:t>Ask and it will be given to you; seek and you will find; knock and the door will be opened to you. For everyone who asks receives; the one who seeks finds; and to the one who knocks, the door will be opened.</a:t>
                      </a:r>
                    </a:p>
                    <a:p>
                      <a:r>
                        <a:rPr lang="en-US" sz="2800" dirty="0"/>
                        <a:t>Which of you, if your son asks for bread, will give him a stone? Or if he asks for a fish, will give him a snake? </a:t>
                      </a:r>
                      <a:r>
                        <a:rPr lang="en-US" sz="2800" baseline="30000" dirty="0"/>
                        <a:t> </a:t>
                      </a:r>
                      <a:r>
                        <a:rPr lang="en-US" sz="2800" dirty="0"/>
                        <a:t>If you, then, though you are evil, know how to give good gifts to your children, how much more will your Father in heaven give good gifts to those who ask him! </a:t>
                      </a:r>
                    </a:p>
                    <a:p>
                      <a:r>
                        <a:rPr lang="en-US" sz="2800" b="1" dirty="0"/>
                        <a:t>Matt 7: 7-11</a:t>
                      </a:r>
                    </a:p>
                  </a:txBody>
                  <a:tcPr/>
                </a:tc>
                <a:tc hMerge="1">
                  <a:txBody>
                    <a:bodyPr/>
                    <a:lstStyle/>
                    <a:p>
                      <a:endParaRPr lang="en-GB" dirty="0"/>
                    </a:p>
                  </a:txBody>
                  <a:tcPr/>
                </a:tc>
                <a:extLst>
                  <a:ext uri="{0D108BD9-81ED-4DB2-BD59-A6C34878D82A}">
                    <a16:rowId xmlns:a16="http://schemas.microsoft.com/office/drawing/2014/main" val="4248981660"/>
                  </a:ext>
                </a:extLst>
              </a:tr>
            </a:tbl>
          </a:graphicData>
        </a:graphic>
      </p:graphicFrame>
    </p:spTree>
    <p:extLst>
      <p:ext uri="{BB962C8B-B14F-4D97-AF65-F5344CB8AC3E}">
        <p14:creationId xmlns:p14="http://schemas.microsoft.com/office/powerpoint/2010/main" val="1861625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BBCF04-85AF-4AC1-9021-419240E375DA}"/>
              </a:ext>
            </a:extLst>
          </p:cNvPr>
          <p:cNvSpPr>
            <a:spLocks noGrp="1"/>
          </p:cNvSpPr>
          <p:nvPr>
            <p:ph idx="1"/>
          </p:nvPr>
        </p:nvSpPr>
        <p:spPr>
          <a:xfrm>
            <a:off x="125682" y="933318"/>
            <a:ext cx="5201061" cy="5659994"/>
          </a:xfrm>
        </p:spPr>
        <p:txBody>
          <a:bodyPr>
            <a:noAutofit/>
          </a:bodyPr>
          <a:lstStyle/>
          <a:p>
            <a:pPr marL="0" indent="0">
              <a:buNone/>
            </a:pPr>
            <a:r>
              <a:rPr lang="en-US" sz="2400" dirty="0"/>
              <a:t>When you pray, do not be like the hypocrites! They love to stand up and pray in the houses of worship and on the street corners, so that everyone will see them. I assure you, they have already been paid in full. But when you pray, go to your room, close the door, and pray to your Father, who is unseen. And your father, who sees what you do in private, will reward you. </a:t>
            </a:r>
          </a:p>
          <a:p>
            <a:pPr marL="0" indent="0">
              <a:buNone/>
            </a:pPr>
            <a:r>
              <a:rPr lang="en-US" sz="2400" dirty="0"/>
              <a:t>When you pray, do not use a lot of meaningless words, as the pagans do, who think that their gods will hear them because their prayers are long. Do not be like them. Your father already knows what you need before you ask him. This, then, is how you should pray: </a:t>
            </a:r>
          </a:p>
        </p:txBody>
      </p:sp>
      <p:sp>
        <p:nvSpPr>
          <p:cNvPr id="4" name="TextBox 3">
            <a:extLst>
              <a:ext uri="{FF2B5EF4-FFF2-40B4-BE49-F238E27FC236}">
                <a16:creationId xmlns:a16="http://schemas.microsoft.com/office/drawing/2014/main" id="{9B319FEC-7860-4AE6-A80E-217C5FB5E18A}"/>
              </a:ext>
            </a:extLst>
          </p:cNvPr>
          <p:cNvSpPr txBox="1"/>
          <p:nvPr/>
        </p:nvSpPr>
        <p:spPr>
          <a:xfrm>
            <a:off x="5428343" y="961001"/>
            <a:ext cx="6637976" cy="5632311"/>
          </a:xfrm>
          <a:prstGeom prst="rect">
            <a:avLst/>
          </a:prstGeom>
          <a:noFill/>
        </p:spPr>
        <p:txBody>
          <a:bodyPr wrap="square" rtlCol="0">
            <a:spAutoFit/>
          </a:bodyPr>
          <a:lstStyle/>
          <a:p>
            <a:r>
              <a:rPr lang="en-GB" sz="2400" i="1" dirty="0"/>
              <a:t>Our Father in heaven: </a:t>
            </a:r>
            <a:endParaRPr lang="en-GB" sz="2400" dirty="0"/>
          </a:p>
          <a:p>
            <a:r>
              <a:rPr lang="en-US" sz="2400" i="1" dirty="0"/>
              <a:t>May your holy name be </a:t>
            </a:r>
            <a:r>
              <a:rPr lang="en-US" sz="2400" i="1" dirty="0" err="1"/>
              <a:t>honoured</a:t>
            </a:r>
            <a:r>
              <a:rPr lang="en-US" sz="2400" i="1" dirty="0"/>
              <a:t>; </a:t>
            </a:r>
            <a:endParaRPr lang="en-US" sz="2400" dirty="0"/>
          </a:p>
          <a:p>
            <a:r>
              <a:rPr lang="en-GB" sz="2400" i="1" dirty="0"/>
              <a:t>may your kingdom come; </a:t>
            </a:r>
            <a:endParaRPr lang="en-GB" sz="2400" dirty="0"/>
          </a:p>
          <a:p>
            <a:r>
              <a:rPr lang="en-US" sz="2400" i="1" dirty="0"/>
              <a:t>may your will be done on earth as it is in heaven. </a:t>
            </a:r>
            <a:endParaRPr lang="en-US" sz="2400" dirty="0"/>
          </a:p>
          <a:p>
            <a:r>
              <a:rPr lang="en-US" sz="2400" i="1" dirty="0"/>
              <a:t>Give us today the food we need. </a:t>
            </a:r>
            <a:endParaRPr lang="en-US" sz="2400" dirty="0"/>
          </a:p>
          <a:p>
            <a:r>
              <a:rPr lang="en-US" sz="2400" i="1" dirty="0"/>
              <a:t>Forgive us the wrongs we have done, as we forgive the wrongs that others have done to us. </a:t>
            </a:r>
            <a:endParaRPr lang="en-US" sz="2400" dirty="0"/>
          </a:p>
          <a:p>
            <a:r>
              <a:rPr lang="en-US" sz="2400" i="1" dirty="0"/>
              <a:t>Do not bring us to hard testing, </a:t>
            </a:r>
            <a:endParaRPr lang="en-US" sz="2400" dirty="0"/>
          </a:p>
          <a:p>
            <a:r>
              <a:rPr lang="en-US" sz="2400" i="1" dirty="0"/>
              <a:t>but keep us safe from the Evil One.</a:t>
            </a:r>
          </a:p>
          <a:p>
            <a:endParaRPr lang="en-US" sz="2400" dirty="0"/>
          </a:p>
          <a:p>
            <a:r>
              <a:rPr lang="en-US" sz="2400" dirty="0"/>
              <a:t>If you forgive others the wrongs they have done to you, your Father in heaven will also forgive you. But if you do not forgive others, then your Father will not forgive the wrongs you have done. </a:t>
            </a:r>
          </a:p>
          <a:p>
            <a:r>
              <a:rPr lang="en-US" sz="2400" i="1" dirty="0"/>
              <a:t> </a:t>
            </a:r>
            <a:r>
              <a:rPr lang="en-US" sz="2400" b="1" dirty="0"/>
              <a:t>Matthew 6: 5-14 </a:t>
            </a:r>
            <a:endParaRPr lang="en-GB" sz="2400" dirty="0"/>
          </a:p>
        </p:txBody>
      </p:sp>
      <p:sp>
        <p:nvSpPr>
          <p:cNvPr id="6" name="Title 5">
            <a:extLst>
              <a:ext uri="{FF2B5EF4-FFF2-40B4-BE49-F238E27FC236}">
                <a16:creationId xmlns:a16="http://schemas.microsoft.com/office/drawing/2014/main" id="{FE53B0B1-AE75-465F-90CB-3D050C254D8C}"/>
              </a:ext>
            </a:extLst>
          </p:cNvPr>
          <p:cNvSpPr>
            <a:spLocks noGrp="1"/>
          </p:cNvSpPr>
          <p:nvPr>
            <p:ph type="title"/>
          </p:nvPr>
        </p:nvSpPr>
        <p:spPr>
          <a:xfrm>
            <a:off x="125682" y="151370"/>
            <a:ext cx="10515600" cy="895270"/>
          </a:xfrm>
        </p:spPr>
        <p:txBody>
          <a:bodyPr>
            <a:normAutofit/>
          </a:bodyPr>
          <a:lstStyle/>
          <a:p>
            <a:r>
              <a:rPr lang="en-US" sz="4800" dirty="0">
                <a:latin typeface="Arial Black" panose="020B0A04020102020204" pitchFamily="34" charset="0"/>
              </a:rPr>
              <a:t>Is there a wrong way to pray?</a:t>
            </a:r>
            <a:endParaRPr lang="en-GB" sz="4800" dirty="0">
              <a:latin typeface="Arial Black" panose="020B0A04020102020204" pitchFamily="34" charset="0"/>
            </a:endParaRPr>
          </a:p>
        </p:txBody>
      </p:sp>
    </p:spTree>
    <p:extLst>
      <p:ext uri="{BB962C8B-B14F-4D97-AF65-F5344CB8AC3E}">
        <p14:creationId xmlns:p14="http://schemas.microsoft.com/office/powerpoint/2010/main" val="3232405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FF31B52-BF55-4A7E-9793-4A56FB76080B}"/>
              </a:ext>
            </a:extLst>
          </p:cNvPr>
          <p:cNvSpPr txBox="1"/>
          <p:nvPr/>
        </p:nvSpPr>
        <p:spPr>
          <a:xfrm>
            <a:off x="324899" y="4720448"/>
            <a:ext cx="11219399" cy="1600438"/>
          </a:xfrm>
          <a:prstGeom prst="rect">
            <a:avLst/>
          </a:prstGeom>
          <a:noFill/>
          <a:ln>
            <a:solidFill>
              <a:srgbClr val="002060"/>
            </a:solidFill>
          </a:ln>
        </p:spPr>
        <p:txBody>
          <a:bodyPr wrap="square" rtlCol="0">
            <a:spAutoFit/>
          </a:bodyPr>
          <a:lstStyle/>
          <a:p>
            <a:r>
              <a:rPr lang="en-US" sz="4000" b="1" dirty="0">
                <a:solidFill>
                  <a:srgbClr val="002060"/>
                </a:solidFill>
              </a:rPr>
              <a:t>Challenge question; </a:t>
            </a:r>
            <a:r>
              <a:rPr lang="en-US" sz="4000" b="1" i="1" dirty="0">
                <a:solidFill>
                  <a:srgbClr val="002060"/>
                </a:solidFill>
              </a:rPr>
              <a:t>Prayer either all works or none of it does. It doesn’t really matter which type you do</a:t>
            </a:r>
          </a:p>
          <a:p>
            <a:endParaRPr lang="en-GB" dirty="0"/>
          </a:p>
        </p:txBody>
      </p:sp>
      <p:sp>
        <p:nvSpPr>
          <p:cNvPr id="7" name="TextBox 6">
            <a:extLst>
              <a:ext uri="{FF2B5EF4-FFF2-40B4-BE49-F238E27FC236}">
                <a16:creationId xmlns:a16="http://schemas.microsoft.com/office/drawing/2014/main" id="{6DBF659F-78C3-43C3-A83D-5E762C01EE91}"/>
              </a:ext>
            </a:extLst>
          </p:cNvPr>
          <p:cNvSpPr txBox="1"/>
          <p:nvPr/>
        </p:nvSpPr>
        <p:spPr>
          <a:xfrm>
            <a:off x="324900" y="208501"/>
            <a:ext cx="11219399" cy="4093428"/>
          </a:xfrm>
          <a:prstGeom prst="rect">
            <a:avLst/>
          </a:prstGeom>
          <a:noFill/>
          <a:ln>
            <a:solidFill>
              <a:srgbClr val="00B050"/>
            </a:solidFill>
          </a:ln>
        </p:spPr>
        <p:txBody>
          <a:bodyPr wrap="square" rtlCol="0">
            <a:spAutoFit/>
          </a:bodyPr>
          <a:lstStyle/>
          <a:p>
            <a:r>
              <a:rPr lang="en-US" sz="3600" b="1" u="sng" dirty="0">
                <a:solidFill>
                  <a:srgbClr val="00B050"/>
                </a:solidFill>
              </a:rPr>
              <a:t>Jigsaw questions</a:t>
            </a:r>
          </a:p>
          <a:p>
            <a:endParaRPr lang="en-US" sz="3200" b="1" dirty="0">
              <a:solidFill>
                <a:srgbClr val="00B050"/>
              </a:solidFill>
            </a:endParaRPr>
          </a:p>
          <a:p>
            <a:pPr marL="514350" indent="-514350">
              <a:buAutoNum type="arabicParenR"/>
            </a:pPr>
            <a:r>
              <a:rPr lang="en-GB" sz="3200" b="1" dirty="0">
                <a:solidFill>
                  <a:srgbClr val="00B050"/>
                </a:solidFill>
              </a:rPr>
              <a:t>What benefit does your type of prayer bring?</a:t>
            </a:r>
          </a:p>
          <a:p>
            <a:pPr marL="514350" indent="-514350">
              <a:buAutoNum type="arabicParenR"/>
            </a:pPr>
            <a:endParaRPr lang="en-GB" sz="3200" b="1" dirty="0">
              <a:solidFill>
                <a:srgbClr val="00B050"/>
              </a:solidFill>
            </a:endParaRPr>
          </a:p>
          <a:p>
            <a:r>
              <a:rPr lang="en-GB" sz="3200" b="1" dirty="0">
                <a:solidFill>
                  <a:srgbClr val="00B050"/>
                </a:solidFill>
              </a:rPr>
              <a:t>2) Are there any risks or negatives to your type of prayer?</a:t>
            </a:r>
          </a:p>
          <a:p>
            <a:endParaRPr lang="en-GB" sz="3200" b="1" dirty="0">
              <a:solidFill>
                <a:srgbClr val="00B050"/>
              </a:solidFill>
            </a:endParaRPr>
          </a:p>
          <a:p>
            <a:r>
              <a:rPr lang="en-GB" sz="3200" b="1" dirty="0">
                <a:solidFill>
                  <a:srgbClr val="00B050"/>
                </a:solidFill>
              </a:rPr>
              <a:t>3) Are some types of prayer seen as better or worse in Christian belief?  </a:t>
            </a:r>
          </a:p>
        </p:txBody>
      </p:sp>
    </p:spTree>
    <p:extLst>
      <p:ext uri="{BB962C8B-B14F-4D97-AF65-F5344CB8AC3E}">
        <p14:creationId xmlns:p14="http://schemas.microsoft.com/office/powerpoint/2010/main" val="151049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7A87AA-DA2E-4BF2-BA1E-D5512A5E27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36AEFF-20E3-4F23-A849-D05BB2C0176F}">
  <ds:schemaRefs>
    <ds:schemaRef ds:uri="http://schemas.microsoft.com/sharepoint/v3/contenttype/forms"/>
  </ds:schemaRefs>
</ds:datastoreItem>
</file>

<file path=customXml/itemProps3.xml><?xml version="1.0" encoding="utf-8"?>
<ds:datastoreItem xmlns:ds="http://schemas.openxmlformats.org/officeDocument/2006/customXml" ds:itemID="{596F204F-7C97-4472-8861-A597CB14F33A}">
  <ds:schemaRefs>
    <ds:schemaRef ds:uri="http://schemas.microsoft.com/office/2006/documentManagement/types"/>
    <ds:schemaRef ds:uri="http://schemas.microsoft.com/office/infopath/2007/PartnerControls"/>
    <ds:schemaRef ds:uri="http://www.w3.org/XML/1998/namespace"/>
    <ds:schemaRef ds:uri="http://purl.org/dc/dcmitype/"/>
    <ds:schemaRef ds:uri="3daa3796-40a0-4fe0-acc9-e99f93d22791"/>
    <ds:schemaRef ds:uri="http://purl.org/dc/elements/1.1/"/>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TotalTime>
  <Words>1227</Words>
  <Application>Microsoft Macintosh PowerPoint</Application>
  <PresentationFormat>Widescreen</PresentationFormat>
  <Paragraphs>83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Calibri</vt:lpstr>
      <vt:lpstr>Calibri Light</vt:lpstr>
      <vt:lpstr>Symbol</vt:lpstr>
      <vt:lpstr>Office Theme</vt:lpstr>
      <vt:lpstr>Big Ideas for RE KS4 Curriculum </vt:lpstr>
      <vt:lpstr>5-6: Worship and prayer: does it matter what type?</vt:lpstr>
      <vt:lpstr>PowerPoint Presentation</vt:lpstr>
      <vt:lpstr>PowerPoint Presentation</vt:lpstr>
      <vt:lpstr>Jigsaw discussion</vt:lpstr>
      <vt:lpstr>PowerPoint Presentation</vt:lpstr>
      <vt:lpstr>What is meant by ‘prayer’ in Christianity?</vt:lpstr>
      <vt:lpstr>Is there a wrong way to pray?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5-6: Worship and prayer: does it matter what type?</dc:title>
  <dc:creator>Kate Christopher</dc:creator>
  <cp:lastModifiedBy>Tracey Francis</cp:lastModifiedBy>
  <cp:revision>1</cp:revision>
  <dcterms:created xsi:type="dcterms:W3CDTF">2019-11-27T15:38:17Z</dcterms:created>
  <dcterms:modified xsi:type="dcterms:W3CDTF">2021-01-20T11:22:51Z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