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337" r:id="rId6"/>
    <p:sldId id="348" r:id="rId7"/>
    <p:sldId id="272" r:id="rId8"/>
    <p:sldId id="27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8D1D27-206C-A344-8CC5-027796BD8AFF}" v="1" dt="2021-01-20T15:06:09.9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3" autoAdjust="0"/>
    <p:restoredTop sz="96208"/>
  </p:normalViewPr>
  <p:slideViewPr>
    <p:cSldViewPr snapToGrid="0">
      <p:cViewPr varScale="1">
        <p:scale>
          <a:sx n="117" d="100"/>
          <a:sy n="117" d="100"/>
        </p:scale>
        <p:origin x="184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cey Francis" userId="6a34b47e-2ae8-46f1-bae7-b8f493e6d601" providerId="ADAL" clId="{1E8D1D27-206C-A344-8CC5-027796BD8AFF}"/>
    <pc:docChg chg="addSld modSld">
      <pc:chgData name="Tracey Francis" userId="6a34b47e-2ae8-46f1-bae7-b8f493e6d601" providerId="ADAL" clId="{1E8D1D27-206C-A344-8CC5-027796BD8AFF}" dt="2021-01-20T15:06:09.927" v="0"/>
      <pc:docMkLst>
        <pc:docMk/>
      </pc:docMkLst>
      <pc:sldChg chg="add">
        <pc:chgData name="Tracey Francis" userId="6a34b47e-2ae8-46f1-bae7-b8f493e6d601" providerId="ADAL" clId="{1E8D1D27-206C-A344-8CC5-027796BD8AFF}" dt="2021-01-20T15:06:09.927" v="0"/>
        <pc:sldMkLst>
          <pc:docMk/>
          <pc:sldMk cId="423438489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F383F-CE1C-4ED5-9FAA-567DE1521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8DE7D9-9527-4125-BBB9-974ABD545F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65259-C779-4492-AE63-40E346845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1A335-985F-4427-A17C-EBC67A7FCA4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CC187-2425-4122-BA3B-9433BA33B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AFF74-B4F9-494A-B044-28F20FFF2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DA2BA-0308-4B73-BB07-C815A9987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284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4E78A-4AE9-4E3B-9C12-25E399DAD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10B1FD-FE94-477B-9C90-E0B7228D8A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56736-BFE6-41AF-8C7B-E6FD4D405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1A335-985F-4427-A17C-EBC67A7FCA4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8E4F6-D58A-474A-9C53-A4AD840D0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E4D2E-7E9F-436E-BDE7-E8C85D6C3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DA2BA-0308-4B73-BB07-C815A9987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409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E94BC0-EC93-4F79-9CD4-43B83E6D0F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D0F9C3-AE13-40C4-92B0-B59974442C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5AF13-10D7-4C8B-BCD8-602CFB97D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1A335-985F-4427-A17C-EBC67A7FCA4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CC906-1015-4D7C-A207-E4431B4F4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3890A-F55A-49FB-9874-1C5D54813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DA2BA-0308-4B73-BB07-C815A9987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42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88371-2213-4822-9BFE-E346EF812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2963C-9E3B-40AA-BE74-13AB34AB4F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D8452-5BD7-4C63-AF0E-4EEDBD3AE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1A335-985F-4427-A17C-EBC67A7FCA4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721FA1-4F19-4074-A832-ACC220413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DAE00-CB3B-4EA2-8C47-A7E2C0EE8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DA2BA-0308-4B73-BB07-C815A9987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052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117DC-2911-4E40-A55D-5F807C662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9F6439-E2B4-4C4C-9840-D93F96258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EC0DB9-05D7-4114-A188-84F2F6DC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1A335-985F-4427-A17C-EBC67A7FCA4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F95BD4-6E43-46D8-AFC3-5A1DAFFBB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6D127-3BE8-4BEC-8D27-12B19E750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DA2BA-0308-4B73-BB07-C815A9987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068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9F38F-A5B1-45AF-86C4-03DC23C3D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3D90A-68DE-4797-8873-0DE28B2127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F2F7F4-F0DC-4C55-8BC5-AA1CFB022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C9272C-1B9E-4B97-89B7-E60E4A07A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1A335-985F-4427-A17C-EBC67A7FCA4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F53FB5-9E1D-44A9-968E-E05C61091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396D29-41C8-436F-85ED-C12B0A3FB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DA2BA-0308-4B73-BB07-C815A9987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4008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2A3F5-D2CE-4D4B-BA0A-E19F5E283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B7518E-C599-47FC-B90B-1989CCCDC5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E6DC96-0648-40D9-86CA-6EE51AC4B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DA6882-5E21-4D6D-89BF-47032FEA94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DD8D6F-3C68-4969-BDB1-A0FFEF9DD5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AF4EE1-6D35-4F39-ADF8-A1B8E0B07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1A335-985F-4427-A17C-EBC67A7FCA4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578048-CC37-4F3E-988A-B47F58FB1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EE8C47-D8ED-4A1A-92B7-360F51CD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DA2BA-0308-4B73-BB07-C815A9987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27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B4D6F-0DA4-48EF-80FD-4B984FF13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10568B-14C0-4BAC-B801-5C82C75E3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1A335-985F-4427-A17C-EBC67A7FCA4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8100EE-C630-4143-9659-BF198629B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D5F164-EB0D-469C-925C-2B0FF2C94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DA2BA-0308-4B73-BB07-C815A9987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842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E9F697-30E4-4DB7-8268-3458ABB89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1A335-985F-4427-A17C-EBC67A7FCA4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BA404B-5C57-4E1A-903F-0F9788C2C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08156B-D8AC-42D6-85AB-F125021D6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DA2BA-0308-4B73-BB07-C815A9987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136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574F8-31D0-45F2-AC03-4B3ADF20E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25C38-1E25-4FDD-9571-E5A8302AD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D52FCF-9C5E-40CD-8B0F-278771BF91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627DDE-FB72-4A33-9548-9001DBC45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1A335-985F-4427-A17C-EBC67A7FCA4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924547-58A4-4D74-8F1E-953718D4A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EAE8E8-89A2-498B-8843-0F88AD6E3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DA2BA-0308-4B73-BB07-C815A9987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63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5462B-570C-42B4-90A0-F9EAF2B7B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D388E5-9A4C-43AA-A14B-860969036C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E0E9C9-03C2-4739-8EA5-7B73D98353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1C472C-987E-48D6-82B3-E912168EA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1A335-985F-4427-A17C-EBC67A7FCA4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D7FED0-11A5-4095-B2A0-AB2CEE095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A924BD-0974-47C5-B8A1-CED54C73B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DA2BA-0308-4B73-BB07-C815A9987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148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FD1F11-33C1-412F-ADC0-DE105EAB7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4E50FE-E9E0-4659-9538-0B2641D0AE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5191D-5D5C-4C38-8FE2-2C8D7814B6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1A335-985F-4427-A17C-EBC67A7FCA4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4B48D-BA17-4079-967E-33CC72D3FE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55F7C-963D-46BD-B408-0A40B6167A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DA2BA-0308-4B73-BB07-C815A9987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518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DF8AA-B21B-4FE1-AAF0-D28F41108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08759"/>
            <a:ext cx="12192000" cy="1472540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  <a:t>Big Ideas for RE</a:t>
            </a:r>
            <a:b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  <a:t>KS4 Curriculum </a:t>
            </a:r>
            <a:endParaRPr lang="en-GB" sz="5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12C47B-37A1-4A2B-B845-0AA859FA91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6914" y="2723263"/>
            <a:ext cx="9231086" cy="3095645"/>
          </a:xfrm>
        </p:spPr>
        <p:txBody>
          <a:bodyPr>
            <a:normAutofit/>
          </a:bodyPr>
          <a:lstStyle/>
          <a:p>
            <a:r>
              <a:rPr lang="en-US" sz="11500" dirty="0">
                <a:solidFill>
                  <a:srgbClr val="006666"/>
                </a:solidFill>
                <a:latin typeface="Arial Black" panose="020B0A04020102020204" pitchFamily="34" charset="0"/>
              </a:rPr>
              <a:t>Islam </a:t>
            </a:r>
          </a:p>
          <a:p>
            <a:r>
              <a:rPr lang="en-US" sz="6000" dirty="0">
                <a:solidFill>
                  <a:srgbClr val="006666"/>
                </a:solidFill>
                <a:latin typeface="Arial Black" panose="020B0A04020102020204" pitchFamily="34" charset="0"/>
              </a:rPr>
              <a:t>Practices </a:t>
            </a:r>
            <a:r>
              <a:rPr lang="en-US" sz="4800" dirty="0">
                <a:solidFill>
                  <a:srgbClr val="006666"/>
                </a:solidFill>
                <a:latin typeface="Arial Black" panose="020B0A04020102020204" pitchFamily="34" charset="0"/>
              </a:rPr>
              <a:t>(AQA a)</a:t>
            </a:r>
            <a:endParaRPr lang="en-GB" sz="4800" dirty="0">
              <a:solidFill>
                <a:srgbClr val="006666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BE6755A-7DFF-E64F-A9F3-6A714887A032}"/>
              </a:ext>
            </a:extLst>
          </p:cNvPr>
          <p:cNvGrpSpPr/>
          <p:nvPr/>
        </p:nvGrpSpPr>
        <p:grpSpPr>
          <a:xfrm>
            <a:off x="4151043" y="6165626"/>
            <a:ext cx="3868647" cy="379095"/>
            <a:chOff x="4144951" y="6155233"/>
            <a:chExt cx="3868647" cy="379095"/>
          </a:xfrm>
        </p:grpSpPr>
        <p:pic>
          <p:nvPicPr>
            <p:cNvPr id="5" name="Picture 4" descr="Logo, company name&#10;&#10;Description automatically generated">
              <a:extLst>
                <a:ext uri="{FF2B5EF4-FFF2-40B4-BE49-F238E27FC236}">
                  <a16:creationId xmlns:a16="http://schemas.microsoft.com/office/drawing/2014/main" id="{E15693AE-FC3F-DB40-B0E6-1A32D71C6CB2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31813" y="6155233"/>
              <a:ext cx="1581785" cy="379095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401FB75-E058-7449-841D-3625D76E70AA}"/>
                </a:ext>
              </a:extLst>
            </p:cNvPr>
            <p:cNvSpPr txBox="1"/>
            <p:nvPr/>
          </p:nvSpPr>
          <p:spPr>
            <a:xfrm>
              <a:off x="4144951" y="6206282"/>
              <a:ext cx="23649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Created in 2019. Project funded by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343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5F530-A7BB-4A72-8266-F1C79C0EC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185" y="50140"/>
            <a:ext cx="10989623" cy="1149268"/>
          </a:xfrm>
        </p:spPr>
        <p:txBody>
          <a:bodyPr>
            <a:normAutofit/>
          </a:bodyPr>
          <a:lstStyle/>
          <a:p>
            <a:r>
              <a:rPr lang="en-US" b="1" dirty="0">
                <a:latin typeface="Arial Black" panose="020B0A04020102020204" pitchFamily="34" charset="0"/>
              </a:rPr>
              <a:t>5: Celebration</a:t>
            </a:r>
            <a:endParaRPr lang="en-GB" b="1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4DBB1-85BE-4C77-BEE0-440134DF6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185" y="1199408"/>
            <a:ext cx="7652660" cy="54032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06666"/>
                </a:solidFill>
              </a:rPr>
              <a:t>From the spec</a:t>
            </a:r>
            <a:r>
              <a:rPr lang="en-US" sz="2400" b="1" dirty="0">
                <a:solidFill>
                  <a:srgbClr val="006666"/>
                </a:solidFill>
                <a:sym typeface="Wingdings" panose="05000000000000000000" pitchFamily="2" charset="2"/>
              </a:rPr>
              <a:t> </a:t>
            </a:r>
            <a:r>
              <a:rPr lang="en-GB" sz="2400" b="1" dirty="0">
                <a:solidFill>
                  <a:srgbClr val="006666"/>
                </a:solidFill>
              </a:rPr>
              <a:t>Festivals, their importance for Muslims in Britain today, including origins and meanings of Id-ul-</a:t>
            </a:r>
            <a:r>
              <a:rPr lang="en-GB" sz="2400" b="1" dirty="0" err="1">
                <a:solidFill>
                  <a:srgbClr val="006666"/>
                </a:solidFill>
              </a:rPr>
              <a:t>Adha</a:t>
            </a:r>
            <a:r>
              <a:rPr lang="en-GB" sz="2400" b="1" dirty="0">
                <a:solidFill>
                  <a:srgbClr val="006666"/>
                </a:solidFill>
              </a:rPr>
              <a:t>, Id-ul-</a:t>
            </a:r>
            <a:r>
              <a:rPr lang="en-GB" sz="2400" b="1" dirty="0" err="1">
                <a:solidFill>
                  <a:srgbClr val="006666"/>
                </a:solidFill>
              </a:rPr>
              <a:t>Fitr</a:t>
            </a:r>
            <a:endParaRPr lang="en-GB" sz="2400" b="1" dirty="0">
              <a:solidFill>
                <a:srgbClr val="006666"/>
              </a:solidFill>
            </a:endParaRPr>
          </a:p>
          <a:p>
            <a:pPr marL="0" indent="0">
              <a:buNone/>
            </a:pPr>
            <a:r>
              <a:rPr lang="en-US" sz="3200" b="1" dirty="0"/>
              <a:t>Learning outcomes: </a:t>
            </a:r>
          </a:p>
          <a:p>
            <a:r>
              <a:rPr lang="en-GB" b="1" dirty="0"/>
              <a:t>Explain at least two key traditions of Eid ul-</a:t>
            </a:r>
            <a:r>
              <a:rPr lang="en-GB" b="1" dirty="0" err="1"/>
              <a:t>Adha</a:t>
            </a:r>
            <a:endParaRPr lang="en-GB" b="1" dirty="0"/>
          </a:p>
          <a:p>
            <a:r>
              <a:rPr lang="en-US" b="1" dirty="0"/>
              <a:t>S</a:t>
            </a:r>
            <a:r>
              <a:rPr lang="en-GB" b="1" dirty="0"/>
              <a:t>how connections between Eid ul-</a:t>
            </a:r>
            <a:r>
              <a:rPr lang="en-GB" b="1" dirty="0" err="1"/>
              <a:t>Adha</a:t>
            </a:r>
            <a:r>
              <a:rPr lang="en-GB" b="1" dirty="0"/>
              <a:t> and Ibrahim’s sacrifice</a:t>
            </a:r>
            <a:endParaRPr lang="en-GB" dirty="0"/>
          </a:p>
          <a:p>
            <a:r>
              <a:rPr lang="en-GB" b="1" dirty="0"/>
              <a:t>Explain at least two key traditions of Eid ul-</a:t>
            </a:r>
            <a:r>
              <a:rPr lang="en-GB" b="1" dirty="0" err="1"/>
              <a:t>Fitr</a:t>
            </a:r>
            <a:endParaRPr lang="en-GB" b="1" dirty="0"/>
          </a:p>
          <a:p>
            <a:r>
              <a:rPr lang="en-GB" b="1" dirty="0"/>
              <a:t>Show connections between Eid ul-</a:t>
            </a:r>
            <a:r>
              <a:rPr lang="en-GB" b="1" dirty="0" err="1"/>
              <a:t>Fitr</a:t>
            </a:r>
            <a:r>
              <a:rPr lang="en-GB" b="1" dirty="0"/>
              <a:t> and hajj mythology</a:t>
            </a:r>
            <a:endParaRPr lang="en-GB" dirty="0"/>
          </a:p>
          <a:p>
            <a:pPr marL="0" indent="0">
              <a:buNone/>
            </a:pPr>
            <a:endParaRPr lang="en-GB" dirty="0">
              <a:effectLst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D44661-D1E2-47C7-90C7-BDBAFD343E31}"/>
              </a:ext>
            </a:extLst>
          </p:cNvPr>
          <p:cNvSpPr txBox="1"/>
          <p:nvPr/>
        </p:nvSpPr>
        <p:spPr>
          <a:xfrm>
            <a:off x="8015845" y="1056236"/>
            <a:ext cx="3610098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BIG IDEAS LEARNING</a:t>
            </a:r>
          </a:p>
          <a:p>
            <a:r>
              <a:rPr lang="en-GB" sz="2400" b="1" dirty="0">
                <a:solidFill>
                  <a:srgbClr val="00B050"/>
                </a:solidFill>
              </a:rPr>
              <a:t>BELIEFS: beliefs and theology underpinning Eid festivities</a:t>
            </a:r>
            <a:endParaRPr lang="en-GB" sz="3200" dirty="0">
              <a:solidFill>
                <a:srgbClr val="00B050"/>
              </a:solidFill>
            </a:endParaRPr>
          </a:p>
          <a:p>
            <a:r>
              <a:rPr lang="en-GB" sz="2400" b="1" dirty="0">
                <a:solidFill>
                  <a:srgbClr val="FF6600"/>
                </a:solidFill>
              </a:rPr>
              <a:t>CONTEXT: </a:t>
            </a:r>
            <a:r>
              <a:rPr lang="en-GB" sz="2400" b="1" dirty="0" err="1">
                <a:solidFill>
                  <a:srgbClr val="FF6600"/>
                </a:solidFill>
              </a:rPr>
              <a:t>Eids</a:t>
            </a:r>
            <a:r>
              <a:rPr lang="en-GB" sz="2400" b="1" dirty="0">
                <a:solidFill>
                  <a:srgbClr val="FF6600"/>
                </a:solidFill>
              </a:rPr>
              <a:t> in the context of Ramadan (Eid ul </a:t>
            </a:r>
            <a:r>
              <a:rPr lang="en-GB" sz="2400" b="1" dirty="0" err="1">
                <a:solidFill>
                  <a:srgbClr val="FF6600"/>
                </a:solidFill>
              </a:rPr>
              <a:t>fitre</a:t>
            </a:r>
            <a:r>
              <a:rPr lang="en-GB" sz="2400" b="1" dirty="0">
                <a:solidFill>
                  <a:srgbClr val="FF6600"/>
                </a:solidFill>
              </a:rPr>
              <a:t>) and Hajj (Eid ul </a:t>
            </a:r>
            <a:r>
              <a:rPr lang="en-GB" sz="2400" b="1" dirty="0" err="1">
                <a:solidFill>
                  <a:srgbClr val="FF6600"/>
                </a:solidFill>
              </a:rPr>
              <a:t>Adha</a:t>
            </a:r>
            <a:r>
              <a:rPr lang="en-GB" sz="2400" b="1" dirty="0">
                <a:solidFill>
                  <a:srgbClr val="FF6600"/>
                </a:solidFill>
              </a:rPr>
              <a:t>)</a:t>
            </a:r>
            <a:endParaRPr lang="en-GB" sz="3200" dirty="0">
              <a:solidFill>
                <a:srgbClr val="FF6600"/>
              </a:solidFill>
            </a:endParaRP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B4D4F5-5B37-42D1-81D1-D08D17084504}"/>
              </a:ext>
            </a:extLst>
          </p:cNvPr>
          <p:cNvSpPr txBox="1"/>
          <p:nvPr/>
        </p:nvSpPr>
        <p:spPr>
          <a:xfrm>
            <a:off x="8134595" y="4644458"/>
            <a:ext cx="3788231" cy="954107"/>
          </a:xfrm>
          <a:prstGeom prst="rect">
            <a:avLst/>
          </a:prstGeom>
          <a:solidFill>
            <a:srgbClr val="00FF00"/>
          </a:solidFill>
        </p:spPr>
        <p:txBody>
          <a:bodyPr wrap="square" rtlCol="0">
            <a:spAutoFit/>
          </a:bodyPr>
          <a:lstStyle/>
          <a:p>
            <a:r>
              <a:rPr lang="en-US" sz="2800" b="1" u="sng" dirty="0"/>
              <a:t>Resources</a:t>
            </a:r>
          </a:p>
          <a:p>
            <a:r>
              <a:rPr lang="en-US" sz="2800" b="1" dirty="0"/>
              <a:t>5 Story of Eid</a:t>
            </a:r>
          </a:p>
        </p:txBody>
      </p:sp>
    </p:spTree>
    <p:extLst>
      <p:ext uri="{BB962C8B-B14F-4D97-AF65-F5344CB8AC3E}">
        <p14:creationId xmlns:p14="http://schemas.microsoft.com/office/powerpoint/2010/main" val="1973164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B7460-14B6-4BC6-82F5-97C253BA7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0"/>
            <a:ext cx="12192001" cy="6858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Lesson 5</a:t>
            </a:r>
          </a:p>
          <a:p>
            <a:r>
              <a:rPr lang="en-US" dirty="0"/>
              <a:t>Show an image of the </a:t>
            </a:r>
            <a:r>
              <a:rPr lang="en-US" dirty="0" err="1"/>
              <a:t>Jamarat</a:t>
            </a:r>
            <a:r>
              <a:rPr lang="en-US" dirty="0"/>
              <a:t> of Hajj. Recap what they signify (Ibrahim, Ismail and Hajar’s refusal to be tempted to disobey God). Discuss why this act is </a:t>
            </a:r>
            <a:r>
              <a:rPr lang="en-US" dirty="0" err="1"/>
              <a:t>honoured</a:t>
            </a:r>
            <a:r>
              <a:rPr lang="en-US" dirty="0"/>
              <a:t> in Islam. In fact it is the basis of Eid ul-</a:t>
            </a:r>
            <a:r>
              <a:rPr lang="en-US" dirty="0" err="1"/>
              <a:t>Adha</a:t>
            </a:r>
            <a:r>
              <a:rPr lang="en-US" dirty="0"/>
              <a:t> (great Eid). </a:t>
            </a:r>
          </a:p>
          <a:p>
            <a:r>
              <a:rPr lang="en-US" dirty="0"/>
              <a:t>Recap ‘mythical’ and ‘historical’ knowledge from the beliefs paper (next slides). Discuss what type of knowledge the information about the </a:t>
            </a:r>
            <a:r>
              <a:rPr lang="en-US" dirty="0" err="1"/>
              <a:t>Jamarats</a:t>
            </a:r>
            <a:r>
              <a:rPr lang="en-US" dirty="0"/>
              <a:t> is.</a:t>
            </a:r>
          </a:p>
          <a:p>
            <a:r>
              <a:rPr lang="en-US" dirty="0"/>
              <a:t>Students will make a ‘Story of Eid’ booklet, as if for a primary school age reader. They will explain the modern festivals of Eid ul-</a:t>
            </a:r>
            <a:r>
              <a:rPr lang="en-US" dirty="0" err="1"/>
              <a:t>Fitr</a:t>
            </a:r>
            <a:r>
              <a:rPr lang="en-US" dirty="0"/>
              <a:t> and Eid ul-</a:t>
            </a:r>
            <a:r>
              <a:rPr lang="en-US" dirty="0" err="1"/>
              <a:t>Adha</a:t>
            </a:r>
            <a:r>
              <a:rPr lang="en-US" dirty="0"/>
              <a:t> and put them in historical and theological context</a:t>
            </a:r>
          </a:p>
          <a:p>
            <a:r>
              <a:rPr lang="en-US" dirty="0"/>
              <a:t>Hand out ‘5 Story of Eid’ info sheet. Groups follow the framework and complete the task. NB: do not draw Muhammad or God. </a:t>
            </a:r>
          </a:p>
          <a:p>
            <a:r>
              <a:rPr lang="en-US" dirty="0"/>
              <a:t>Find images of both </a:t>
            </a:r>
            <a:r>
              <a:rPr lang="en-US" dirty="0" err="1"/>
              <a:t>Eids</a:t>
            </a:r>
            <a:r>
              <a:rPr lang="en-US" dirty="0"/>
              <a:t> celebrated in other countries such as Saudi, Turkey or Iran. In Majority Muslim countries the </a:t>
            </a:r>
            <a:r>
              <a:rPr lang="en-US" dirty="0" err="1"/>
              <a:t>Eids</a:t>
            </a:r>
            <a:r>
              <a:rPr lang="en-US" dirty="0"/>
              <a:t> are public holidays. </a:t>
            </a:r>
          </a:p>
          <a:p>
            <a:r>
              <a:rPr lang="en-US" dirty="0"/>
              <a:t>EXTENSION: show historical and mythical knowledge in your booklet, explaining it as if for a Primary age reader. </a:t>
            </a:r>
          </a:p>
          <a:p>
            <a:r>
              <a:rPr lang="en-US" dirty="0"/>
              <a:t>Look at groups’ booklets.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5717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1D4C536-C823-4398-9D02-B5DFC2389840}"/>
              </a:ext>
            </a:extLst>
          </p:cNvPr>
          <p:cNvSpPr txBox="1"/>
          <p:nvPr/>
        </p:nvSpPr>
        <p:spPr>
          <a:xfrm>
            <a:off x="4287669" y="1313653"/>
            <a:ext cx="3616657" cy="1723549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latin typeface="Arial Black" panose="020B0A04020102020204" pitchFamily="34" charset="0"/>
              </a:rPr>
              <a:t>Mythical</a:t>
            </a:r>
          </a:p>
          <a:p>
            <a:pPr algn="ctr"/>
            <a:r>
              <a:rPr lang="en-GB" sz="4400" dirty="0">
                <a:latin typeface="Arial Black" panose="020B0A04020102020204" pitchFamily="34" charset="0"/>
              </a:rPr>
              <a:t>Knowledge</a:t>
            </a: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1D35C2-E260-47A8-AD25-41B0824C9EE4}"/>
              </a:ext>
            </a:extLst>
          </p:cNvPr>
          <p:cNvSpPr txBox="1"/>
          <p:nvPr/>
        </p:nvSpPr>
        <p:spPr>
          <a:xfrm>
            <a:off x="4287670" y="3309428"/>
            <a:ext cx="3616657" cy="1723549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latin typeface="Arial Black" panose="020B0A04020102020204" pitchFamily="34" charset="0"/>
              </a:rPr>
              <a:t>Historical Knowledge</a:t>
            </a:r>
          </a:p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259F39-F111-445D-B29D-42D30DA745B9}"/>
              </a:ext>
            </a:extLst>
          </p:cNvPr>
          <p:cNvSpPr txBox="1"/>
          <p:nvPr/>
        </p:nvSpPr>
        <p:spPr>
          <a:xfrm>
            <a:off x="53777" y="182376"/>
            <a:ext cx="42813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B050"/>
                </a:solidFill>
                <a:latin typeface="Arial Black" panose="020B0A04020102020204" pitchFamily="34" charset="0"/>
              </a:rPr>
              <a:t>Also known as ‘mystical’ knowledge </a:t>
            </a:r>
            <a:endParaRPr lang="en-GB" sz="28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865780-BFA7-482D-B211-44CF6AC66B28}"/>
              </a:ext>
            </a:extLst>
          </p:cNvPr>
          <p:cNvSpPr txBox="1"/>
          <p:nvPr/>
        </p:nvSpPr>
        <p:spPr>
          <a:xfrm>
            <a:off x="4079794" y="5223623"/>
            <a:ext cx="38245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B050"/>
                </a:solidFill>
                <a:latin typeface="Arial Black" panose="020B0A04020102020204" pitchFamily="34" charset="0"/>
              </a:rPr>
              <a:t>Stories which explain suffering and evil</a:t>
            </a:r>
            <a:endParaRPr lang="en-GB" sz="28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49D44E-FB1B-45AB-BFC4-E65BDE62890E}"/>
              </a:ext>
            </a:extLst>
          </p:cNvPr>
          <p:cNvSpPr txBox="1"/>
          <p:nvPr/>
        </p:nvSpPr>
        <p:spPr>
          <a:xfrm>
            <a:off x="77811" y="1546110"/>
            <a:ext cx="410326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70C0"/>
                </a:solidFill>
                <a:latin typeface="Arial Black" panose="020B0A04020102020204" pitchFamily="34" charset="0"/>
              </a:rPr>
              <a:t>Meaning; belonging; hope that things can be better</a:t>
            </a:r>
            <a:endParaRPr lang="en-GB" sz="28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573F9D-C6C2-4835-9961-A75A19D39FFE}"/>
              </a:ext>
            </a:extLst>
          </p:cNvPr>
          <p:cNvSpPr txBox="1"/>
          <p:nvPr/>
        </p:nvSpPr>
        <p:spPr>
          <a:xfrm>
            <a:off x="7904326" y="197462"/>
            <a:ext cx="42813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70C0"/>
                </a:solidFill>
                <a:latin typeface="Arial Black" panose="020B0A04020102020204" pitchFamily="34" charset="0"/>
              </a:rPr>
              <a:t>Stories about gods and heroes which inspire courage</a:t>
            </a:r>
            <a:endParaRPr lang="en-GB" sz="28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141C59-680C-4E35-8E76-BC1D3F9145C0}"/>
              </a:ext>
            </a:extLst>
          </p:cNvPr>
          <p:cNvSpPr txBox="1"/>
          <p:nvPr/>
        </p:nvSpPr>
        <p:spPr>
          <a:xfrm>
            <a:off x="228572" y="5223622"/>
            <a:ext cx="403240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70C0"/>
                </a:solidFill>
                <a:latin typeface="Arial Black" panose="020B0A04020102020204" pitchFamily="34" charset="0"/>
              </a:rPr>
              <a:t>Records of the past which shed light on the present</a:t>
            </a:r>
            <a:endParaRPr lang="en-GB" sz="28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489681F-A592-4EC2-B5A5-54D3CA747964}"/>
              </a:ext>
            </a:extLst>
          </p:cNvPr>
          <p:cNvSpPr txBox="1"/>
          <p:nvPr/>
        </p:nvSpPr>
        <p:spPr>
          <a:xfrm>
            <a:off x="7931023" y="5240047"/>
            <a:ext cx="38245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70C0"/>
                </a:solidFill>
                <a:latin typeface="Arial Black" panose="020B0A04020102020204" pitchFamily="34" charset="0"/>
              </a:rPr>
              <a:t>Eye witness accounts and physical evidence</a:t>
            </a:r>
            <a:endParaRPr lang="en-GB" sz="28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A2B4172-B8B0-4DBD-97A0-A5762BF36276}"/>
              </a:ext>
            </a:extLst>
          </p:cNvPr>
          <p:cNvSpPr txBox="1"/>
          <p:nvPr/>
        </p:nvSpPr>
        <p:spPr>
          <a:xfrm>
            <a:off x="8010922" y="1791852"/>
            <a:ext cx="42813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B050"/>
                </a:solidFill>
                <a:latin typeface="Arial Black" panose="020B0A04020102020204" pitchFamily="34" charset="0"/>
              </a:rPr>
              <a:t>Assessing the validity of conflicting accounts</a:t>
            </a:r>
            <a:endParaRPr lang="en-GB" sz="28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C92807F-B262-4359-9395-6A1829541FBE}"/>
              </a:ext>
            </a:extLst>
          </p:cNvPr>
          <p:cNvSpPr txBox="1"/>
          <p:nvPr/>
        </p:nvSpPr>
        <p:spPr>
          <a:xfrm>
            <a:off x="53777" y="3429000"/>
            <a:ext cx="38245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7030A0"/>
                </a:solidFill>
                <a:latin typeface="Arial Black" panose="020B0A04020102020204" pitchFamily="34" charset="0"/>
              </a:rPr>
              <a:t>Stories which contain a moral lesson</a:t>
            </a:r>
            <a:endParaRPr lang="en-GB" sz="2800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E4579EC-D340-4CA1-9D8F-F0F09F81E8C8}"/>
              </a:ext>
            </a:extLst>
          </p:cNvPr>
          <p:cNvSpPr txBox="1"/>
          <p:nvPr/>
        </p:nvSpPr>
        <p:spPr>
          <a:xfrm>
            <a:off x="8132754" y="3309428"/>
            <a:ext cx="38245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7030A0"/>
                </a:solidFill>
                <a:latin typeface="Arial Black" panose="020B0A04020102020204" pitchFamily="34" charset="0"/>
              </a:rPr>
              <a:t>Comparing different evidence to build up understanding </a:t>
            </a:r>
            <a:endParaRPr lang="en-GB" sz="2800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19EEF08-16F5-45E6-ADE0-CC14F549EA9E}"/>
              </a:ext>
            </a:extLst>
          </p:cNvPr>
          <p:cNvSpPr txBox="1"/>
          <p:nvPr/>
        </p:nvSpPr>
        <p:spPr>
          <a:xfrm>
            <a:off x="4260979" y="245807"/>
            <a:ext cx="38245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7030A0"/>
                </a:solidFill>
                <a:latin typeface="Arial Black" panose="020B0A04020102020204" pitchFamily="34" charset="0"/>
              </a:rPr>
              <a:t>Looking for evidence of bias </a:t>
            </a:r>
            <a:endParaRPr lang="en-GB" sz="2800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192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7418" y="219749"/>
            <a:ext cx="3313928" cy="160043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 Black" panose="020B0A04020102020204" pitchFamily="34" charset="0"/>
              </a:rPr>
              <a:t>Historical Knowledge</a:t>
            </a:r>
          </a:p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8633361" y="219749"/>
            <a:ext cx="3326626" cy="160043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 Black" panose="020B0A04020102020204" pitchFamily="34" charset="0"/>
              </a:rPr>
              <a:t>Mythical</a:t>
            </a:r>
          </a:p>
          <a:p>
            <a:pPr algn="ctr"/>
            <a:r>
              <a:rPr lang="en-GB" sz="4000" dirty="0">
                <a:latin typeface="Arial Black" panose="020B0A04020102020204" pitchFamily="34" charset="0"/>
              </a:rPr>
              <a:t>Knowledge</a:t>
            </a: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8700656" y="2113250"/>
            <a:ext cx="3259331" cy="3539430"/>
          </a:xfrm>
          <a:prstGeom prst="rect">
            <a:avLst/>
          </a:prstGeom>
          <a:noFill/>
          <a:ln>
            <a:solidFill>
              <a:srgbClr val="006666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006666"/>
                </a:solidFill>
              </a:rPr>
              <a:t>Stories of gods and heroes, accounts of incredible events which give meaning, hope and a sense of belonging. Explanations for suffering and evil 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7418" y="2113250"/>
            <a:ext cx="3313928" cy="3816429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002060"/>
                </a:solidFill>
              </a:rPr>
              <a:t>What happened, why did things happen, dates, people, events, causes.</a:t>
            </a:r>
          </a:p>
          <a:p>
            <a:pPr algn="ctr"/>
            <a:r>
              <a:rPr lang="en-GB" sz="2800" b="1" dirty="0">
                <a:solidFill>
                  <a:srgbClr val="002060"/>
                </a:solidFill>
              </a:rPr>
              <a:t>Based on archaeological and written sources.</a:t>
            </a:r>
          </a:p>
          <a:p>
            <a:endParaRPr lang="en-GB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B94123E-B90E-4DE5-B99B-05B584FF9324}"/>
              </a:ext>
            </a:extLst>
          </p:cNvPr>
          <p:cNvGraphicFramePr>
            <a:graphicFrameLocks noGrp="1"/>
          </p:cNvGraphicFramePr>
          <p:nvPr/>
        </p:nvGraphicFramePr>
        <p:xfrm>
          <a:off x="3848671" y="219749"/>
          <a:ext cx="4487808" cy="6148239"/>
        </p:xfrm>
        <a:graphic>
          <a:graphicData uri="http://schemas.openxmlformats.org/drawingml/2006/table">
            <a:tbl>
              <a:tblPr firstRow="1" bandRow="1"/>
              <a:tblGrid>
                <a:gridCol w="2243904">
                  <a:extLst>
                    <a:ext uri="{9D8B030D-6E8A-4147-A177-3AD203B41FA5}">
                      <a16:colId xmlns:a16="http://schemas.microsoft.com/office/drawing/2014/main" val="3568637313"/>
                    </a:ext>
                  </a:extLst>
                </a:gridCol>
                <a:gridCol w="2243904">
                  <a:extLst>
                    <a:ext uri="{9D8B030D-6E8A-4147-A177-3AD203B41FA5}">
                      <a16:colId xmlns:a16="http://schemas.microsoft.com/office/drawing/2014/main" val="1884864238"/>
                    </a:ext>
                  </a:extLst>
                </a:gridCol>
              </a:tblGrid>
              <a:tr h="915663">
                <a:tc gridSpan="2">
                  <a:txBody>
                    <a:bodyPr/>
                    <a:lstStyle/>
                    <a:p>
                      <a:r>
                        <a:rPr lang="en-US" sz="2800" b="1" dirty="0"/>
                        <a:t>EXAMPLES…</a:t>
                      </a:r>
                      <a:endParaRPr lang="en-GB" sz="2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5426025"/>
                  </a:ext>
                </a:extLst>
              </a:tr>
              <a:tr h="1656168">
                <a:tc>
                  <a:txBody>
                    <a:bodyPr/>
                    <a:lstStyle/>
                    <a:p>
                      <a:r>
                        <a:rPr lang="en-US" sz="2400" b="1" dirty="0"/>
                        <a:t>Samuel Pepys’ diary describes the Great Fire of London in 1666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God chose Moses to free the Hebrews from slavery in Egypt</a:t>
                      </a:r>
                      <a:endParaRPr lang="en-GB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3002690"/>
                  </a:ext>
                </a:extLst>
              </a:tr>
              <a:tr h="165616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54263"/>
                  </a:ext>
                </a:extLst>
              </a:tr>
              <a:tr h="165616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9678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1771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26428C49615143BE8230498DF89BBE" ma:contentTypeVersion="10" ma:contentTypeDescription="Create a new document." ma:contentTypeScope="" ma:versionID="0cf3bfbbe4e1f90152c4db0db0939444">
  <xsd:schema xmlns:xsd="http://www.w3.org/2001/XMLSchema" xmlns:xs="http://www.w3.org/2001/XMLSchema" xmlns:p="http://schemas.microsoft.com/office/2006/metadata/properties" xmlns:ns2="3daa3796-40a0-4fe0-acc9-e99f93d22791" targetNamespace="http://schemas.microsoft.com/office/2006/metadata/properties" ma:root="true" ma:fieldsID="4e91eb12b942c84c733aa8c34f3dde52" ns2:_="">
    <xsd:import namespace="3daa3796-40a0-4fe0-acc9-e99f93d227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aa3796-40a0-4fe0-acc9-e99f93d227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4602DB-BBF0-4667-8B60-BB2F4C7944C6}">
  <ds:schemaRefs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3daa3796-40a0-4fe0-acc9-e99f93d22791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88F18BE-D14C-4DAF-B8DB-D4A20C0C69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A2E6F7-D113-428F-A11B-8E831E4504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aa3796-40a0-4fe0-acc9-e99f93d227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476</Words>
  <Application>Microsoft Macintosh PowerPoint</Application>
  <PresentationFormat>Widescreen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Office Theme</vt:lpstr>
      <vt:lpstr>Big Ideas for RE KS4 Curriculum </vt:lpstr>
      <vt:lpstr>5: Celebration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5: Celebration</dc:title>
  <dc:creator>Kate Christopher</dc:creator>
  <cp:lastModifiedBy>Tracey Francis</cp:lastModifiedBy>
  <cp:revision>1</cp:revision>
  <dcterms:created xsi:type="dcterms:W3CDTF">2019-11-29T15:02:12Z</dcterms:created>
  <dcterms:modified xsi:type="dcterms:W3CDTF">2021-01-20T15:06:35Z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0x010100BD26428C49615143BE8230498DF89BBE</vt:lpwstr>
  </property>
</Properties>
</file>