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7" r:id="rId5"/>
    <p:sldId id="278" r:id="rId6"/>
    <p:sldId id="307" r:id="rId7"/>
    <p:sldId id="303" r:id="rId8"/>
    <p:sldId id="281" r:id="rId9"/>
    <p:sldId id="305" r:id="rId10"/>
    <p:sldId id="30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00FF00"/>
    <a:srgbClr val="FF33CC"/>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5858F8-4C41-A14F-BF9C-88A946A8B429}" v="3" dt="2021-01-20T12:27:30.8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58" autoAdjust="0"/>
    <p:restoredTop sz="96208"/>
  </p:normalViewPr>
  <p:slideViewPr>
    <p:cSldViewPr snapToGrid="0">
      <p:cViewPr varScale="1">
        <p:scale>
          <a:sx n="115" d="100"/>
          <a:sy n="115" d="100"/>
        </p:scale>
        <p:origin x="224" y="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4D5858F8-4C41-A14F-BF9C-88A946A8B429}"/>
    <pc:docChg chg="addSld delSld modSld">
      <pc:chgData name="Tracey Francis" userId="6a34b47e-2ae8-46f1-bae7-b8f493e6d601" providerId="ADAL" clId="{4D5858F8-4C41-A14F-BF9C-88A946A8B429}" dt="2021-01-20T13:20:42.312" v="7" actId="20577"/>
      <pc:docMkLst>
        <pc:docMk/>
      </pc:docMkLst>
      <pc:sldChg chg="add">
        <pc:chgData name="Tracey Francis" userId="6a34b47e-2ae8-46f1-bae7-b8f493e6d601" providerId="ADAL" clId="{4D5858F8-4C41-A14F-BF9C-88A946A8B429}" dt="2021-01-20T12:27:30.846" v="4"/>
        <pc:sldMkLst>
          <pc:docMk/>
          <pc:sldMk cId="3476639959" sldId="257"/>
        </pc:sldMkLst>
      </pc:sldChg>
      <pc:sldChg chg="modSp mod">
        <pc:chgData name="Tracey Francis" userId="6a34b47e-2ae8-46f1-bae7-b8f493e6d601" providerId="ADAL" clId="{4D5858F8-4C41-A14F-BF9C-88A946A8B429}" dt="2021-01-20T12:27:36.096" v="6" actId="20577"/>
        <pc:sldMkLst>
          <pc:docMk/>
          <pc:sldMk cId="1240621855" sldId="278"/>
        </pc:sldMkLst>
        <pc:spChg chg="mod">
          <ac:chgData name="Tracey Francis" userId="6a34b47e-2ae8-46f1-bae7-b8f493e6d601" providerId="ADAL" clId="{4D5858F8-4C41-A14F-BF9C-88A946A8B429}" dt="2021-01-20T12:27:36.096" v="6" actId="20577"/>
          <ac:spMkLst>
            <pc:docMk/>
            <pc:sldMk cId="1240621855" sldId="278"/>
            <ac:spMk id="5" creationId="{0F165FC3-0C35-4038-A8D0-9B1DBD57D058}"/>
          </ac:spMkLst>
        </pc:spChg>
      </pc:sldChg>
      <pc:sldChg chg="del">
        <pc:chgData name="Tracey Francis" userId="6a34b47e-2ae8-46f1-bae7-b8f493e6d601" providerId="ADAL" clId="{4D5858F8-4C41-A14F-BF9C-88A946A8B429}" dt="2021-01-19T11:47:48.389" v="1" actId="2696"/>
        <pc:sldMkLst>
          <pc:docMk/>
          <pc:sldMk cId="13331517" sldId="280"/>
        </pc:sldMkLst>
      </pc:sldChg>
      <pc:sldChg chg="add">
        <pc:chgData name="Tracey Francis" userId="6a34b47e-2ae8-46f1-bae7-b8f493e6d601" providerId="ADAL" clId="{4D5858F8-4C41-A14F-BF9C-88A946A8B429}" dt="2021-01-19T11:48:04.485" v="2"/>
        <pc:sldMkLst>
          <pc:docMk/>
          <pc:sldMk cId="1630428022" sldId="281"/>
        </pc:sldMkLst>
      </pc:sldChg>
      <pc:sldChg chg="del">
        <pc:chgData name="Tracey Francis" userId="6a34b47e-2ae8-46f1-bae7-b8f493e6d601" providerId="ADAL" clId="{4D5858F8-4C41-A14F-BF9C-88A946A8B429}" dt="2021-01-19T11:48:06.993" v="3" actId="2696"/>
        <pc:sldMkLst>
          <pc:docMk/>
          <pc:sldMk cId="1927208396" sldId="304"/>
        </pc:sldMkLst>
      </pc:sldChg>
      <pc:sldChg chg="modSp mod">
        <pc:chgData name="Tracey Francis" userId="6a34b47e-2ae8-46f1-bae7-b8f493e6d601" providerId="ADAL" clId="{4D5858F8-4C41-A14F-BF9C-88A946A8B429}" dt="2021-01-20T13:20:42.312" v="7" actId="20577"/>
        <pc:sldMkLst>
          <pc:docMk/>
          <pc:sldMk cId="2930149015" sldId="306"/>
        </pc:sldMkLst>
        <pc:spChg chg="mod">
          <ac:chgData name="Tracey Francis" userId="6a34b47e-2ae8-46f1-bae7-b8f493e6d601" providerId="ADAL" clId="{4D5858F8-4C41-A14F-BF9C-88A946A8B429}" dt="2021-01-20T13:20:42.312" v="7" actId="20577"/>
          <ac:spMkLst>
            <pc:docMk/>
            <pc:sldMk cId="2930149015" sldId="306"/>
            <ac:spMk id="5" creationId="{AF0C2001-7505-465C-9BEA-F68CE6913DA8}"/>
          </ac:spMkLst>
        </pc:spChg>
      </pc:sldChg>
      <pc:sldChg chg="add">
        <pc:chgData name="Tracey Francis" userId="6a34b47e-2ae8-46f1-bae7-b8f493e6d601" providerId="ADAL" clId="{4D5858F8-4C41-A14F-BF9C-88A946A8B429}" dt="2021-01-19T11:46:40.939" v="0"/>
        <pc:sldMkLst>
          <pc:docMk/>
          <pc:sldMk cId="446960023" sldId="30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574B43-E478-4DDE-8072-45B874017B82}"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1F51B-A201-45ED-8D17-07447A7D52E6}" type="slidenum">
              <a:rPr lang="en-GB" smtClean="0"/>
              <a:t>‹#›</a:t>
            </a:fld>
            <a:endParaRPr lang="en-GB"/>
          </a:p>
        </p:txBody>
      </p:sp>
    </p:spTree>
    <p:extLst>
      <p:ext uri="{BB962C8B-B14F-4D97-AF65-F5344CB8AC3E}">
        <p14:creationId xmlns:p14="http://schemas.microsoft.com/office/powerpoint/2010/main" val="2979408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3D3047-CA34-48E0-A080-549A80CF0B9E}" type="slidenum">
              <a:rPr lang="en-GB" smtClean="0"/>
              <a:t>5</a:t>
            </a:fld>
            <a:endParaRPr lang="en-GB"/>
          </a:p>
        </p:txBody>
      </p:sp>
    </p:spTree>
    <p:extLst>
      <p:ext uri="{BB962C8B-B14F-4D97-AF65-F5344CB8AC3E}">
        <p14:creationId xmlns:p14="http://schemas.microsoft.com/office/powerpoint/2010/main" val="1171654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unsplash.com/s/photos/qur%27an?utm_source=unsplash&amp;utm_medium=referral&amp;utm_content=creditCopyText" TargetMode="External"/><Relationship Id="rId4" Type="http://schemas.openxmlformats.org/officeDocument/2006/relationships/hyperlink" Target="https://unsplash.com/@ayeshafirdaus?utm_source=unsplash&amp;utm_medium=referral&amp;utm_content=creditCopyTex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47663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5: </a:t>
            </a:r>
            <a:r>
              <a:rPr lang="en-GB" b="1" dirty="0">
                <a:latin typeface="Arial Black" panose="020B0A04020102020204" pitchFamily="34" charset="0"/>
              </a:rPr>
              <a:t>What is and isn’t a Qur’an? </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98811" y="1603169"/>
            <a:ext cx="7320149" cy="4780486"/>
          </a:xfrm>
        </p:spPr>
        <p:txBody>
          <a:bodyPr>
            <a:normAutofit/>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a:t>
            </a:r>
            <a:r>
              <a:rPr lang="en-GB" sz="3200" b="1" dirty="0">
                <a:solidFill>
                  <a:srgbClr val="006666"/>
                </a:solidFill>
              </a:rPr>
              <a:t>The holy books: Qur’an: revelation and authority</a:t>
            </a:r>
          </a:p>
          <a:p>
            <a:pPr marL="0" indent="0">
              <a:buNone/>
            </a:pPr>
            <a:endParaRPr lang="en-US" sz="3600" b="1" dirty="0"/>
          </a:p>
          <a:p>
            <a:pPr marL="0" indent="0">
              <a:buNone/>
            </a:pPr>
            <a:r>
              <a:rPr lang="en-US" sz="3600" b="1" dirty="0"/>
              <a:t>Learning outcomes: </a:t>
            </a:r>
          </a:p>
          <a:p>
            <a:r>
              <a:rPr lang="en-US" sz="3200" dirty="0"/>
              <a:t>Explain what gives the Qur’an authority</a:t>
            </a:r>
          </a:p>
          <a:p>
            <a:r>
              <a:rPr lang="en-US" sz="3200" dirty="0"/>
              <a:t>Explain why a Qur’an is in Arabic only</a:t>
            </a:r>
          </a:p>
          <a:p>
            <a:pPr marL="0" indent="0">
              <a:buNone/>
            </a:pPr>
            <a:endParaRPr lang="en-US" sz="3200" b="1" dirty="0"/>
          </a:p>
        </p:txBody>
      </p:sp>
      <p:sp>
        <p:nvSpPr>
          <p:cNvPr id="4" name="TextBox 3">
            <a:extLst>
              <a:ext uri="{FF2B5EF4-FFF2-40B4-BE49-F238E27FC236}">
                <a16:creationId xmlns:a16="http://schemas.microsoft.com/office/drawing/2014/main" id="{74D44661-D1E2-47C7-90C7-BDBAFD343E31}"/>
              </a:ext>
            </a:extLst>
          </p:cNvPr>
          <p:cNvSpPr txBox="1"/>
          <p:nvPr/>
        </p:nvSpPr>
        <p:spPr>
          <a:xfrm>
            <a:off x="8183091" y="1603169"/>
            <a:ext cx="3610098" cy="3385542"/>
          </a:xfrm>
          <a:prstGeom prst="rect">
            <a:avLst/>
          </a:prstGeom>
          <a:noFill/>
        </p:spPr>
        <p:txBody>
          <a:bodyPr wrap="square" rtlCol="0">
            <a:spAutoFit/>
          </a:bodyPr>
          <a:lstStyle/>
          <a:p>
            <a:r>
              <a:rPr lang="en-US" sz="2800" dirty="0"/>
              <a:t>BIG IDEAS LEARNING</a:t>
            </a:r>
          </a:p>
          <a:p>
            <a:r>
              <a:rPr lang="en-GB" sz="2400" b="1" dirty="0">
                <a:solidFill>
                  <a:srgbClr val="00B050"/>
                </a:solidFill>
              </a:rPr>
              <a:t>BELIEFS: recap books as revealed</a:t>
            </a:r>
            <a:endParaRPr lang="en-GB" sz="3200" dirty="0">
              <a:solidFill>
                <a:srgbClr val="00B050"/>
              </a:solidFill>
            </a:endParaRPr>
          </a:p>
          <a:p>
            <a:r>
              <a:rPr lang="en-GB" sz="2400" b="1" dirty="0">
                <a:solidFill>
                  <a:srgbClr val="00B050"/>
                </a:solidFill>
              </a:rPr>
              <a:t>BELIEFS: the Qur’an as revelation, importance of Arabic</a:t>
            </a:r>
            <a:endParaRPr lang="en-GB" sz="3200" dirty="0">
              <a:solidFill>
                <a:srgbClr val="00B050"/>
              </a:solidFill>
            </a:endParaRPr>
          </a:p>
          <a:p>
            <a:r>
              <a:rPr lang="en-GB" sz="2400" b="1" dirty="0">
                <a:solidFill>
                  <a:srgbClr val="0070C0"/>
                </a:solidFill>
              </a:rPr>
              <a:t>DIVERSITY: different ways of interpreting the Qur’an</a:t>
            </a:r>
            <a:endParaRPr lang="en-GB" sz="3200" dirty="0">
              <a:solidFill>
                <a:srgbClr val="0070C0"/>
              </a:solidFill>
            </a:endParaRPr>
          </a:p>
          <a:p>
            <a:endParaRPr lang="en-GB" dirty="0"/>
          </a:p>
        </p:txBody>
      </p:sp>
      <p:sp>
        <p:nvSpPr>
          <p:cNvPr id="5" name="TextBox 4">
            <a:extLst>
              <a:ext uri="{FF2B5EF4-FFF2-40B4-BE49-F238E27FC236}">
                <a16:creationId xmlns:a16="http://schemas.microsoft.com/office/drawing/2014/main" id="{0F165FC3-0C35-4038-A8D0-9B1DBD57D058}"/>
              </a:ext>
            </a:extLst>
          </p:cNvPr>
          <p:cNvSpPr txBox="1"/>
          <p:nvPr/>
        </p:nvSpPr>
        <p:spPr>
          <a:xfrm>
            <a:off x="8183091" y="4988711"/>
            <a:ext cx="3443844" cy="1015663"/>
          </a:xfrm>
          <a:prstGeom prst="rect">
            <a:avLst/>
          </a:prstGeom>
          <a:solidFill>
            <a:srgbClr val="00FF00"/>
          </a:solidFill>
        </p:spPr>
        <p:txBody>
          <a:bodyPr wrap="square" rtlCol="0">
            <a:spAutoFit/>
          </a:bodyPr>
          <a:lstStyle/>
          <a:p>
            <a:r>
              <a:rPr lang="en-US" sz="2000" b="1" dirty="0"/>
              <a:t>RESOURCES</a:t>
            </a:r>
          </a:p>
          <a:p>
            <a:endParaRPr lang="en-US" sz="2000" b="1" dirty="0"/>
          </a:p>
          <a:p>
            <a:r>
              <a:rPr lang="en-US" sz="2000" b="1" dirty="0"/>
              <a:t>5 How is the Qur’an read</a:t>
            </a:r>
            <a:endParaRPr lang="en-GB" sz="2000" b="1" dirty="0"/>
          </a:p>
        </p:txBody>
      </p:sp>
    </p:spTree>
    <p:extLst>
      <p:ext uri="{BB962C8B-B14F-4D97-AF65-F5344CB8AC3E}">
        <p14:creationId xmlns:p14="http://schemas.microsoft.com/office/powerpoint/2010/main" val="1240621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FA7C21-A341-46C0-94C7-892C225B469D}"/>
              </a:ext>
            </a:extLst>
          </p:cNvPr>
          <p:cNvSpPr>
            <a:spLocks noGrp="1"/>
          </p:cNvSpPr>
          <p:nvPr>
            <p:ph idx="1"/>
          </p:nvPr>
        </p:nvSpPr>
        <p:spPr>
          <a:xfrm>
            <a:off x="119922" y="0"/>
            <a:ext cx="11767278" cy="6858000"/>
          </a:xfrm>
          <a:noFill/>
        </p:spPr>
        <p:txBody>
          <a:bodyPr>
            <a:normAutofit fontScale="85000" lnSpcReduction="10000"/>
          </a:bodyPr>
          <a:lstStyle/>
          <a:p>
            <a:pPr marL="0" indent="0">
              <a:buNone/>
            </a:pPr>
            <a:r>
              <a:rPr lang="en-US" dirty="0"/>
              <a:t>Lesson 5</a:t>
            </a:r>
          </a:p>
          <a:p>
            <a:r>
              <a:rPr lang="en-US" dirty="0"/>
              <a:t>Do now: brainstorm in pairs: how was the Qur’an revealed? Give points for any of: revealed to Muhammad over 23 years, cave </a:t>
            </a:r>
            <a:r>
              <a:rPr lang="en-US" dirty="0" err="1"/>
              <a:t>hira</a:t>
            </a:r>
            <a:r>
              <a:rPr lang="en-US" dirty="0"/>
              <a:t>, previous revealed books (</a:t>
            </a:r>
            <a:r>
              <a:rPr lang="en-US" dirty="0" err="1"/>
              <a:t>kutub</a:t>
            </a:r>
            <a:r>
              <a:rPr lang="en-US" dirty="0"/>
              <a:t>), Qur’an means ‘recitations’</a:t>
            </a:r>
          </a:p>
          <a:p>
            <a:r>
              <a:rPr lang="en-US" dirty="0"/>
              <a:t>Hook: is information about the Qur’an mythical or historical? Discuss, share answers. </a:t>
            </a:r>
          </a:p>
          <a:p>
            <a:r>
              <a:rPr lang="en-US" dirty="0"/>
              <a:t>I (teacher exposition): what is a ‘true’ is a Qur’an? Image of Qur’an on screen</a:t>
            </a:r>
            <a:r>
              <a:rPr lang="en-US" dirty="0">
                <a:sym typeface="Wingdings" panose="05000000000000000000" pitchFamily="2" charset="2"/>
              </a:rPr>
              <a:t> ask if a Qur’an in translation is a ‘true’ Qur’an? It is not- it </a:t>
            </a:r>
            <a:r>
              <a:rPr lang="en-US" u="sng" dirty="0">
                <a:sym typeface="Wingdings" panose="05000000000000000000" pitchFamily="2" charset="2"/>
              </a:rPr>
              <a:t>has to be in Arabic </a:t>
            </a:r>
            <a:r>
              <a:rPr lang="en-US" dirty="0">
                <a:sym typeface="Wingdings" panose="05000000000000000000" pitchFamily="2" charset="2"/>
              </a:rPr>
              <a:t>to be a Qur’an </a:t>
            </a:r>
            <a:endParaRPr lang="en-US" dirty="0"/>
          </a:p>
          <a:p>
            <a:r>
              <a:rPr lang="en-US" dirty="0"/>
              <a:t>We: Give different types of writing, such as a poem, a newspaper article, private correspondence between friends and a post on social media. Lastly- a holy book. Discuss questions on screen. </a:t>
            </a:r>
          </a:p>
          <a:p>
            <a:r>
              <a:rPr lang="en-US" dirty="0"/>
              <a:t>We: Read Daniel Brown in the first section of ‘5 How is the Qur’an read?’ Ask pairs to underline or highlight three ways in which the Qur’an can be read.</a:t>
            </a:r>
          </a:p>
          <a:p>
            <a:r>
              <a:rPr lang="en-US" dirty="0"/>
              <a:t>You: identify as a class the three purposes for reading, or three ways of reading. Which way of reading do students think they might be most inclined to employ?</a:t>
            </a:r>
          </a:p>
          <a:p>
            <a:r>
              <a:rPr lang="en-US" dirty="0"/>
              <a:t>We: read the second section of ‘5 How is the Qur’an read?’- Karen Armstrong. Pairs underline or highlight any information that tells them how the Qur’an should be read. </a:t>
            </a:r>
          </a:p>
          <a:p>
            <a:r>
              <a:rPr lang="en-US" dirty="0"/>
              <a:t>You: share and discuss as a class. Discuss the question: how is the Qur’an read? Why?</a:t>
            </a:r>
          </a:p>
          <a:p>
            <a:r>
              <a:rPr lang="en-US" dirty="0"/>
              <a:t>Exit ticket: give an answer using the information form today’s lesson to the question: </a:t>
            </a:r>
            <a:r>
              <a:rPr lang="en-US" i="1" dirty="0"/>
              <a:t>what is the Qur’an?</a:t>
            </a:r>
            <a:endParaRPr lang="en-US" dirty="0"/>
          </a:p>
        </p:txBody>
      </p:sp>
    </p:spTree>
    <p:extLst>
      <p:ext uri="{BB962C8B-B14F-4D97-AF65-F5344CB8AC3E}">
        <p14:creationId xmlns:p14="http://schemas.microsoft.com/office/powerpoint/2010/main" val="446960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A69E2-3E27-4A71-A714-D7592623EF7B}"/>
              </a:ext>
            </a:extLst>
          </p:cNvPr>
          <p:cNvSpPr>
            <a:spLocks noGrp="1"/>
          </p:cNvSpPr>
          <p:nvPr>
            <p:ph type="title"/>
          </p:nvPr>
        </p:nvSpPr>
        <p:spPr>
          <a:xfrm>
            <a:off x="2244436" y="365125"/>
            <a:ext cx="9109364" cy="1325563"/>
          </a:xfrm>
        </p:spPr>
        <p:txBody>
          <a:bodyPr/>
          <a:lstStyle/>
          <a:p>
            <a:r>
              <a:rPr lang="en-US" dirty="0"/>
              <a:t>Do Now</a:t>
            </a:r>
            <a:endParaRPr lang="en-GB" dirty="0"/>
          </a:p>
        </p:txBody>
      </p:sp>
      <p:sp>
        <p:nvSpPr>
          <p:cNvPr id="3" name="Content Placeholder 2">
            <a:extLst>
              <a:ext uri="{FF2B5EF4-FFF2-40B4-BE49-F238E27FC236}">
                <a16:creationId xmlns:a16="http://schemas.microsoft.com/office/drawing/2014/main" id="{5C08A6EE-87E1-4F7D-9E4B-9C604143F989}"/>
              </a:ext>
            </a:extLst>
          </p:cNvPr>
          <p:cNvSpPr>
            <a:spLocks noGrp="1"/>
          </p:cNvSpPr>
          <p:nvPr>
            <p:ph idx="1"/>
          </p:nvPr>
        </p:nvSpPr>
        <p:spPr>
          <a:xfrm>
            <a:off x="2244436" y="1825625"/>
            <a:ext cx="9109364" cy="1451965"/>
          </a:xfrm>
        </p:spPr>
        <p:txBody>
          <a:bodyPr/>
          <a:lstStyle/>
          <a:p>
            <a:pPr marL="0" indent="0">
              <a:buNone/>
            </a:pPr>
            <a:r>
              <a:rPr lang="en-US" dirty="0"/>
              <a:t>Brainstorm in pairs</a:t>
            </a:r>
          </a:p>
          <a:p>
            <a:pPr marL="0" indent="0">
              <a:buNone/>
            </a:pPr>
            <a:r>
              <a:rPr lang="en-GB" dirty="0"/>
              <a:t>How was the Qur’an revealed?</a:t>
            </a:r>
          </a:p>
        </p:txBody>
      </p:sp>
      <p:sp>
        <p:nvSpPr>
          <p:cNvPr id="4" name="Cloud 3">
            <a:extLst>
              <a:ext uri="{FF2B5EF4-FFF2-40B4-BE49-F238E27FC236}">
                <a16:creationId xmlns:a16="http://schemas.microsoft.com/office/drawing/2014/main" id="{21E86A8C-07C8-4DA2-A79D-782075F13D22}"/>
              </a:ext>
            </a:extLst>
          </p:cNvPr>
          <p:cNvSpPr/>
          <p:nvPr/>
        </p:nvSpPr>
        <p:spPr>
          <a:xfrm>
            <a:off x="5640779" y="2980705"/>
            <a:ext cx="6139543" cy="3512169"/>
          </a:xfrm>
          <a:prstGeom prst="cloud">
            <a:avLst/>
          </a:prstGeom>
          <a:gradFill flip="none" rotWithShape="1">
            <a:gsLst>
              <a:gs pos="0">
                <a:schemeClr val="accent5">
                  <a:lumMod val="50000"/>
                  <a:tint val="66000"/>
                  <a:satMod val="160000"/>
                </a:schemeClr>
              </a:gs>
              <a:gs pos="50000">
                <a:schemeClr val="accent5">
                  <a:lumMod val="50000"/>
                  <a:tint val="44500"/>
                  <a:satMod val="160000"/>
                </a:schemeClr>
              </a:gs>
              <a:gs pos="100000">
                <a:schemeClr val="accent5">
                  <a:lumMod val="50000"/>
                  <a:tint val="23500"/>
                  <a:satMod val="160000"/>
                </a:schemeClr>
              </a:gs>
            </a:gsLst>
            <a:lin ang="5400000" scaled="1"/>
            <a:tileRect/>
          </a:gra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rPr>
              <a:t>Is information about the revelation of the Qur’an historical or mythical information?</a:t>
            </a:r>
            <a:endParaRPr lang="en-GB" sz="3200" b="1" dirty="0">
              <a:solidFill>
                <a:srgbClr val="002060"/>
              </a:solidFill>
            </a:endParaRPr>
          </a:p>
        </p:txBody>
      </p:sp>
    </p:spTree>
    <p:extLst>
      <p:ext uri="{BB962C8B-B14F-4D97-AF65-F5344CB8AC3E}">
        <p14:creationId xmlns:p14="http://schemas.microsoft.com/office/powerpoint/2010/main" val="186027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4A5D-4A7D-49FD-8D29-88C7FD6F9F8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B5E66B8-7579-40A8-A5CD-505DBA301041}"/>
              </a:ext>
            </a:extLst>
          </p:cNvPr>
          <p:cNvSpPr>
            <a:spLocks noGrp="1"/>
          </p:cNvSpPr>
          <p:nvPr>
            <p:ph idx="1"/>
          </p:nvPr>
        </p:nvSpPr>
        <p:spPr/>
        <p:txBody>
          <a:bodyPr/>
          <a:lstStyle/>
          <a:p>
            <a:endParaRPr lang="en-GB"/>
          </a:p>
        </p:txBody>
      </p:sp>
      <p:pic>
        <p:nvPicPr>
          <p:cNvPr id="1026" name="Picture 2" descr="white and blue book page">
            <a:extLst>
              <a:ext uri="{FF2B5EF4-FFF2-40B4-BE49-F238E27FC236}">
                <a16:creationId xmlns:a16="http://schemas.microsoft.com/office/drawing/2014/main" id="{B15B3CEE-BAE6-4DA1-9630-2CF5B8EF99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7" y="0"/>
            <a:ext cx="1220284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568CF39-B1AB-47AA-833D-ED295E6444E5}"/>
              </a:ext>
            </a:extLst>
          </p:cNvPr>
          <p:cNvSpPr txBox="1"/>
          <p:nvPr/>
        </p:nvSpPr>
        <p:spPr>
          <a:xfrm>
            <a:off x="5628806" y="2675744"/>
            <a:ext cx="914400" cy="914400"/>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C68394C4-9C39-41FC-876D-50D29C2C0E2C}"/>
              </a:ext>
            </a:extLst>
          </p:cNvPr>
          <p:cNvSpPr txBox="1"/>
          <p:nvPr/>
        </p:nvSpPr>
        <p:spPr>
          <a:xfrm>
            <a:off x="202367" y="249810"/>
            <a:ext cx="7015397" cy="2123658"/>
          </a:xfrm>
          <a:prstGeom prst="rect">
            <a:avLst/>
          </a:prstGeom>
          <a:noFill/>
        </p:spPr>
        <p:txBody>
          <a:bodyPr wrap="square" rtlCol="0">
            <a:spAutoFit/>
          </a:bodyPr>
          <a:lstStyle/>
          <a:p>
            <a:r>
              <a:rPr lang="en-US" sz="6600" dirty="0">
                <a:latin typeface="Arial Black" panose="020B0A04020102020204" pitchFamily="34" charset="0"/>
              </a:rPr>
              <a:t>What is a ‘true’ Qur’an?</a:t>
            </a:r>
            <a:endParaRPr lang="en-GB" sz="6600" dirty="0">
              <a:latin typeface="Arial Black" panose="020B0A04020102020204" pitchFamily="34" charset="0"/>
            </a:endParaRPr>
          </a:p>
        </p:txBody>
      </p:sp>
      <p:sp>
        <p:nvSpPr>
          <p:cNvPr id="6" name="TextBox 5">
            <a:extLst>
              <a:ext uri="{FF2B5EF4-FFF2-40B4-BE49-F238E27FC236}">
                <a16:creationId xmlns:a16="http://schemas.microsoft.com/office/drawing/2014/main" id="{E1D83EBD-A933-BE46-B629-3A6346162141}"/>
              </a:ext>
            </a:extLst>
          </p:cNvPr>
          <p:cNvSpPr txBox="1"/>
          <p:nvPr/>
        </p:nvSpPr>
        <p:spPr>
          <a:xfrm>
            <a:off x="9808028" y="6492875"/>
            <a:ext cx="2253343" cy="246221"/>
          </a:xfrm>
          <a:prstGeom prst="rect">
            <a:avLst/>
          </a:prstGeom>
          <a:noFill/>
        </p:spPr>
        <p:txBody>
          <a:bodyPr wrap="square" rtlCol="0">
            <a:spAutoFit/>
          </a:bodyPr>
          <a:lstStyle/>
          <a:p>
            <a:r>
              <a:rPr lang="en-US" sz="1000" dirty="0">
                <a:solidFill>
                  <a:schemeClr val="bg1"/>
                </a:solidFill>
              </a:rPr>
              <a:t>Photo by </a:t>
            </a:r>
            <a:r>
              <a:rPr lang="en-US" sz="1000" dirty="0">
                <a:solidFill>
                  <a:schemeClr val="bg1"/>
                </a:solidFill>
                <a:hlinkClick r:id="rId4">
                  <a:extLst>
                    <a:ext uri="{A12FA001-AC4F-418D-AE19-62706E023703}">
                      <ahyp:hlinkClr xmlns:ahyp="http://schemas.microsoft.com/office/drawing/2018/hyperlinkcolor" val="tx"/>
                    </a:ext>
                  </a:extLst>
                </a:hlinkClick>
              </a:rPr>
              <a:t>Ayesha Firdaus</a:t>
            </a:r>
            <a:r>
              <a:rPr lang="en-US" sz="1000" dirty="0">
                <a:solidFill>
                  <a:schemeClr val="bg1"/>
                </a:solidFill>
              </a:rPr>
              <a:t> on </a:t>
            </a:r>
            <a:r>
              <a:rPr lang="en-US" sz="1000" dirty="0">
                <a:solidFill>
                  <a:schemeClr val="bg1"/>
                </a:solidFill>
                <a:hlinkClick r:id="rId5">
                  <a:extLst>
                    <a:ext uri="{A12FA001-AC4F-418D-AE19-62706E023703}">
                      <ahyp:hlinkClr xmlns:ahyp="http://schemas.microsoft.com/office/drawing/2018/hyperlinkcolor" val="tx"/>
                    </a:ext>
                  </a:extLst>
                </a:hlinkClick>
              </a:rPr>
              <a:t>Unsplash</a:t>
            </a:r>
            <a:endParaRPr lang="en-GB" sz="1000" dirty="0">
              <a:solidFill>
                <a:schemeClr val="bg1"/>
              </a:solidFill>
            </a:endParaRPr>
          </a:p>
        </p:txBody>
      </p:sp>
    </p:spTree>
    <p:extLst>
      <p:ext uri="{BB962C8B-B14F-4D97-AF65-F5344CB8AC3E}">
        <p14:creationId xmlns:p14="http://schemas.microsoft.com/office/powerpoint/2010/main" val="1630428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42E310-20E0-4381-8E1D-B2AD16DF119A}"/>
              </a:ext>
            </a:extLst>
          </p:cNvPr>
          <p:cNvSpPr>
            <a:spLocks noGrp="1"/>
          </p:cNvSpPr>
          <p:nvPr>
            <p:ph idx="1"/>
          </p:nvPr>
        </p:nvSpPr>
        <p:spPr>
          <a:xfrm>
            <a:off x="308758" y="3068868"/>
            <a:ext cx="8293925" cy="3565047"/>
          </a:xfrm>
          <a:noFill/>
        </p:spPr>
        <p:txBody>
          <a:bodyPr>
            <a:normAutofit/>
          </a:bodyPr>
          <a:lstStyle/>
          <a:p>
            <a:pPr marL="0" indent="0">
              <a:buNone/>
            </a:pPr>
            <a:r>
              <a:rPr lang="en-US" dirty="0"/>
              <a:t>WE: Discuss:</a:t>
            </a:r>
          </a:p>
          <a:p>
            <a:r>
              <a:rPr lang="en-GB" dirty="0"/>
              <a:t>Would you read a newspaper in the same way you read a personal letter?</a:t>
            </a:r>
          </a:p>
          <a:p>
            <a:r>
              <a:rPr lang="en-GB" dirty="0"/>
              <a:t>How is a personal letter different to a post on social media?</a:t>
            </a:r>
          </a:p>
          <a:p>
            <a:r>
              <a:rPr lang="en-GB" dirty="0"/>
              <a:t>Which one do you read for information?</a:t>
            </a:r>
          </a:p>
          <a:p>
            <a:r>
              <a:rPr lang="en-GB" dirty="0"/>
              <a:t>Which one do you read for reflection and insight?</a:t>
            </a:r>
          </a:p>
        </p:txBody>
      </p:sp>
      <p:sp>
        <p:nvSpPr>
          <p:cNvPr id="4" name="TextBox 3">
            <a:extLst>
              <a:ext uri="{FF2B5EF4-FFF2-40B4-BE49-F238E27FC236}">
                <a16:creationId xmlns:a16="http://schemas.microsoft.com/office/drawing/2014/main" id="{5CD1559A-73B9-4ACE-96BD-8B8047C74222}"/>
              </a:ext>
            </a:extLst>
          </p:cNvPr>
          <p:cNvSpPr txBox="1"/>
          <p:nvPr/>
        </p:nvSpPr>
        <p:spPr>
          <a:xfrm>
            <a:off x="9037122" y="3745761"/>
            <a:ext cx="2624446" cy="2585323"/>
          </a:xfrm>
          <a:prstGeom prst="rect">
            <a:avLst/>
          </a:prstGeom>
          <a:solidFill>
            <a:srgbClr val="FFFF00"/>
          </a:solidFill>
        </p:spPr>
        <p:txBody>
          <a:bodyPr wrap="square" rtlCol="0">
            <a:spAutoFit/>
          </a:bodyPr>
          <a:lstStyle/>
          <a:p>
            <a:r>
              <a:rPr lang="en-US" dirty="0"/>
              <a:t>Image: Qur’an </a:t>
            </a:r>
          </a:p>
          <a:p>
            <a:endParaRPr lang="en-US" dirty="0"/>
          </a:p>
          <a:p>
            <a:r>
              <a:rPr lang="en-US" dirty="0"/>
              <a:t>How are holy books read? </a:t>
            </a:r>
          </a:p>
          <a:p>
            <a:endParaRPr lang="en-US" dirty="0"/>
          </a:p>
          <a:p>
            <a:endParaRPr lang="en-US" dirty="0"/>
          </a:p>
          <a:p>
            <a:endParaRPr lang="en-US" dirty="0"/>
          </a:p>
          <a:p>
            <a:endParaRPr lang="en-US" dirty="0"/>
          </a:p>
          <a:p>
            <a:endParaRPr lang="en-US" dirty="0"/>
          </a:p>
          <a:p>
            <a:endParaRPr lang="en-GB" dirty="0"/>
          </a:p>
        </p:txBody>
      </p:sp>
      <p:sp>
        <p:nvSpPr>
          <p:cNvPr id="5" name="TextBox 4">
            <a:extLst>
              <a:ext uri="{FF2B5EF4-FFF2-40B4-BE49-F238E27FC236}">
                <a16:creationId xmlns:a16="http://schemas.microsoft.com/office/drawing/2014/main" id="{4A2C50C8-4948-4F5D-825F-C814B33CAD5D}"/>
              </a:ext>
            </a:extLst>
          </p:cNvPr>
          <p:cNvSpPr txBox="1"/>
          <p:nvPr/>
        </p:nvSpPr>
        <p:spPr>
          <a:xfrm>
            <a:off x="308758" y="365125"/>
            <a:ext cx="2624447" cy="2031325"/>
          </a:xfrm>
          <a:prstGeom prst="rect">
            <a:avLst/>
          </a:prstGeom>
          <a:noFill/>
          <a:ln>
            <a:solidFill>
              <a:schemeClr val="accent1"/>
            </a:solidFill>
          </a:ln>
        </p:spPr>
        <p:txBody>
          <a:bodyPr wrap="square" rtlCol="0">
            <a:spAutoFit/>
          </a:bodyPr>
          <a:lstStyle/>
          <a:p>
            <a:r>
              <a:rPr lang="en-US" dirty="0"/>
              <a:t>poem</a:t>
            </a:r>
          </a:p>
          <a:p>
            <a:endParaRPr lang="en-US" dirty="0"/>
          </a:p>
          <a:p>
            <a:endParaRPr lang="en-US" dirty="0"/>
          </a:p>
          <a:p>
            <a:endParaRPr lang="en-US" dirty="0"/>
          </a:p>
          <a:p>
            <a:endParaRPr lang="en-US" dirty="0"/>
          </a:p>
          <a:p>
            <a:endParaRPr lang="en-US" dirty="0"/>
          </a:p>
          <a:p>
            <a:endParaRPr lang="en-US" dirty="0"/>
          </a:p>
        </p:txBody>
      </p:sp>
      <p:sp>
        <p:nvSpPr>
          <p:cNvPr id="8" name="TextBox 7">
            <a:extLst>
              <a:ext uri="{FF2B5EF4-FFF2-40B4-BE49-F238E27FC236}">
                <a16:creationId xmlns:a16="http://schemas.microsoft.com/office/drawing/2014/main" id="{4449C3BA-06ED-49D8-A2F6-544C7950B7A7}"/>
              </a:ext>
            </a:extLst>
          </p:cNvPr>
          <p:cNvSpPr txBox="1"/>
          <p:nvPr/>
        </p:nvSpPr>
        <p:spPr>
          <a:xfrm>
            <a:off x="3180360" y="365125"/>
            <a:ext cx="2624447" cy="2031325"/>
          </a:xfrm>
          <a:prstGeom prst="rect">
            <a:avLst/>
          </a:prstGeom>
          <a:noFill/>
          <a:ln>
            <a:solidFill>
              <a:schemeClr val="accent1"/>
            </a:solidFill>
          </a:ln>
        </p:spPr>
        <p:txBody>
          <a:bodyPr wrap="square" rtlCol="0">
            <a:spAutoFit/>
          </a:bodyPr>
          <a:lstStyle/>
          <a:p>
            <a:r>
              <a:rPr lang="en-US" dirty="0"/>
              <a:t>Newspaper article</a:t>
            </a:r>
          </a:p>
          <a:p>
            <a:endParaRPr lang="en-US" dirty="0"/>
          </a:p>
          <a:p>
            <a:endParaRPr lang="en-US" dirty="0"/>
          </a:p>
          <a:p>
            <a:endParaRPr lang="en-US" dirty="0"/>
          </a:p>
          <a:p>
            <a:endParaRPr lang="en-US" dirty="0"/>
          </a:p>
          <a:p>
            <a:endParaRPr lang="en-US" dirty="0"/>
          </a:p>
          <a:p>
            <a:endParaRPr lang="en-US" dirty="0"/>
          </a:p>
        </p:txBody>
      </p:sp>
      <p:sp>
        <p:nvSpPr>
          <p:cNvPr id="9" name="TextBox 8">
            <a:extLst>
              <a:ext uri="{FF2B5EF4-FFF2-40B4-BE49-F238E27FC236}">
                <a16:creationId xmlns:a16="http://schemas.microsoft.com/office/drawing/2014/main" id="{EC171405-FCC9-4904-8001-2C7B3442F9E0}"/>
              </a:ext>
            </a:extLst>
          </p:cNvPr>
          <p:cNvSpPr txBox="1"/>
          <p:nvPr/>
        </p:nvSpPr>
        <p:spPr>
          <a:xfrm>
            <a:off x="6042067" y="365125"/>
            <a:ext cx="2624447" cy="2308324"/>
          </a:xfrm>
          <a:prstGeom prst="rect">
            <a:avLst/>
          </a:prstGeom>
          <a:noFill/>
          <a:ln>
            <a:solidFill>
              <a:schemeClr val="accent1"/>
            </a:solidFill>
          </a:ln>
        </p:spPr>
        <p:txBody>
          <a:bodyPr wrap="square" rtlCol="0">
            <a:spAutoFit/>
          </a:bodyPr>
          <a:lstStyle/>
          <a:p>
            <a:r>
              <a:rPr lang="en-US" dirty="0"/>
              <a:t>Private letters between friends </a:t>
            </a:r>
          </a:p>
          <a:p>
            <a:endParaRPr lang="en-US" dirty="0"/>
          </a:p>
          <a:p>
            <a:endParaRPr lang="en-US" dirty="0"/>
          </a:p>
          <a:p>
            <a:endParaRPr lang="en-US" dirty="0"/>
          </a:p>
          <a:p>
            <a:endParaRPr lang="en-US" dirty="0"/>
          </a:p>
          <a:p>
            <a:endParaRPr lang="en-US" dirty="0"/>
          </a:p>
          <a:p>
            <a:endParaRPr lang="en-US" dirty="0"/>
          </a:p>
        </p:txBody>
      </p:sp>
      <p:sp>
        <p:nvSpPr>
          <p:cNvPr id="10" name="TextBox 9">
            <a:extLst>
              <a:ext uri="{FF2B5EF4-FFF2-40B4-BE49-F238E27FC236}">
                <a16:creationId xmlns:a16="http://schemas.microsoft.com/office/drawing/2014/main" id="{E081B8E8-D1EA-4030-AD92-E4EFCCAA9ACE}"/>
              </a:ext>
            </a:extLst>
          </p:cNvPr>
          <p:cNvSpPr txBox="1"/>
          <p:nvPr/>
        </p:nvSpPr>
        <p:spPr>
          <a:xfrm>
            <a:off x="9141034" y="368053"/>
            <a:ext cx="2624447" cy="2031325"/>
          </a:xfrm>
          <a:prstGeom prst="rect">
            <a:avLst/>
          </a:prstGeom>
          <a:noFill/>
          <a:ln>
            <a:solidFill>
              <a:schemeClr val="accent1"/>
            </a:solidFill>
          </a:ln>
        </p:spPr>
        <p:txBody>
          <a:bodyPr wrap="square" rtlCol="0">
            <a:spAutoFit/>
          </a:bodyPr>
          <a:lstStyle/>
          <a:p>
            <a:r>
              <a:rPr lang="en-US" dirty="0"/>
              <a:t>Post on social media</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67166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35797-3956-4451-B99C-56B54642FB05}"/>
              </a:ext>
            </a:extLst>
          </p:cNvPr>
          <p:cNvSpPr>
            <a:spLocks noGrp="1"/>
          </p:cNvSpPr>
          <p:nvPr>
            <p:ph type="title"/>
          </p:nvPr>
        </p:nvSpPr>
        <p:spPr>
          <a:xfrm>
            <a:off x="826325" y="-16349"/>
            <a:ext cx="5257800" cy="6761533"/>
          </a:xfrm>
        </p:spPr>
        <p:txBody>
          <a:bodyPr>
            <a:normAutofit/>
          </a:bodyPr>
          <a:lstStyle/>
          <a:p>
            <a:r>
              <a:rPr lang="en-US" b="1" dirty="0"/>
              <a:t>We</a:t>
            </a:r>
            <a:br>
              <a:rPr lang="en-US" b="1" dirty="0"/>
            </a:br>
            <a:br>
              <a:rPr lang="en-US" sz="4000" dirty="0"/>
            </a:br>
            <a:r>
              <a:rPr lang="en-US" sz="3200" dirty="0"/>
              <a:t>(1) Read Daniel Brown info</a:t>
            </a:r>
            <a:br>
              <a:rPr lang="en-US" sz="3200" dirty="0"/>
            </a:br>
            <a:r>
              <a:rPr lang="en-US" sz="3200" dirty="0"/>
              <a:t>(2) Underline or highlight three ways in which the Qur’an can be read.</a:t>
            </a:r>
            <a:br>
              <a:rPr lang="en-US" sz="3200" dirty="0"/>
            </a:br>
            <a:r>
              <a:rPr lang="en-US" sz="3200" dirty="0"/>
              <a:t>(3) What three ways of reading the Qur’an can you identify?</a:t>
            </a:r>
            <a:br>
              <a:rPr lang="en-US" sz="3200" dirty="0"/>
            </a:br>
            <a:r>
              <a:rPr lang="en-US" sz="3200" dirty="0"/>
              <a:t>(4) Which way of reading do you think you might be most inclined to employ?</a:t>
            </a:r>
            <a:endParaRPr lang="en-GB" sz="3200" dirty="0"/>
          </a:p>
        </p:txBody>
      </p:sp>
      <p:sp>
        <p:nvSpPr>
          <p:cNvPr id="5" name="Title 1">
            <a:extLst>
              <a:ext uri="{FF2B5EF4-FFF2-40B4-BE49-F238E27FC236}">
                <a16:creationId xmlns:a16="http://schemas.microsoft.com/office/drawing/2014/main" id="{AF0C2001-7505-465C-9BEA-F68CE6913DA8}"/>
              </a:ext>
            </a:extLst>
          </p:cNvPr>
          <p:cNvSpPr txBox="1">
            <a:spLocks/>
          </p:cNvSpPr>
          <p:nvPr/>
        </p:nvSpPr>
        <p:spPr>
          <a:xfrm>
            <a:off x="6353296" y="1185296"/>
            <a:ext cx="5257800" cy="347946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(5) Read Karen Armstrong info</a:t>
            </a:r>
          </a:p>
          <a:p>
            <a:r>
              <a:rPr lang="en-US" sz="3600" dirty="0"/>
              <a:t>(6) Underline or highlight any </a:t>
            </a:r>
            <a:r>
              <a:rPr lang="en-US" sz="3600"/>
              <a:t>information detailing </a:t>
            </a:r>
            <a:r>
              <a:rPr lang="en-US" sz="3600" dirty="0"/>
              <a:t>how the Qur’an should be read.</a:t>
            </a:r>
          </a:p>
          <a:p>
            <a:r>
              <a:rPr lang="en-US" sz="3600" dirty="0"/>
              <a:t>(7) How is the Qur’an read? Why?</a:t>
            </a:r>
            <a:endParaRPr lang="en-GB" sz="3600" dirty="0"/>
          </a:p>
          <a:p>
            <a:endParaRPr lang="en-GB" sz="3600" dirty="0"/>
          </a:p>
        </p:txBody>
      </p:sp>
      <p:sp>
        <p:nvSpPr>
          <p:cNvPr id="6" name="Cloud 5">
            <a:extLst>
              <a:ext uri="{FF2B5EF4-FFF2-40B4-BE49-F238E27FC236}">
                <a16:creationId xmlns:a16="http://schemas.microsoft.com/office/drawing/2014/main" id="{2AFFA292-7610-4564-B94C-A0245809D662}"/>
              </a:ext>
            </a:extLst>
          </p:cNvPr>
          <p:cNvSpPr/>
          <p:nvPr/>
        </p:nvSpPr>
        <p:spPr>
          <a:xfrm>
            <a:off x="6464628" y="3823855"/>
            <a:ext cx="5035137" cy="3034145"/>
          </a:xfrm>
          <a:prstGeom prst="cloud">
            <a:avLst/>
          </a:prstGeom>
          <a:gradFill flip="none" rotWithShape="1">
            <a:gsLst>
              <a:gs pos="0">
                <a:schemeClr val="accent5">
                  <a:lumMod val="50000"/>
                  <a:tint val="66000"/>
                  <a:satMod val="160000"/>
                </a:schemeClr>
              </a:gs>
              <a:gs pos="50000">
                <a:schemeClr val="accent5">
                  <a:lumMod val="50000"/>
                  <a:tint val="44500"/>
                  <a:satMod val="160000"/>
                </a:schemeClr>
              </a:gs>
              <a:gs pos="100000">
                <a:schemeClr val="accent5">
                  <a:lumMod val="50000"/>
                  <a:tint val="23500"/>
                  <a:satMod val="160000"/>
                </a:schemeClr>
              </a:gs>
            </a:gsLst>
            <a:lin ang="5400000" scaled="1"/>
            <a:tileRect/>
          </a:gra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rgbClr val="006666"/>
                </a:solidFill>
              </a:rPr>
              <a:t>What is the Qur’an? </a:t>
            </a:r>
          </a:p>
          <a:p>
            <a:pPr algn="ctr"/>
            <a:r>
              <a:rPr lang="en-US" sz="2800" b="1" i="1" dirty="0">
                <a:solidFill>
                  <a:srgbClr val="002060"/>
                </a:solidFill>
              </a:rPr>
              <a:t>Use at least one piece of info from today’s lesson</a:t>
            </a:r>
            <a:endParaRPr lang="en-GB" sz="2800" b="1" dirty="0">
              <a:solidFill>
                <a:srgbClr val="002060"/>
              </a:solidFill>
            </a:endParaRPr>
          </a:p>
        </p:txBody>
      </p:sp>
    </p:spTree>
    <p:extLst>
      <p:ext uri="{BB962C8B-B14F-4D97-AF65-F5344CB8AC3E}">
        <p14:creationId xmlns:p14="http://schemas.microsoft.com/office/powerpoint/2010/main" val="293014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C9E4C8-E522-475F-BCE4-C245ECB48E2E}">
  <ds:schemaRefs>
    <ds:schemaRef ds:uri="http://schemas.microsoft.com/sharepoint/v3/contenttype/forms"/>
  </ds:schemaRefs>
</ds:datastoreItem>
</file>

<file path=customXml/itemProps2.xml><?xml version="1.0" encoding="utf-8"?>
<ds:datastoreItem xmlns:ds="http://schemas.openxmlformats.org/officeDocument/2006/customXml" ds:itemID="{8A93CC45-63D0-4720-A02D-5DC405D05AE2}">
  <ds:schemaRefs>
    <ds:schemaRef ds:uri="http://schemas.microsoft.com/office/2006/documentManagement/types"/>
    <ds:schemaRef ds:uri="http://purl.org/dc/dcmitype/"/>
    <ds:schemaRef ds:uri="http://schemas.openxmlformats.org/package/2006/metadata/core-properties"/>
    <ds:schemaRef ds:uri="http://purl.org/dc/terms/"/>
    <ds:schemaRef ds:uri="3daa3796-40a0-4fe0-acc9-e99f93d22791"/>
    <ds:schemaRef ds:uri="http://schemas.microsoft.com/office/infopath/2007/PartnerControls"/>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168B2773-FDC7-4EF5-BF8F-52D9EE6A3A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13553</TotalTime>
  <Words>598</Words>
  <Application>Microsoft Macintosh PowerPoint</Application>
  <PresentationFormat>Widescreen</PresentationFormat>
  <Paragraphs>72</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Big Ideas for RE KS4 Curriculum </vt:lpstr>
      <vt:lpstr>5: What is and isn’t a Qur’an? </vt:lpstr>
      <vt:lpstr>PowerPoint Presentation</vt:lpstr>
      <vt:lpstr>Do Now</vt:lpstr>
      <vt:lpstr>PowerPoint Presentation</vt:lpstr>
      <vt:lpstr>PowerPoint Presentation</vt:lpstr>
      <vt:lpstr>We  (1) Read Daniel Brown info (2) Underline or highlight three ways in which the Qur’an can be read. (3) What three ways of reading the Qur’an can you identify? (4) Which way of reading do you think you might be most inclined to employ?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125</cp:revision>
  <dcterms:created xsi:type="dcterms:W3CDTF">2018-10-02T10:33:06Z</dcterms:created>
  <dcterms:modified xsi:type="dcterms:W3CDTF">2021-01-20T13:20:51Z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