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38" r:id="rId6"/>
    <p:sldId id="35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F567F8-2BC1-784E-95FD-D70FC877D257}" v="1" dt="2021-01-20T15:06:50.7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96208"/>
  </p:normalViewPr>
  <p:slideViewPr>
    <p:cSldViewPr snapToGrid="0">
      <p:cViewPr varScale="1">
        <p:scale>
          <a:sx n="117" d="100"/>
          <a:sy n="117" d="100"/>
        </p:scale>
        <p:origin x="19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A4F567F8-2BC1-784E-95FD-D70FC877D257}"/>
    <pc:docChg chg="custSel addSld modSld">
      <pc:chgData name="Tracey Francis" userId="6a34b47e-2ae8-46f1-bae7-b8f493e6d601" providerId="ADAL" clId="{A4F567F8-2BC1-784E-95FD-D70FC877D257}" dt="2021-01-20T15:07:46.783" v="6" actId="313"/>
      <pc:docMkLst>
        <pc:docMk/>
      </pc:docMkLst>
      <pc:sldChg chg="add">
        <pc:chgData name="Tracey Francis" userId="6a34b47e-2ae8-46f1-bae7-b8f493e6d601" providerId="ADAL" clId="{A4F567F8-2BC1-784E-95FD-D70FC877D257}" dt="2021-01-20T15:06:50.725" v="0"/>
        <pc:sldMkLst>
          <pc:docMk/>
          <pc:sldMk cId="3525344193" sldId="257"/>
        </pc:sldMkLst>
      </pc:sldChg>
      <pc:sldChg chg="modSp mod">
        <pc:chgData name="Tracey Francis" userId="6a34b47e-2ae8-46f1-bae7-b8f493e6d601" providerId="ADAL" clId="{A4F567F8-2BC1-784E-95FD-D70FC877D257}" dt="2021-01-20T15:07:46.783" v="6" actId="313"/>
        <pc:sldMkLst>
          <pc:docMk/>
          <pc:sldMk cId="4282527917" sldId="351"/>
        </pc:sldMkLst>
        <pc:spChg chg="mod">
          <ac:chgData name="Tracey Francis" userId="6a34b47e-2ae8-46f1-bae7-b8f493e6d601" providerId="ADAL" clId="{A4F567F8-2BC1-784E-95FD-D70FC877D257}" dt="2021-01-20T15:07:46.783" v="6" actId="313"/>
          <ac:spMkLst>
            <pc:docMk/>
            <pc:sldMk cId="4282527917" sldId="351"/>
            <ac:spMk id="3" creationId="{E2AB7460-14B6-4BC6-82F5-97C253BA7E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89559-9595-43D5-8D23-E66E8696AA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6B01D34-B6E9-447D-8543-DB63D46935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2024F9A-F78B-453B-ACE2-D92728D6F0F0}"/>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5" name="Footer Placeholder 4">
            <a:extLst>
              <a:ext uri="{FF2B5EF4-FFF2-40B4-BE49-F238E27FC236}">
                <a16:creationId xmlns:a16="http://schemas.microsoft.com/office/drawing/2014/main" id="{6DC210C5-0B63-4E74-85BF-813BEC5014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CD2DC1-EC67-4917-A8AC-834E20ADB225}"/>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2316143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28320-AFFA-4CB0-8B69-693FA0CB97E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6C35CC-08E9-4438-8281-E74AA7D372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7974BF-1C7A-4095-A05C-9E78B695797E}"/>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5" name="Footer Placeholder 4">
            <a:extLst>
              <a:ext uri="{FF2B5EF4-FFF2-40B4-BE49-F238E27FC236}">
                <a16:creationId xmlns:a16="http://schemas.microsoft.com/office/drawing/2014/main" id="{CEE0A2D7-3D3D-466E-9A98-C29791A204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53DAFF-8BA2-404C-9EB8-B5B5E946A7D4}"/>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3115313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2BC09E-DB66-4778-84F2-6237E17524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01564F-0A3B-4632-85C6-19CF80426E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33524F-9217-4FF0-BFB7-049AC7E65F1F}"/>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5" name="Footer Placeholder 4">
            <a:extLst>
              <a:ext uri="{FF2B5EF4-FFF2-40B4-BE49-F238E27FC236}">
                <a16:creationId xmlns:a16="http://schemas.microsoft.com/office/drawing/2014/main" id="{BC800A41-5107-4B75-AEA6-67B890663C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0C3064-5B74-4F02-AE5B-82F1821FB65D}"/>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270665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AD199-F175-4C00-B17A-7E1D93DFF5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18160D-FD61-4B3A-8AE0-ED4BC745CB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B84BB7-8F9F-4935-A87E-D872D8897F20}"/>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5" name="Footer Placeholder 4">
            <a:extLst>
              <a:ext uri="{FF2B5EF4-FFF2-40B4-BE49-F238E27FC236}">
                <a16:creationId xmlns:a16="http://schemas.microsoft.com/office/drawing/2014/main" id="{0281E56C-9573-4918-BB76-9C59218103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EFD51E-3947-402C-961D-6B5395C1D1C7}"/>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1490517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A143B-DA50-4EC7-84AA-C86B5699A3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721584-A9A8-4F1F-9277-4DBE675292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C74A3A-3C08-4AE7-A85E-BA3096F5D064}"/>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5" name="Footer Placeholder 4">
            <a:extLst>
              <a:ext uri="{FF2B5EF4-FFF2-40B4-BE49-F238E27FC236}">
                <a16:creationId xmlns:a16="http://schemas.microsoft.com/office/drawing/2014/main" id="{2A47653A-FEA1-434A-B58E-573F1C3BD7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D4B79F-DFA0-4076-B059-DBF73205854B}"/>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424410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A5CBA-AA7F-4C8D-8BEF-F0F0F3E574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CAB8AA-8833-4E98-B9FC-80C5D82633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C1F16CB-729B-43BC-9206-6825BD43BC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FF466D-E748-43D3-9817-5DAB1A09F833}"/>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6" name="Footer Placeholder 5">
            <a:extLst>
              <a:ext uri="{FF2B5EF4-FFF2-40B4-BE49-F238E27FC236}">
                <a16:creationId xmlns:a16="http://schemas.microsoft.com/office/drawing/2014/main" id="{274C3087-747D-43C2-A96D-83E4C21AF6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5DA6EC-D2ED-489F-AA75-430CDD751A21}"/>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20417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1F4C-934D-44EA-AAE7-A190626E70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7C8764-C292-457F-8574-D6B5927AF0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1269A9-2D8B-446D-BDBA-7751AF918B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61F85C7-5D47-43AE-AF2D-7CC5FE554A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DF3D1C-2096-4D5D-BB9C-A369B9BAFC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10870-2F5D-43B3-9979-BEC7CD593B6A}"/>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8" name="Footer Placeholder 7">
            <a:extLst>
              <a:ext uri="{FF2B5EF4-FFF2-40B4-BE49-F238E27FC236}">
                <a16:creationId xmlns:a16="http://schemas.microsoft.com/office/drawing/2014/main" id="{E0163956-0D77-4707-B00C-B4AEDBA2D3D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4DFAC9-5574-4970-8DE6-40B184247D97}"/>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676571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BCF5-F160-4164-B811-177FC94290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FC27C0-FF37-47DF-9B35-86BD4AC32E60}"/>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4" name="Footer Placeholder 3">
            <a:extLst>
              <a:ext uri="{FF2B5EF4-FFF2-40B4-BE49-F238E27FC236}">
                <a16:creationId xmlns:a16="http://schemas.microsoft.com/office/drawing/2014/main" id="{F165BC58-2646-464F-9468-07B194286A4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4586FB8-D4CA-4D33-BFA0-3976EBDE9D05}"/>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423072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CF216F-A405-4E56-B807-AD2DCE85080C}"/>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3" name="Footer Placeholder 2">
            <a:extLst>
              <a:ext uri="{FF2B5EF4-FFF2-40B4-BE49-F238E27FC236}">
                <a16:creationId xmlns:a16="http://schemas.microsoft.com/office/drawing/2014/main" id="{B436AE3B-0609-4678-868F-7DA3245DB51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9598D92-4029-47FF-B892-3955C418BE1B}"/>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556469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CE4D-A31F-4966-8E10-A90EE98A55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315DBC2-32FF-47FD-BA5A-36620D8DB8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EB1839-FA1A-4FCE-81E5-24BE2928F7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E4696E-0C6B-4C22-A545-F3939CD73D78}"/>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6" name="Footer Placeholder 5">
            <a:extLst>
              <a:ext uri="{FF2B5EF4-FFF2-40B4-BE49-F238E27FC236}">
                <a16:creationId xmlns:a16="http://schemas.microsoft.com/office/drawing/2014/main" id="{95C95A95-0973-4E82-B06F-38781EE36D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7323D2-20D4-4DF7-A607-D97742D6B559}"/>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1324084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33B83-1A9B-45CD-9575-31F8CA9A00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696087-FE40-44E8-84FD-0E594EFA24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A5A8DA-7564-47B9-B16E-A064A4C0C7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978647-7779-4AF7-80CD-69CC3276176D}"/>
              </a:ext>
            </a:extLst>
          </p:cNvPr>
          <p:cNvSpPr>
            <a:spLocks noGrp="1"/>
          </p:cNvSpPr>
          <p:nvPr>
            <p:ph type="dt" sz="half" idx="10"/>
          </p:nvPr>
        </p:nvSpPr>
        <p:spPr/>
        <p:txBody>
          <a:bodyPr/>
          <a:lstStyle/>
          <a:p>
            <a:fld id="{35CA677F-FE3B-4E64-B884-5B74FD7EC606}" type="datetimeFigureOut">
              <a:rPr lang="en-GB" smtClean="0"/>
              <a:t>20/01/2021</a:t>
            </a:fld>
            <a:endParaRPr lang="en-GB"/>
          </a:p>
        </p:txBody>
      </p:sp>
      <p:sp>
        <p:nvSpPr>
          <p:cNvPr id="6" name="Footer Placeholder 5">
            <a:extLst>
              <a:ext uri="{FF2B5EF4-FFF2-40B4-BE49-F238E27FC236}">
                <a16:creationId xmlns:a16="http://schemas.microsoft.com/office/drawing/2014/main" id="{F89FDB02-9E1B-405C-9D02-6C18684C24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1C607B-24AA-4589-AFFA-71083355BAF8}"/>
              </a:ext>
            </a:extLst>
          </p:cNvPr>
          <p:cNvSpPr>
            <a:spLocks noGrp="1"/>
          </p:cNvSpPr>
          <p:nvPr>
            <p:ph type="sldNum" sz="quarter" idx="12"/>
          </p:nvPr>
        </p:nvSpPr>
        <p:spPr/>
        <p:txBody>
          <a:bodyPr/>
          <a:lstStyle/>
          <a:p>
            <a:fld id="{261A0B20-263A-46B9-947C-42F133C3CEF7}" type="slidenum">
              <a:rPr lang="en-GB" smtClean="0"/>
              <a:t>‹#›</a:t>
            </a:fld>
            <a:endParaRPr lang="en-GB"/>
          </a:p>
        </p:txBody>
      </p:sp>
    </p:spTree>
    <p:extLst>
      <p:ext uri="{BB962C8B-B14F-4D97-AF65-F5344CB8AC3E}">
        <p14:creationId xmlns:p14="http://schemas.microsoft.com/office/powerpoint/2010/main" val="49836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941A81-8E22-49BC-BDB2-D25EA1B0F1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5EF6C4-E40F-4538-9D72-C61639AD04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648DF4-37E3-4D7F-B04B-820528B1B1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A677F-FE3B-4E64-B884-5B74FD7EC606}" type="datetimeFigureOut">
              <a:rPr lang="en-GB" smtClean="0"/>
              <a:t>20/01/2021</a:t>
            </a:fld>
            <a:endParaRPr lang="en-GB"/>
          </a:p>
        </p:txBody>
      </p:sp>
      <p:sp>
        <p:nvSpPr>
          <p:cNvPr id="5" name="Footer Placeholder 4">
            <a:extLst>
              <a:ext uri="{FF2B5EF4-FFF2-40B4-BE49-F238E27FC236}">
                <a16:creationId xmlns:a16="http://schemas.microsoft.com/office/drawing/2014/main" id="{559ED692-E972-44E6-8944-DE5758AAA7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CFA7EFE-FD1B-4F0C-B12A-44A96D2F1D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A0B20-263A-46B9-947C-42F133C3CEF7}" type="slidenum">
              <a:rPr lang="en-GB" smtClean="0"/>
              <a:t>‹#›</a:t>
            </a:fld>
            <a:endParaRPr lang="en-GB"/>
          </a:p>
        </p:txBody>
      </p:sp>
    </p:spTree>
    <p:extLst>
      <p:ext uri="{BB962C8B-B14F-4D97-AF65-F5344CB8AC3E}">
        <p14:creationId xmlns:p14="http://schemas.microsoft.com/office/powerpoint/2010/main" val="2301267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436914" y="2723263"/>
            <a:ext cx="9231086" cy="3095645"/>
          </a:xfrm>
        </p:spPr>
        <p:txBody>
          <a:bodyPr>
            <a:normAutofit/>
          </a:bodyPr>
          <a:lstStyle/>
          <a:p>
            <a:r>
              <a:rPr lang="en-US" sz="11500" dirty="0">
                <a:solidFill>
                  <a:srgbClr val="006666"/>
                </a:solidFill>
                <a:latin typeface="Arial Black" panose="020B0A04020102020204" pitchFamily="34" charset="0"/>
              </a:rPr>
              <a:t>Islam </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4BE6755A-7DFF-E64F-A9F3-6A714887A032}"/>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E15693AE-FC3F-DB40-B0E6-1A32D71C6CB2}"/>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6401FB75-E058-7449-841D-3625D76E70AA}"/>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3525344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363185" y="50140"/>
            <a:ext cx="10989623" cy="1149268"/>
          </a:xfrm>
        </p:spPr>
        <p:txBody>
          <a:bodyPr>
            <a:normAutofit/>
          </a:bodyPr>
          <a:lstStyle/>
          <a:p>
            <a:r>
              <a:rPr lang="en-US" b="1" dirty="0">
                <a:latin typeface="Arial Black" panose="020B0A04020102020204" pitchFamily="34" charset="0"/>
              </a:rPr>
              <a:t>6: </a:t>
            </a:r>
            <a:r>
              <a:rPr lang="en-GB" b="1" dirty="0">
                <a:latin typeface="Arial Black" panose="020B0A04020102020204" pitchFamily="34" charset="0"/>
              </a:rPr>
              <a:t>Commemoration or celebration?</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5" y="1199408"/>
            <a:ext cx="7652660" cy="5403273"/>
          </a:xfrm>
        </p:spPr>
        <p:txBody>
          <a:bodyPr>
            <a:normAutofit/>
          </a:bodyPr>
          <a:lstStyle/>
          <a:p>
            <a:pPr marL="0" indent="0">
              <a:buNone/>
            </a:pPr>
            <a:r>
              <a:rPr lang="en-US" sz="2400" b="1" dirty="0">
                <a:solidFill>
                  <a:srgbClr val="006666"/>
                </a:solidFill>
              </a:rPr>
              <a:t>From the spec</a:t>
            </a:r>
            <a:r>
              <a:rPr lang="en-US" sz="2400" b="1" dirty="0">
                <a:solidFill>
                  <a:srgbClr val="006666"/>
                </a:solidFill>
                <a:sym typeface="Wingdings" panose="05000000000000000000" pitchFamily="2" charset="2"/>
              </a:rPr>
              <a:t> </a:t>
            </a:r>
            <a:r>
              <a:rPr lang="en-GB" sz="2400" b="1" dirty="0">
                <a:solidFill>
                  <a:srgbClr val="006666"/>
                </a:solidFill>
              </a:rPr>
              <a:t>Festivals and commemorations, their importance for Muslims in Britain today, including origins and meanings of Ashura.</a:t>
            </a:r>
            <a:endParaRPr lang="en-US" sz="2400" b="1" dirty="0">
              <a:solidFill>
                <a:srgbClr val="006666"/>
              </a:solidFill>
              <a:sym typeface="Wingdings" panose="05000000000000000000" pitchFamily="2" charset="2"/>
            </a:endParaRPr>
          </a:p>
          <a:p>
            <a:pPr marL="0" indent="0">
              <a:buNone/>
            </a:pPr>
            <a:endParaRPr lang="en-US" sz="2400" b="1" dirty="0">
              <a:solidFill>
                <a:srgbClr val="006666"/>
              </a:solidFill>
              <a:sym typeface="Wingdings" panose="05000000000000000000" pitchFamily="2" charset="2"/>
            </a:endParaRPr>
          </a:p>
          <a:p>
            <a:pPr marL="0" indent="0">
              <a:buNone/>
            </a:pPr>
            <a:r>
              <a:rPr lang="en-US" sz="3200" b="1" dirty="0"/>
              <a:t>Learning outcomes: </a:t>
            </a:r>
          </a:p>
          <a:p>
            <a:pPr fontAlgn="t"/>
            <a:r>
              <a:rPr lang="en-US" b="1" dirty="0"/>
              <a:t>Show a connection between two historical events surrounding Karbala and the modern festival of Ashura (Shi’a)</a:t>
            </a:r>
          </a:p>
          <a:p>
            <a:pPr fontAlgn="t"/>
            <a:r>
              <a:rPr lang="en-US" b="1" dirty="0"/>
              <a:t>Explain two elements of modern Ashura (for Shi’a) and their meaning</a:t>
            </a:r>
            <a:endParaRPr lang="en-GB" dirty="0"/>
          </a:p>
          <a:p>
            <a:pPr fontAlgn="t"/>
            <a:r>
              <a:rPr lang="en-US" b="1" dirty="0"/>
              <a:t>Explain the emotional tone of Ashura (Shi’a)</a:t>
            </a:r>
          </a:p>
          <a:p>
            <a:pPr fontAlgn="t"/>
            <a:endParaRPr lang="en-GB" dirty="0">
              <a:effectLst/>
            </a:endParaRPr>
          </a:p>
        </p:txBody>
      </p:sp>
      <p:sp>
        <p:nvSpPr>
          <p:cNvPr id="4" name="TextBox 3">
            <a:extLst>
              <a:ext uri="{FF2B5EF4-FFF2-40B4-BE49-F238E27FC236}">
                <a16:creationId xmlns:a16="http://schemas.microsoft.com/office/drawing/2014/main" id="{74D44661-D1E2-47C7-90C7-BDBAFD343E31}"/>
              </a:ext>
            </a:extLst>
          </p:cNvPr>
          <p:cNvSpPr txBox="1"/>
          <p:nvPr/>
        </p:nvSpPr>
        <p:spPr>
          <a:xfrm>
            <a:off x="8015845" y="1056236"/>
            <a:ext cx="3610098" cy="3385542"/>
          </a:xfrm>
          <a:prstGeom prst="rect">
            <a:avLst/>
          </a:prstGeom>
          <a:noFill/>
        </p:spPr>
        <p:txBody>
          <a:bodyPr wrap="square" rtlCol="0">
            <a:spAutoFit/>
          </a:bodyPr>
          <a:lstStyle/>
          <a:p>
            <a:r>
              <a:rPr lang="en-US" sz="2800" dirty="0"/>
              <a:t>BIG IDEAS LEARNING</a:t>
            </a:r>
          </a:p>
          <a:p>
            <a:pPr fontAlgn="t"/>
            <a:r>
              <a:rPr lang="en-US" sz="2400" b="1" dirty="0">
                <a:solidFill>
                  <a:srgbClr val="FF6600"/>
                </a:solidFill>
              </a:rPr>
              <a:t>CONTEXT: Ashura in context of Karbala</a:t>
            </a:r>
            <a:endParaRPr lang="en-GB" sz="3200" dirty="0">
              <a:solidFill>
                <a:srgbClr val="FF6600"/>
              </a:solidFill>
            </a:endParaRPr>
          </a:p>
          <a:p>
            <a:pPr fontAlgn="t"/>
            <a:r>
              <a:rPr lang="en-US" sz="2400" b="1" dirty="0">
                <a:solidFill>
                  <a:srgbClr val="00B050"/>
                </a:solidFill>
              </a:rPr>
              <a:t>BELIEFS: identifying Shi’a- specific beliefs</a:t>
            </a:r>
            <a:endParaRPr lang="en-GB" sz="3200" dirty="0">
              <a:solidFill>
                <a:srgbClr val="00B050"/>
              </a:solidFill>
            </a:endParaRPr>
          </a:p>
          <a:p>
            <a:pPr fontAlgn="t"/>
            <a:r>
              <a:rPr lang="en-US" sz="2400" b="1" dirty="0">
                <a:solidFill>
                  <a:srgbClr val="0070C0"/>
                </a:solidFill>
              </a:rPr>
              <a:t>DIVERSITY: differences n approach to Ashura across S&amp;S</a:t>
            </a:r>
            <a:endParaRPr lang="en-GB" sz="3200" dirty="0">
              <a:solidFill>
                <a:srgbClr val="0070C0"/>
              </a:solidFill>
            </a:endParaRPr>
          </a:p>
          <a:p>
            <a:endParaRPr lang="en-GB" dirty="0"/>
          </a:p>
        </p:txBody>
      </p:sp>
      <p:sp>
        <p:nvSpPr>
          <p:cNvPr id="5" name="TextBox 4">
            <a:extLst>
              <a:ext uri="{FF2B5EF4-FFF2-40B4-BE49-F238E27FC236}">
                <a16:creationId xmlns:a16="http://schemas.microsoft.com/office/drawing/2014/main" id="{E0B4D4F5-5B37-42D1-81D1-D08D17084504}"/>
              </a:ext>
            </a:extLst>
          </p:cNvPr>
          <p:cNvSpPr txBox="1"/>
          <p:nvPr/>
        </p:nvSpPr>
        <p:spPr>
          <a:xfrm>
            <a:off x="8040584" y="4632266"/>
            <a:ext cx="3788231" cy="1384995"/>
          </a:xfrm>
          <a:prstGeom prst="rect">
            <a:avLst/>
          </a:prstGeom>
          <a:solidFill>
            <a:srgbClr val="00FF00"/>
          </a:solidFill>
        </p:spPr>
        <p:txBody>
          <a:bodyPr wrap="square" rtlCol="0">
            <a:spAutoFit/>
          </a:bodyPr>
          <a:lstStyle/>
          <a:p>
            <a:r>
              <a:rPr lang="en-US" sz="2800" b="1" u="sng" dirty="0"/>
              <a:t>Resources</a:t>
            </a:r>
          </a:p>
          <a:p>
            <a:r>
              <a:rPr lang="en-US" sz="2800" b="1" dirty="0"/>
              <a:t>6 Ashura timeline</a:t>
            </a:r>
          </a:p>
          <a:p>
            <a:r>
              <a:rPr lang="en-US" sz="2800" b="1" dirty="0"/>
              <a:t>6 Ashura crossword </a:t>
            </a:r>
          </a:p>
        </p:txBody>
      </p:sp>
    </p:spTree>
    <p:extLst>
      <p:ext uri="{BB962C8B-B14F-4D97-AF65-F5344CB8AC3E}">
        <p14:creationId xmlns:p14="http://schemas.microsoft.com/office/powerpoint/2010/main" val="123215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AB7460-14B6-4BC6-82F5-97C253BA7E03}"/>
              </a:ext>
            </a:extLst>
          </p:cNvPr>
          <p:cNvSpPr>
            <a:spLocks noGrp="1"/>
          </p:cNvSpPr>
          <p:nvPr>
            <p:ph idx="1"/>
          </p:nvPr>
        </p:nvSpPr>
        <p:spPr>
          <a:xfrm>
            <a:off x="-1" y="0"/>
            <a:ext cx="12192001" cy="6858000"/>
          </a:xfrm>
        </p:spPr>
        <p:txBody>
          <a:bodyPr>
            <a:normAutofit lnSpcReduction="10000"/>
          </a:bodyPr>
          <a:lstStyle/>
          <a:p>
            <a:pPr marL="0" indent="0">
              <a:buNone/>
            </a:pPr>
            <a:r>
              <a:rPr lang="en-US" b="1" dirty="0"/>
              <a:t>Lesson 6: </a:t>
            </a:r>
          </a:p>
          <a:p>
            <a:r>
              <a:rPr lang="en-US" sz="2400" dirty="0"/>
              <a:t>The events of Karbala, that form the basis of Ashura for Shi’a, stem from events immediately after Muhammad’s death.</a:t>
            </a:r>
          </a:p>
          <a:p>
            <a:r>
              <a:rPr lang="en-US" sz="2400" dirty="0"/>
              <a:t>Remind students of key persons: Ali and Abu Bakr using the information on cards on ‘6 Ashura timeline’ info sheet (ideally you will have taught the historical reasons for the Sunni and Shi’a split in KS3). Ask students to tell you about (write on mini whiteboards and hold up if possible).</a:t>
            </a:r>
          </a:p>
          <a:p>
            <a:pPr marL="457200" indent="-457200">
              <a:buAutoNum type="arabicParenBoth"/>
            </a:pPr>
            <a:r>
              <a:rPr lang="en-US" sz="2000" b="1" dirty="0">
                <a:solidFill>
                  <a:srgbClr val="7030A0"/>
                </a:solidFill>
              </a:rPr>
              <a:t>What Muhammad seemed to indicate at Ghadir </a:t>
            </a:r>
            <a:r>
              <a:rPr lang="en-US" sz="2000" b="1" dirty="0" err="1">
                <a:solidFill>
                  <a:srgbClr val="7030A0"/>
                </a:solidFill>
              </a:rPr>
              <a:t>Khumm</a:t>
            </a:r>
            <a:r>
              <a:rPr lang="en-US" sz="2000" b="1" dirty="0">
                <a:solidFill>
                  <a:srgbClr val="7030A0"/>
                </a:solidFill>
              </a:rPr>
              <a:t>;  (2) What Muhammad seemed to indicate 4 days before his death;  (3) Where the word ‘Sunni’ came from;  (4) Where the word ‘Shi’a’ came from;  (5) Who Sunni follow;  (6) Who Shi’a follow. </a:t>
            </a:r>
          </a:p>
          <a:p>
            <a:r>
              <a:rPr lang="en-US" sz="2400" dirty="0"/>
              <a:t>Read the </a:t>
            </a:r>
            <a:r>
              <a:rPr lang="en-US" sz="2400"/>
              <a:t>Ali fact file </a:t>
            </a:r>
            <a:r>
              <a:rPr lang="en-US" sz="2400" dirty="0"/>
              <a:t>on ‘6 Ashura timeline’. Discuss what sort of person Ali seems to be. Discuss his relationship with Muhammad. What are Shi’a beliefs about Ali?</a:t>
            </a:r>
          </a:p>
          <a:p>
            <a:r>
              <a:rPr lang="en-US" sz="2400" dirty="0"/>
              <a:t>Using 2</a:t>
            </a:r>
            <a:r>
              <a:rPr lang="en-US" sz="2400" baseline="30000" dirty="0"/>
              <a:t>nd</a:t>
            </a:r>
            <a:r>
              <a:rPr lang="en-US" sz="2400" dirty="0"/>
              <a:t> set of cards on info sheet, ask students to tell you:</a:t>
            </a:r>
          </a:p>
          <a:p>
            <a:pPr marL="0" indent="0">
              <a:buNone/>
            </a:pPr>
            <a:r>
              <a:rPr lang="en-US" sz="2000" b="1" dirty="0">
                <a:solidFill>
                  <a:srgbClr val="7030A0"/>
                </a:solidFill>
              </a:rPr>
              <a:t>(7) The order of Caliph;  (8) Why Ali is known as the 4</a:t>
            </a:r>
            <a:r>
              <a:rPr lang="en-US" sz="2000" b="1" baseline="30000" dirty="0">
                <a:solidFill>
                  <a:srgbClr val="7030A0"/>
                </a:solidFill>
              </a:rPr>
              <a:t>th</a:t>
            </a:r>
            <a:r>
              <a:rPr lang="en-US" sz="2000" b="1" dirty="0">
                <a:solidFill>
                  <a:srgbClr val="7030A0"/>
                </a:solidFill>
              </a:rPr>
              <a:t> Caliph but 1</a:t>
            </a:r>
            <a:r>
              <a:rPr lang="en-US" sz="2000" b="1" baseline="30000" dirty="0">
                <a:solidFill>
                  <a:srgbClr val="7030A0"/>
                </a:solidFill>
              </a:rPr>
              <a:t>st</a:t>
            </a:r>
            <a:r>
              <a:rPr lang="en-US" sz="2000" b="1" dirty="0">
                <a:solidFill>
                  <a:srgbClr val="7030A0"/>
                </a:solidFill>
              </a:rPr>
              <a:t> Imam;  (9) the name of Ali’s two sons;  (10) How Hassan became 2</a:t>
            </a:r>
            <a:r>
              <a:rPr lang="en-US" sz="2000" b="1" baseline="30000" dirty="0">
                <a:solidFill>
                  <a:srgbClr val="7030A0"/>
                </a:solidFill>
              </a:rPr>
              <a:t>nd</a:t>
            </a:r>
            <a:r>
              <a:rPr lang="en-US" sz="2000" b="1" dirty="0">
                <a:solidFill>
                  <a:srgbClr val="7030A0"/>
                </a:solidFill>
              </a:rPr>
              <a:t> Imam;  (11) how Hussain became 3</a:t>
            </a:r>
            <a:r>
              <a:rPr lang="en-US" sz="2000" b="1" baseline="30000" dirty="0">
                <a:solidFill>
                  <a:srgbClr val="7030A0"/>
                </a:solidFill>
              </a:rPr>
              <a:t>rd</a:t>
            </a:r>
            <a:r>
              <a:rPr lang="en-US" sz="2000" b="1" dirty="0">
                <a:solidFill>
                  <a:srgbClr val="7030A0"/>
                </a:solidFill>
              </a:rPr>
              <a:t> Imam;   (12) What happened at Karbala.</a:t>
            </a:r>
            <a:endParaRPr lang="en-US" sz="2000" dirty="0">
              <a:solidFill>
                <a:srgbClr val="7030A0"/>
              </a:solidFill>
            </a:endParaRPr>
          </a:p>
          <a:p>
            <a:pPr>
              <a:buFontTx/>
              <a:buChar char="-"/>
            </a:pPr>
            <a:r>
              <a:rPr lang="en-US" sz="2400" dirty="0"/>
              <a:t>Watch a video clip of modern Shi’a celebrating Ashura, either listening to narratives at a gathering or processing. Discuss the prevailing emotion. Why is this the case at Ashura? Read the info on Ashura on ‘6 Ashura timeline’; Shi’a only or both Sunni and Shi’a as you wish. </a:t>
            </a:r>
          </a:p>
          <a:p>
            <a:pPr>
              <a:buFontTx/>
              <a:buChar char="-"/>
            </a:pPr>
            <a:r>
              <a:rPr lang="en-US" sz="2400" dirty="0"/>
              <a:t>Give a crossword for HW to consolidate key words (6 Ashura crossword).</a:t>
            </a:r>
          </a:p>
          <a:p>
            <a:pPr>
              <a:buFontTx/>
              <a:buChar char="-"/>
            </a:pPr>
            <a:r>
              <a:rPr lang="en-US" sz="2400" dirty="0"/>
              <a:t>Plenary: discuss the emotional tone of Ashura for Shi’a; commemoration or celebration?</a:t>
            </a:r>
          </a:p>
          <a:p>
            <a:pPr>
              <a:buFontTx/>
              <a:buChar char="-"/>
            </a:pPr>
            <a:endParaRPr lang="en-US" sz="2400" dirty="0"/>
          </a:p>
          <a:p>
            <a:pPr>
              <a:buFontTx/>
              <a:buChar char="-"/>
            </a:pPr>
            <a:endParaRPr lang="en-US" dirty="0"/>
          </a:p>
        </p:txBody>
      </p:sp>
    </p:spTree>
    <p:extLst>
      <p:ext uri="{BB962C8B-B14F-4D97-AF65-F5344CB8AC3E}">
        <p14:creationId xmlns:p14="http://schemas.microsoft.com/office/powerpoint/2010/main" val="4282527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CB2BF1-8F56-4092-B838-FDAFBD01D493}">
  <ds:schemaRefs>
    <ds:schemaRef ds:uri="http://schemas.microsoft.com/sharepoint/v3/contenttype/forms"/>
  </ds:schemaRefs>
</ds:datastoreItem>
</file>

<file path=customXml/itemProps2.xml><?xml version="1.0" encoding="utf-8"?>
<ds:datastoreItem xmlns:ds="http://schemas.openxmlformats.org/officeDocument/2006/customXml" ds:itemID="{6190083F-81A6-48C2-B6D9-A9FFA87391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BBADD7B-ED7E-44D8-82F8-50ACC51060EE}">
  <ds:schemaRefs>
    <ds:schemaRef ds:uri="http://www.w3.org/XML/1998/namespace"/>
    <ds:schemaRef ds:uri="http://purl.org/dc/elements/1.1/"/>
    <ds:schemaRef ds:uri="http://schemas.microsoft.com/office/2006/documentManagement/types"/>
    <ds:schemaRef ds:uri="http://purl.org/dc/dcmitype/"/>
    <ds:schemaRef ds:uri="3daa3796-40a0-4fe0-acc9-e99f93d22791"/>
    <ds:schemaRef ds:uri="http://schemas.microsoft.com/office/infopath/2007/PartnerControls"/>
    <ds:schemaRef ds:uri="http://schemas.openxmlformats.org/package/2006/metadata/core-propertie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TotalTime>
  <Words>462</Words>
  <Application>Microsoft Macintosh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Black</vt:lpstr>
      <vt:lpstr>Calibri</vt:lpstr>
      <vt:lpstr>Calibri Light</vt:lpstr>
      <vt:lpstr>Office Theme</vt:lpstr>
      <vt:lpstr>Big Ideas for RE KS4 Curriculum </vt:lpstr>
      <vt:lpstr>6: Commemoration or celebration?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Commemoration or celebration?</dc:title>
  <dc:creator>Kate Christopher</dc:creator>
  <cp:lastModifiedBy>Tracey Francis</cp:lastModifiedBy>
  <cp:revision>1</cp:revision>
  <dcterms:created xsi:type="dcterms:W3CDTF">2019-11-29T15:04:49Z</dcterms:created>
  <dcterms:modified xsi:type="dcterms:W3CDTF">2021-01-20T15:07:47Z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