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7" r:id="rId5"/>
    <p:sldId id="281" r:id="rId6"/>
    <p:sldId id="282" r:id="rId7"/>
    <p:sldId id="305" r:id="rId8"/>
    <p:sldId id="288" r:id="rId9"/>
    <p:sldId id="307" r:id="rId10"/>
    <p:sldId id="283" r:id="rId11"/>
    <p:sldId id="304" r:id="rId12"/>
    <p:sldId id="300" r:id="rId13"/>
    <p:sldId id="301" r:id="rId14"/>
    <p:sldId id="302" r:id="rId15"/>
    <p:sldId id="30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FF33CC"/>
    <a:srgbClr val="FF66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C076F4-ACDD-8A4C-A580-CF42B85899B7}" v="6" dt="2021-01-21T11:43:57.0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97" autoAdjust="0"/>
    <p:restoredTop sz="86587"/>
  </p:normalViewPr>
  <p:slideViewPr>
    <p:cSldViewPr snapToGrid="0">
      <p:cViewPr varScale="1">
        <p:scale>
          <a:sx n="102" d="100"/>
          <a:sy n="102" d="100"/>
        </p:scale>
        <p:origin x="656" y="176"/>
      </p:cViewPr>
      <p:guideLst/>
    </p:cSldViewPr>
  </p:slideViewPr>
  <p:outlineViewPr>
    <p:cViewPr>
      <p:scale>
        <a:sx n="33" d="100"/>
        <a:sy n="33" d="100"/>
      </p:scale>
      <p:origin x="0" y="-3376"/>
    </p:cViewPr>
  </p:outlineViewPr>
  <p:notesTextViewPr>
    <p:cViewPr>
      <p:scale>
        <a:sx n="1" d="1"/>
        <a:sy n="1" d="1"/>
      </p:scale>
      <p:origin x="0" y="0"/>
    </p:cViewPr>
  </p:notesTextViewPr>
  <p:notesViewPr>
    <p:cSldViewPr snapToGrid="0">
      <p:cViewPr varScale="1">
        <p:scale>
          <a:sx n="97" d="100"/>
          <a:sy n="97" d="100"/>
        </p:scale>
        <p:origin x="4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0AC076F4-ACDD-8A4C-A580-CF42B85899B7}"/>
    <pc:docChg chg="custSel addSld delSld modSld">
      <pc:chgData name="Tracey Francis" userId="6a34b47e-2ae8-46f1-bae7-b8f493e6d601" providerId="ADAL" clId="{0AC076F4-ACDD-8A4C-A580-CF42B85899B7}" dt="2021-01-21T11:44:01.374" v="37" actId="2696"/>
      <pc:docMkLst>
        <pc:docMk/>
      </pc:docMkLst>
      <pc:sldChg chg="add">
        <pc:chgData name="Tracey Francis" userId="6a34b47e-2ae8-46f1-bae7-b8f493e6d601" providerId="ADAL" clId="{0AC076F4-ACDD-8A4C-A580-CF42B85899B7}" dt="2021-01-20T13:21:28.253" v="5"/>
        <pc:sldMkLst>
          <pc:docMk/>
          <pc:sldMk cId="4166131863" sldId="257"/>
        </pc:sldMkLst>
      </pc:sldChg>
      <pc:sldChg chg="modSp mod">
        <pc:chgData name="Tracey Francis" userId="6a34b47e-2ae8-46f1-bae7-b8f493e6d601" providerId="ADAL" clId="{0AC076F4-ACDD-8A4C-A580-CF42B85899B7}" dt="2021-01-20T13:22:36.404" v="11" actId="20577"/>
        <pc:sldMkLst>
          <pc:docMk/>
          <pc:sldMk cId="982097396" sldId="282"/>
        </pc:sldMkLst>
        <pc:spChg chg="mod">
          <ac:chgData name="Tracey Francis" userId="6a34b47e-2ae8-46f1-bae7-b8f493e6d601" providerId="ADAL" clId="{0AC076F4-ACDD-8A4C-A580-CF42B85899B7}" dt="2021-01-20T13:22:36.404" v="11" actId="20577"/>
          <ac:spMkLst>
            <pc:docMk/>
            <pc:sldMk cId="982097396" sldId="282"/>
            <ac:spMk id="3" creationId="{DE81A415-E46B-4364-91AB-934C7541D611}"/>
          </ac:spMkLst>
        </pc:spChg>
      </pc:sldChg>
      <pc:sldChg chg="modSp mod">
        <pc:chgData name="Tracey Francis" userId="6a34b47e-2ae8-46f1-bae7-b8f493e6d601" providerId="ADAL" clId="{0AC076F4-ACDD-8A4C-A580-CF42B85899B7}" dt="2021-01-20T13:26:50.416" v="24" actId="20577"/>
        <pc:sldMkLst>
          <pc:docMk/>
          <pc:sldMk cId="2141557460" sldId="283"/>
        </pc:sldMkLst>
        <pc:spChg chg="mod">
          <ac:chgData name="Tracey Francis" userId="6a34b47e-2ae8-46f1-bae7-b8f493e6d601" providerId="ADAL" clId="{0AC076F4-ACDD-8A4C-A580-CF42B85899B7}" dt="2021-01-20T13:26:50.416" v="24" actId="20577"/>
          <ac:spMkLst>
            <pc:docMk/>
            <pc:sldMk cId="2141557460" sldId="283"/>
            <ac:spMk id="3" creationId="{367BC0AE-53BD-4AE3-BC37-39ADDA558DE8}"/>
          </ac:spMkLst>
        </pc:spChg>
      </pc:sldChg>
      <pc:sldChg chg="modSp mod">
        <pc:chgData name="Tracey Francis" userId="6a34b47e-2ae8-46f1-bae7-b8f493e6d601" providerId="ADAL" clId="{0AC076F4-ACDD-8A4C-A580-CF42B85899B7}" dt="2021-01-19T11:57:00.185" v="4" actId="20577"/>
        <pc:sldMkLst>
          <pc:docMk/>
          <pc:sldMk cId="3926998351" sldId="288"/>
        </pc:sldMkLst>
        <pc:spChg chg="mod">
          <ac:chgData name="Tracey Francis" userId="6a34b47e-2ae8-46f1-bae7-b8f493e6d601" providerId="ADAL" clId="{0AC076F4-ACDD-8A4C-A580-CF42B85899B7}" dt="2021-01-19T11:57:00.185" v="4" actId="20577"/>
          <ac:spMkLst>
            <pc:docMk/>
            <pc:sldMk cId="3926998351" sldId="288"/>
            <ac:spMk id="4" creationId="{00000000-0000-0000-0000-000000000000}"/>
          </ac:spMkLst>
        </pc:spChg>
      </pc:sldChg>
      <pc:sldChg chg="del">
        <pc:chgData name="Tracey Francis" userId="6a34b47e-2ae8-46f1-bae7-b8f493e6d601" providerId="ADAL" clId="{0AC076F4-ACDD-8A4C-A580-CF42B85899B7}" dt="2021-01-19T11:49:38.513" v="1" actId="2696"/>
        <pc:sldMkLst>
          <pc:docMk/>
          <pc:sldMk cId="4170314178" sldId="298"/>
        </pc:sldMkLst>
      </pc:sldChg>
      <pc:sldChg chg="del">
        <pc:chgData name="Tracey Francis" userId="6a34b47e-2ae8-46f1-bae7-b8f493e6d601" providerId="ADAL" clId="{0AC076F4-ACDD-8A4C-A580-CF42B85899B7}" dt="2021-01-19T11:50:54.824" v="3" actId="2696"/>
        <pc:sldMkLst>
          <pc:docMk/>
          <pc:sldMk cId="1332715947" sldId="299"/>
        </pc:sldMkLst>
      </pc:sldChg>
      <pc:sldChg chg="modSp mod">
        <pc:chgData name="Tracey Francis" userId="6a34b47e-2ae8-46f1-bae7-b8f493e6d601" providerId="ADAL" clId="{0AC076F4-ACDD-8A4C-A580-CF42B85899B7}" dt="2021-01-20T13:27:39.821" v="35" actId="27636"/>
        <pc:sldMkLst>
          <pc:docMk/>
          <pc:sldMk cId="752949325" sldId="301"/>
        </pc:sldMkLst>
        <pc:spChg chg="mod">
          <ac:chgData name="Tracey Francis" userId="6a34b47e-2ae8-46f1-bae7-b8f493e6d601" providerId="ADAL" clId="{0AC076F4-ACDD-8A4C-A580-CF42B85899B7}" dt="2021-01-20T13:27:39.821" v="35" actId="27636"/>
          <ac:spMkLst>
            <pc:docMk/>
            <pc:sldMk cId="752949325" sldId="301"/>
            <ac:spMk id="3" creationId="{00000000-0000-0000-0000-000000000000}"/>
          </ac:spMkLst>
        </pc:spChg>
      </pc:sldChg>
      <pc:sldChg chg="modSp mod">
        <pc:chgData name="Tracey Francis" userId="6a34b47e-2ae8-46f1-bae7-b8f493e6d601" providerId="ADAL" clId="{0AC076F4-ACDD-8A4C-A580-CF42B85899B7}" dt="2021-01-20T13:27:02.054" v="27" actId="20577"/>
        <pc:sldMkLst>
          <pc:docMk/>
          <pc:sldMk cId="2941781568" sldId="304"/>
        </pc:sldMkLst>
        <pc:spChg chg="mod">
          <ac:chgData name="Tracey Francis" userId="6a34b47e-2ae8-46f1-bae7-b8f493e6d601" providerId="ADAL" clId="{0AC076F4-ACDD-8A4C-A580-CF42B85899B7}" dt="2021-01-20T13:27:02.054" v="27" actId="20577"/>
          <ac:spMkLst>
            <pc:docMk/>
            <pc:sldMk cId="2941781568" sldId="304"/>
            <ac:spMk id="3" creationId="{00000000-0000-0000-0000-000000000000}"/>
          </ac:spMkLst>
        </pc:spChg>
      </pc:sldChg>
      <pc:sldChg chg="add">
        <pc:chgData name="Tracey Francis" userId="6a34b47e-2ae8-46f1-bae7-b8f493e6d601" providerId="ADAL" clId="{0AC076F4-ACDD-8A4C-A580-CF42B85899B7}" dt="2021-01-19T11:49:36.071" v="0"/>
        <pc:sldMkLst>
          <pc:docMk/>
          <pc:sldMk cId="3770103985" sldId="305"/>
        </pc:sldMkLst>
      </pc:sldChg>
      <pc:sldChg chg="addSp modSp add del mod modNotesTx">
        <pc:chgData name="Tracey Francis" userId="6a34b47e-2ae8-46f1-bae7-b8f493e6d601" providerId="ADAL" clId="{0AC076F4-ACDD-8A4C-A580-CF42B85899B7}" dt="2021-01-21T11:44:01.374" v="37" actId="2696"/>
        <pc:sldMkLst>
          <pc:docMk/>
          <pc:sldMk cId="4242630781" sldId="306"/>
        </pc:sldMkLst>
        <pc:spChg chg="add mod">
          <ac:chgData name="Tracey Francis" userId="6a34b47e-2ae8-46f1-bae7-b8f493e6d601" providerId="ADAL" clId="{0AC076F4-ACDD-8A4C-A580-CF42B85899B7}" dt="2021-01-20T13:25:08.474" v="19" actId="1076"/>
          <ac:spMkLst>
            <pc:docMk/>
            <pc:sldMk cId="4242630781" sldId="306"/>
            <ac:spMk id="3" creationId="{54955391-683B-184E-B989-636C9D317B05}"/>
          </ac:spMkLst>
        </pc:spChg>
      </pc:sldChg>
      <pc:sldChg chg="add">
        <pc:chgData name="Tracey Francis" userId="6a34b47e-2ae8-46f1-bae7-b8f493e6d601" providerId="ADAL" clId="{0AC076F4-ACDD-8A4C-A580-CF42B85899B7}" dt="2021-01-21T11:43:57.014" v="36"/>
        <pc:sldMkLst>
          <pc:docMk/>
          <pc:sldMk cId="1853593333" sldId="30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59E4EA-C432-0D4D-BCE3-5240E5649D8F}" type="datetimeFigureOut">
              <a:rPr lang="en-US" smtClean="0"/>
              <a:t>1/21/21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3026A5-5BC9-0C4E-9DC1-3B7C3C0952A5}" type="slidenum">
              <a:rPr lang="en-US" smtClean="0"/>
              <a:t>‹#›</a:t>
            </a:fld>
            <a:endParaRPr lang="en-US"/>
          </a:p>
        </p:txBody>
      </p:sp>
    </p:spTree>
    <p:extLst>
      <p:ext uri="{BB962C8B-B14F-4D97-AF65-F5344CB8AC3E}">
        <p14:creationId xmlns:p14="http://schemas.microsoft.com/office/powerpoint/2010/main" val="35899878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unsplash.com/@contentpixie?utm_source=unsplash&amp;utm_medium=referral&amp;utm_content=creditCopyText"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https://unsplash.com/s/photos/fortune-teller?utm_source=unsplash&amp;utm_medium=referral&amp;utm_content=creditCopyText" TargetMode="External"/><Relationship Id="rId5" Type="http://schemas.openxmlformats.org/officeDocument/2006/relationships/hyperlink" Target="https://unsplash.com/@joseantoniogall?utm_source=unsplash&amp;utm_medium=referral&amp;utm_content=creditCopyText" TargetMode="External"/><Relationship Id="rId4" Type="http://schemas.openxmlformats.org/officeDocument/2006/relationships/hyperlink" Target="https://unsplash.com/s/photos/tarot?utm_source=unsplash&amp;utm_medium=referral&amp;utm_content=creditCopyText"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Tarot: Photo by </a:t>
            </a:r>
            <a:r>
              <a:rPr lang="en-US" dirty="0">
                <a:hlinkClick r:id="rId3"/>
              </a:rPr>
              <a:t>Content Pixie</a:t>
            </a:r>
            <a:r>
              <a:rPr lang="en-US" dirty="0"/>
              <a:t> on </a:t>
            </a:r>
            <a:r>
              <a:rPr lang="en-US" dirty="0" err="1">
                <a:hlinkClick r:id="rId4"/>
              </a:rPr>
              <a:t>Unsplash</a:t>
            </a:r>
            <a:endParaRPr lang="en-US" dirty="0"/>
          </a:p>
          <a:p>
            <a:r>
              <a:rPr lang="en-US" dirty="0"/>
              <a:t>Fortune teller: </a:t>
            </a:r>
            <a:r>
              <a:rPr lang="en-GB" dirty="0"/>
              <a:t>Photo by </a:t>
            </a:r>
            <a:r>
              <a:rPr lang="en-GB" dirty="0">
                <a:hlinkClick r:id="rId5"/>
              </a:rPr>
              <a:t>Jose Antonio Gallego Vázquez</a:t>
            </a:r>
            <a:r>
              <a:rPr lang="en-GB" dirty="0"/>
              <a:t> on </a:t>
            </a:r>
            <a:r>
              <a:rPr lang="en-GB" dirty="0" err="1">
                <a:hlinkClick r:id="rId6"/>
              </a:rPr>
              <a:t>Unsplash</a:t>
            </a:r>
            <a:endParaRPr lang="en-US" dirty="0"/>
          </a:p>
          <a:p>
            <a:endParaRPr lang="en-GB" dirty="0"/>
          </a:p>
        </p:txBody>
      </p:sp>
      <p:sp>
        <p:nvSpPr>
          <p:cNvPr id="4" name="Slide Number Placeholder 3"/>
          <p:cNvSpPr>
            <a:spLocks noGrp="1"/>
          </p:cNvSpPr>
          <p:nvPr>
            <p:ph type="sldNum" sz="quarter" idx="5"/>
          </p:nvPr>
        </p:nvSpPr>
        <p:spPr/>
        <p:txBody>
          <a:bodyPr/>
          <a:lstStyle/>
          <a:p>
            <a:fld id="{D4A09EF6-5DBC-4278-9D09-2BAB22D5ECF9}" type="slidenum">
              <a:rPr lang="en-GB" smtClean="0"/>
              <a:t>4</a:t>
            </a:fld>
            <a:endParaRPr lang="en-GB"/>
          </a:p>
        </p:txBody>
      </p:sp>
    </p:spTree>
    <p:extLst>
      <p:ext uri="{BB962C8B-B14F-4D97-AF65-F5344CB8AC3E}">
        <p14:creationId xmlns:p14="http://schemas.microsoft.com/office/powerpoint/2010/main" val="3808088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NB: Muslim students SHOUD NOT be asked to draw angels</a:t>
            </a:r>
            <a:endParaRPr lang="en-GB" dirty="0"/>
          </a:p>
        </p:txBody>
      </p:sp>
      <p:sp>
        <p:nvSpPr>
          <p:cNvPr id="4" name="Slide Number Placeholder 3"/>
          <p:cNvSpPr>
            <a:spLocks noGrp="1"/>
          </p:cNvSpPr>
          <p:nvPr>
            <p:ph type="sldNum" sz="quarter" idx="5"/>
          </p:nvPr>
        </p:nvSpPr>
        <p:spPr/>
        <p:txBody>
          <a:bodyPr/>
          <a:lstStyle/>
          <a:p>
            <a:fld id="{D4A09EF6-5DBC-4278-9D09-2BAB22D5ECF9}" type="slidenum">
              <a:rPr lang="en-GB" smtClean="0"/>
              <a:t>6</a:t>
            </a:fld>
            <a:endParaRPr lang="en-GB"/>
          </a:p>
        </p:txBody>
      </p:sp>
    </p:spTree>
    <p:extLst>
      <p:ext uri="{BB962C8B-B14F-4D97-AF65-F5344CB8AC3E}">
        <p14:creationId xmlns:p14="http://schemas.microsoft.com/office/powerpoint/2010/main" val="2510049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28881-186A-4B80-BA50-45F7785EC8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BCC6A40-6BA7-4D2A-AA64-E262BAE5CF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CC0D59E-649E-4A17-9821-98EFFEC94F2D}"/>
              </a:ext>
            </a:extLst>
          </p:cNvPr>
          <p:cNvSpPr>
            <a:spLocks noGrp="1"/>
          </p:cNvSpPr>
          <p:nvPr>
            <p:ph type="dt" sz="half" idx="10"/>
          </p:nvPr>
        </p:nvSpPr>
        <p:spPr/>
        <p:txBody>
          <a:bodyPr/>
          <a:lstStyle/>
          <a:p>
            <a:fld id="{F495BE72-A3C0-44A8-AA41-17A439CB32E9}" type="datetimeFigureOut">
              <a:rPr lang="en-GB" smtClean="0"/>
              <a:t>21/01/2021</a:t>
            </a:fld>
            <a:endParaRPr lang="en-GB"/>
          </a:p>
        </p:txBody>
      </p:sp>
      <p:sp>
        <p:nvSpPr>
          <p:cNvPr id="5" name="Footer Placeholder 4">
            <a:extLst>
              <a:ext uri="{FF2B5EF4-FFF2-40B4-BE49-F238E27FC236}">
                <a16:creationId xmlns:a16="http://schemas.microsoft.com/office/drawing/2014/main" id="{26CED55F-74F8-47F3-B4AA-F3D97105F7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67E7BE-409F-4F32-A461-12C9045235B2}"/>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566529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5AA54-85A2-4946-A341-3B9446A4D03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674BAAE-9048-4376-880B-F13979BCDFD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D8B4BE-8316-4AF6-B630-8996074D7A0F}"/>
              </a:ext>
            </a:extLst>
          </p:cNvPr>
          <p:cNvSpPr>
            <a:spLocks noGrp="1"/>
          </p:cNvSpPr>
          <p:nvPr>
            <p:ph type="dt" sz="half" idx="10"/>
          </p:nvPr>
        </p:nvSpPr>
        <p:spPr/>
        <p:txBody>
          <a:bodyPr/>
          <a:lstStyle/>
          <a:p>
            <a:fld id="{F495BE72-A3C0-44A8-AA41-17A439CB32E9}" type="datetimeFigureOut">
              <a:rPr lang="en-GB" smtClean="0"/>
              <a:t>21/01/2021</a:t>
            </a:fld>
            <a:endParaRPr lang="en-GB"/>
          </a:p>
        </p:txBody>
      </p:sp>
      <p:sp>
        <p:nvSpPr>
          <p:cNvPr id="5" name="Footer Placeholder 4">
            <a:extLst>
              <a:ext uri="{FF2B5EF4-FFF2-40B4-BE49-F238E27FC236}">
                <a16:creationId xmlns:a16="http://schemas.microsoft.com/office/drawing/2014/main" id="{EAE66286-5372-42D4-B135-E3BA3CF954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171BA9-379A-4100-B94D-2CA552E26004}"/>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3718208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753A05-58D2-4C02-A5C4-ECBC93F93B6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237B2C8-3B85-4A46-B6BA-B800014818C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B649AD-B21D-4CDE-A06B-3D257EDBD0EC}"/>
              </a:ext>
            </a:extLst>
          </p:cNvPr>
          <p:cNvSpPr>
            <a:spLocks noGrp="1"/>
          </p:cNvSpPr>
          <p:nvPr>
            <p:ph type="dt" sz="half" idx="10"/>
          </p:nvPr>
        </p:nvSpPr>
        <p:spPr/>
        <p:txBody>
          <a:bodyPr/>
          <a:lstStyle/>
          <a:p>
            <a:fld id="{F495BE72-A3C0-44A8-AA41-17A439CB32E9}" type="datetimeFigureOut">
              <a:rPr lang="en-GB" smtClean="0"/>
              <a:t>21/01/2021</a:t>
            </a:fld>
            <a:endParaRPr lang="en-GB"/>
          </a:p>
        </p:txBody>
      </p:sp>
      <p:sp>
        <p:nvSpPr>
          <p:cNvPr id="5" name="Footer Placeholder 4">
            <a:extLst>
              <a:ext uri="{FF2B5EF4-FFF2-40B4-BE49-F238E27FC236}">
                <a16:creationId xmlns:a16="http://schemas.microsoft.com/office/drawing/2014/main" id="{13A1934D-7119-4E3B-915C-B9B03E0A5F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CFBFC4-5A3C-4B37-BC88-DD52B4EE3C3E}"/>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4025745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F1CE2-F548-4871-9AEB-88387562A2C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296190A-14DE-488C-A014-B156094CC25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C8169E-DC37-41F9-8A44-0D7A385DE1E1}"/>
              </a:ext>
            </a:extLst>
          </p:cNvPr>
          <p:cNvSpPr>
            <a:spLocks noGrp="1"/>
          </p:cNvSpPr>
          <p:nvPr>
            <p:ph type="dt" sz="half" idx="10"/>
          </p:nvPr>
        </p:nvSpPr>
        <p:spPr/>
        <p:txBody>
          <a:bodyPr/>
          <a:lstStyle/>
          <a:p>
            <a:fld id="{F495BE72-A3C0-44A8-AA41-17A439CB32E9}" type="datetimeFigureOut">
              <a:rPr lang="en-GB" smtClean="0"/>
              <a:t>21/01/2021</a:t>
            </a:fld>
            <a:endParaRPr lang="en-GB"/>
          </a:p>
        </p:txBody>
      </p:sp>
      <p:sp>
        <p:nvSpPr>
          <p:cNvPr id="5" name="Footer Placeholder 4">
            <a:extLst>
              <a:ext uri="{FF2B5EF4-FFF2-40B4-BE49-F238E27FC236}">
                <a16:creationId xmlns:a16="http://schemas.microsoft.com/office/drawing/2014/main" id="{276ECFA5-01EB-4B7D-A1AA-E91EFB36D7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A14758-8444-491E-B652-4337BC74A65F}"/>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2051831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D78E9-E4E3-4609-87B1-45996E841C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EA8F6B3-3C81-4075-BA3F-BACB69BCC9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9ABD71-5E81-4301-A63C-A8D1F6C4A960}"/>
              </a:ext>
            </a:extLst>
          </p:cNvPr>
          <p:cNvSpPr>
            <a:spLocks noGrp="1"/>
          </p:cNvSpPr>
          <p:nvPr>
            <p:ph type="dt" sz="half" idx="10"/>
          </p:nvPr>
        </p:nvSpPr>
        <p:spPr/>
        <p:txBody>
          <a:bodyPr/>
          <a:lstStyle/>
          <a:p>
            <a:fld id="{F495BE72-A3C0-44A8-AA41-17A439CB32E9}" type="datetimeFigureOut">
              <a:rPr lang="en-GB" smtClean="0"/>
              <a:t>21/01/2021</a:t>
            </a:fld>
            <a:endParaRPr lang="en-GB"/>
          </a:p>
        </p:txBody>
      </p:sp>
      <p:sp>
        <p:nvSpPr>
          <p:cNvPr id="5" name="Footer Placeholder 4">
            <a:extLst>
              <a:ext uri="{FF2B5EF4-FFF2-40B4-BE49-F238E27FC236}">
                <a16:creationId xmlns:a16="http://schemas.microsoft.com/office/drawing/2014/main" id="{69B82B79-D98B-4296-A3E7-881F47CDEB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891D2A-6F40-4862-B35C-281D6F6F9977}"/>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3190050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FC599-AD06-4A0F-9165-54B0B6E49C6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FF29F2-F503-40BC-B256-A3554A394A1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1E909E-3271-416E-8D3B-A71279A6593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438CCD0-B0D0-4E27-8A96-FC8BCD6DAEAC}"/>
              </a:ext>
            </a:extLst>
          </p:cNvPr>
          <p:cNvSpPr>
            <a:spLocks noGrp="1"/>
          </p:cNvSpPr>
          <p:nvPr>
            <p:ph type="dt" sz="half" idx="10"/>
          </p:nvPr>
        </p:nvSpPr>
        <p:spPr/>
        <p:txBody>
          <a:bodyPr/>
          <a:lstStyle/>
          <a:p>
            <a:fld id="{F495BE72-A3C0-44A8-AA41-17A439CB32E9}" type="datetimeFigureOut">
              <a:rPr lang="en-GB" smtClean="0"/>
              <a:t>21/01/2021</a:t>
            </a:fld>
            <a:endParaRPr lang="en-GB"/>
          </a:p>
        </p:txBody>
      </p:sp>
      <p:sp>
        <p:nvSpPr>
          <p:cNvPr id="6" name="Footer Placeholder 5">
            <a:extLst>
              <a:ext uri="{FF2B5EF4-FFF2-40B4-BE49-F238E27FC236}">
                <a16:creationId xmlns:a16="http://schemas.microsoft.com/office/drawing/2014/main" id="{ACE74EAF-213E-4383-BA3D-F10AA1A3E9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6ED238-1B83-461E-BCC0-2DB127C025E3}"/>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4263181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270BB-984D-4796-878C-46B0239E32D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8FF135-73FB-4196-B921-996C3664A1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BAD9D4C-0172-4730-9290-B2B904AC0E9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7EB5172-209C-479B-A932-14A92AED23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6E90DA3-1594-4AD2-9E31-24F156737CA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D189185-3A30-47DC-B7C2-9E3617F80C4B}"/>
              </a:ext>
            </a:extLst>
          </p:cNvPr>
          <p:cNvSpPr>
            <a:spLocks noGrp="1"/>
          </p:cNvSpPr>
          <p:nvPr>
            <p:ph type="dt" sz="half" idx="10"/>
          </p:nvPr>
        </p:nvSpPr>
        <p:spPr/>
        <p:txBody>
          <a:bodyPr/>
          <a:lstStyle/>
          <a:p>
            <a:fld id="{F495BE72-A3C0-44A8-AA41-17A439CB32E9}" type="datetimeFigureOut">
              <a:rPr lang="en-GB" smtClean="0"/>
              <a:t>21/01/2021</a:t>
            </a:fld>
            <a:endParaRPr lang="en-GB"/>
          </a:p>
        </p:txBody>
      </p:sp>
      <p:sp>
        <p:nvSpPr>
          <p:cNvPr id="8" name="Footer Placeholder 7">
            <a:extLst>
              <a:ext uri="{FF2B5EF4-FFF2-40B4-BE49-F238E27FC236}">
                <a16:creationId xmlns:a16="http://schemas.microsoft.com/office/drawing/2014/main" id="{FA09C5A6-146C-472D-8960-DA9CE7BCE2D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A6FE19C-FC78-4242-B013-337C72FD179A}"/>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604826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99BEC-C958-45C2-9318-9D6BF00CCA4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033F29A-C27A-4A84-9952-A58240A1400B}"/>
              </a:ext>
            </a:extLst>
          </p:cNvPr>
          <p:cNvSpPr>
            <a:spLocks noGrp="1"/>
          </p:cNvSpPr>
          <p:nvPr>
            <p:ph type="dt" sz="half" idx="10"/>
          </p:nvPr>
        </p:nvSpPr>
        <p:spPr/>
        <p:txBody>
          <a:bodyPr/>
          <a:lstStyle/>
          <a:p>
            <a:fld id="{F495BE72-A3C0-44A8-AA41-17A439CB32E9}" type="datetimeFigureOut">
              <a:rPr lang="en-GB" smtClean="0"/>
              <a:t>21/01/2021</a:t>
            </a:fld>
            <a:endParaRPr lang="en-GB"/>
          </a:p>
        </p:txBody>
      </p:sp>
      <p:sp>
        <p:nvSpPr>
          <p:cNvPr id="4" name="Footer Placeholder 3">
            <a:extLst>
              <a:ext uri="{FF2B5EF4-FFF2-40B4-BE49-F238E27FC236}">
                <a16:creationId xmlns:a16="http://schemas.microsoft.com/office/drawing/2014/main" id="{643AE621-BAF8-4B21-9544-B4C4FF33FAC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C4DCDDD-4CB1-4AAE-8124-8B442DE6F368}"/>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403199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174C6C-5893-403D-A16D-1283C3D80E5D}"/>
              </a:ext>
            </a:extLst>
          </p:cNvPr>
          <p:cNvSpPr>
            <a:spLocks noGrp="1"/>
          </p:cNvSpPr>
          <p:nvPr>
            <p:ph type="dt" sz="half" idx="10"/>
          </p:nvPr>
        </p:nvSpPr>
        <p:spPr/>
        <p:txBody>
          <a:bodyPr/>
          <a:lstStyle/>
          <a:p>
            <a:fld id="{F495BE72-A3C0-44A8-AA41-17A439CB32E9}" type="datetimeFigureOut">
              <a:rPr lang="en-GB" smtClean="0"/>
              <a:t>21/01/2021</a:t>
            </a:fld>
            <a:endParaRPr lang="en-GB"/>
          </a:p>
        </p:txBody>
      </p:sp>
      <p:sp>
        <p:nvSpPr>
          <p:cNvPr id="3" name="Footer Placeholder 2">
            <a:extLst>
              <a:ext uri="{FF2B5EF4-FFF2-40B4-BE49-F238E27FC236}">
                <a16:creationId xmlns:a16="http://schemas.microsoft.com/office/drawing/2014/main" id="{D75D8A77-6C1B-451E-9DA4-C3325982C63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32185A3-9579-48FC-B917-0EDAE57357B8}"/>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2380063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F0C5B-F2C2-4390-9795-A59715F83A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8B34794-527B-4FB1-91EB-9DA1A5B15A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BC910AD-89B3-4D8F-89E1-235C08E77E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BAEDC20-F150-4F21-AF7F-43463EAD72DA}"/>
              </a:ext>
            </a:extLst>
          </p:cNvPr>
          <p:cNvSpPr>
            <a:spLocks noGrp="1"/>
          </p:cNvSpPr>
          <p:nvPr>
            <p:ph type="dt" sz="half" idx="10"/>
          </p:nvPr>
        </p:nvSpPr>
        <p:spPr/>
        <p:txBody>
          <a:bodyPr/>
          <a:lstStyle/>
          <a:p>
            <a:fld id="{F495BE72-A3C0-44A8-AA41-17A439CB32E9}" type="datetimeFigureOut">
              <a:rPr lang="en-GB" smtClean="0"/>
              <a:t>21/01/2021</a:t>
            </a:fld>
            <a:endParaRPr lang="en-GB"/>
          </a:p>
        </p:txBody>
      </p:sp>
      <p:sp>
        <p:nvSpPr>
          <p:cNvPr id="6" name="Footer Placeholder 5">
            <a:extLst>
              <a:ext uri="{FF2B5EF4-FFF2-40B4-BE49-F238E27FC236}">
                <a16:creationId xmlns:a16="http://schemas.microsoft.com/office/drawing/2014/main" id="{40FE0A30-CB41-4D0D-A621-C3F751917D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AEF103F-722A-45D4-BE0D-4788726A7341}"/>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95699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7AFCD-3A38-4C4D-99BC-5D73C99CDD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0901F6-3CE6-43BB-88B9-3395ED41F9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2562AA0-4887-40A1-8D6E-775DFB137B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1D5B94-8CFB-41C4-B0C5-2F0FFC08190E}"/>
              </a:ext>
            </a:extLst>
          </p:cNvPr>
          <p:cNvSpPr>
            <a:spLocks noGrp="1"/>
          </p:cNvSpPr>
          <p:nvPr>
            <p:ph type="dt" sz="half" idx="10"/>
          </p:nvPr>
        </p:nvSpPr>
        <p:spPr/>
        <p:txBody>
          <a:bodyPr/>
          <a:lstStyle/>
          <a:p>
            <a:fld id="{F495BE72-A3C0-44A8-AA41-17A439CB32E9}" type="datetimeFigureOut">
              <a:rPr lang="en-GB" smtClean="0"/>
              <a:t>21/01/2021</a:t>
            </a:fld>
            <a:endParaRPr lang="en-GB"/>
          </a:p>
        </p:txBody>
      </p:sp>
      <p:sp>
        <p:nvSpPr>
          <p:cNvPr id="6" name="Footer Placeholder 5">
            <a:extLst>
              <a:ext uri="{FF2B5EF4-FFF2-40B4-BE49-F238E27FC236}">
                <a16:creationId xmlns:a16="http://schemas.microsoft.com/office/drawing/2014/main" id="{FED6FA31-6342-4359-AB7D-79D15F3A59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7E00071-F19D-44A1-A328-88B08A9FA6DC}"/>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78938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085DC3-00C2-4A5C-9BF7-19047670D3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46B1394-8011-423C-930C-6BB4A14E6F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3304A5-5266-4430-9367-AE81B541C4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95BE72-A3C0-44A8-AA41-17A439CB32E9}" type="datetimeFigureOut">
              <a:rPr lang="en-GB" smtClean="0"/>
              <a:t>21/01/2021</a:t>
            </a:fld>
            <a:endParaRPr lang="en-GB"/>
          </a:p>
        </p:txBody>
      </p:sp>
      <p:sp>
        <p:nvSpPr>
          <p:cNvPr id="5" name="Footer Placeholder 4">
            <a:extLst>
              <a:ext uri="{FF2B5EF4-FFF2-40B4-BE49-F238E27FC236}">
                <a16:creationId xmlns:a16="http://schemas.microsoft.com/office/drawing/2014/main" id="{344C1600-CCF0-4AA9-BBB7-C5A27E4747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4D9DE6D-5FB7-47AF-AEA9-9948408BA8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81C4C6-2919-455D-BD3F-3AA11A523B85}" type="slidenum">
              <a:rPr lang="en-GB" smtClean="0"/>
              <a:t>‹#›</a:t>
            </a:fld>
            <a:endParaRPr lang="en-GB"/>
          </a:p>
        </p:txBody>
      </p:sp>
    </p:spTree>
    <p:extLst>
      <p:ext uri="{BB962C8B-B14F-4D97-AF65-F5344CB8AC3E}">
        <p14:creationId xmlns:p14="http://schemas.microsoft.com/office/powerpoint/2010/main" val="2530810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unsplash.com/s/photos/light?utm_source=unsplash&amp;utm_medium=referral&amp;utm_content=creditCopyText" TargetMode="External"/><Relationship Id="rId4" Type="http://schemas.openxmlformats.org/officeDocument/2006/relationships/hyperlink" Target="https://unsplash.com/@umby?utm_source=unsplash&amp;utm_medium=referral&amp;utm_content=creditCopyText"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3"/>
            <a:ext cx="9144000" cy="2893765"/>
          </a:xfrm>
        </p:spPr>
        <p:txBody>
          <a:bodyPr>
            <a:normAutofit lnSpcReduction="10000"/>
          </a:bodyPr>
          <a:lstStyle/>
          <a:p>
            <a:r>
              <a:rPr lang="en-US" sz="13800" dirty="0">
                <a:solidFill>
                  <a:srgbClr val="00B050"/>
                </a:solidFill>
                <a:latin typeface="Arial Black" panose="020B0A04020102020204" pitchFamily="34" charset="0"/>
              </a:rPr>
              <a:t>Islam</a:t>
            </a:r>
            <a:r>
              <a:rPr lang="en-US" sz="7800" dirty="0">
                <a:solidFill>
                  <a:srgbClr val="00B050"/>
                </a:solidFill>
                <a:latin typeface="Arial Black" panose="020B0A04020102020204" pitchFamily="34" charset="0"/>
              </a:rPr>
              <a:t> </a:t>
            </a:r>
          </a:p>
          <a:p>
            <a:r>
              <a:rPr lang="en-US" sz="6000" dirty="0">
                <a:solidFill>
                  <a:srgbClr val="00B050"/>
                </a:solidFill>
                <a:latin typeface="Arial Black" panose="020B0A04020102020204" pitchFamily="34" charset="0"/>
              </a:rPr>
              <a:t>Beliefs </a:t>
            </a:r>
            <a:r>
              <a:rPr lang="en-US" sz="4800" dirty="0">
                <a:solidFill>
                  <a:srgbClr val="00B050"/>
                </a:solidFill>
                <a:latin typeface="Arial Black" panose="020B0A04020102020204" pitchFamily="34" charset="0"/>
              </a:rPr>
              <a:t>(AQA A)</a:t>
            </a:r>
            <a:endParaRPr lang="en-GB" sz="4800" dirty="0">
              <a:solidFill>
                <a:srgbClr val="00B050"/>
              </a:solidFill>
              <a:latin typeface="Arial Black" panose="020B0A04020102020204" pitchFamily="34" charset="0"/>
            </a:endParaRPr>
          </a:p>
        </p:txBody>
      </p:sp>
      <p:grpSp>
        <p:nvGrpSpPr>
          <p:cNvPr id="4" name="Group 3">
            <a:extLst>
              <a:ext uri="{FF2B5EF4-FFF2-40B4-BE49-F238E27FC236}">
                <a16:creationId xmlns:a16="http://schemas.microsoft.com/office/drawing/2014/main" id="{67DAF04B-7E34-D24B-BF54-262F1F8EBE7C}"/>
              </a:ext>
            </a:extLst>
          </p:cNvPr>
          <p:cNvGrpSpPr/>
          <p:nvPr/>
        </p:nvGrpSpPr>
        <p:grpSpPr>
          <a:xfrm>
            <a:off x="4151043" y="6165626"/>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69A5A373-18C3-CD48-BBD7-97E3B8583D3C}"/>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76C4A9C2-785B-5A47-84C4-0A426707978B}"/>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4166131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Think back to the story of Marla and the crocodile….</a:t>
            </a:r>
          </a:p>
        </p:txBody>
      </p:sp>
      <p:sp>
        <p:nvSpPr>
          <p:cNvPr id="3" name="Content Placeholder 2"/>
          <p:cNvSpPr>
            <a:spLocks noGrp="1"/>
          </p:cNvSpPr>
          <p:nvPr>
            <p:ph idx="1"/>
          </p:nvPr>
        </p:nvSpPr>
        <p:spPr/>
        <p:txBody>
          <a:bodyPr>
            <a:normAutofit lnSpcReduction="10000"/>
          </a:bodyPr>
          <a:lstStyle/>
          <a:p>
            <a:r>
              <a:rPr lang="en-GB" dirty="0"/>
              <a:t>Rewrite the story of Marla and the crocodile with an angel in the place of Marla.</a:t>
            </a:r>
          </a:p>
          <a:p>
            <a:r>
              <a:rPr lang="en-GB" dirty="0"/>
              <a:t>What Islamic theology can you link to elements of the story ? think about:</a:t>
            </a:r>
          </a:p>
          <a:p>
            <a:pPr lvl="1">
              <a:buFontTx/>
              <a:buChar char="-"/>
            </a:pPr>
            <a:r>
              <a:rPr lang="en-GB" dirty="0"/>
              <a:t>Marla</a:t>
            </a:r>
          </a:p>
          <a:p>
            <a:pPr lvl="1">
              <a:buFontTx/>
              <a:buChar char="-"/>
            </a:pPr>
            <a:r>
              <a:rPr lang="en-GB" dirty="0"/>
              <a:t>Marla’s father</a:t>
            </a:r>
          </a:p>
          <a:p>
            <a:pPr lvl="1">
              <a:buFontTx/>
              <a:buChar char="-"/>
            </a:pPr>
            <a:r>
              <a:rPr lang="en-GB" dirty="0"/>
              <a:t>Swimming lessons</a:t>
            </a:r>
          </a:p>
          <a:p>
            <a:pPr lvl="1">
              <a:buFontTx/>
              <a:buChar char="-"/>
            </a:pPr>
            <a:r>
              <a:rPr lang="en-GB" dirty="0"/>
              <a:t>Crocodiles</a:t>
            </a:r>
          </a:p>
          <a:p>
            <a:pPr lvl="1">
              <a:buFontTx/>
              <a:buChar char="-"/>
            </a:pPr>
            <a:r>
              <a:rPr lang="en-GB" dirty="0"/>
              <a:t>Floods etc. </a:t>
            </a:r>
          </a:p>
          <a:p>
            <a:r>
              <a:rPr lang="en-GB" dirty="0"/>
              <a:t>Would the world and God’s life be a lot easier if humans with free will had not been created?</a:t>
            </a:r>
          </a:p>
        </p:txBody>
      </p:sp>
    </p:spTree>
    <p:extLst>
      <p:ext uri="{BB962C8B-B14F-4D97-AF65-F5344CB8AC3E}">
        <p14:creationId xmlns:p14="http://schemas.microsoft.com/office/powerpoint/2010/main" val="752949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Group discussion – should God have stopped at angels ? </a:t>
            </a:r>
          </a:p>
        </p:txBody>
      </p:sp>
      <p:sp>
        <p:nvSpPr>
          <p:cNvPr id="3" name="Content Placeholder 2"/>
          <p:cNvSpPr>
            <a:spLocks noGrp="1"/>
          </p:cNvSpPr>
          <p:nvPr>
            <p:ph idx="1"/>
          </p:nvPr>
        </p:nvSpPr>
        <p:spPr/>
        <p:txBody>
          <a:bodyPr/>
          <a:lstStyle/>
          <a:p>
            <a:r>
              <a:rPr lang="en-GB" dirty="0"/>
              <a:t>Each group will need to prepare their argument with a well reasoned answer. Be prepared to defend your position.</a:t>
            </a:r>
          </a:p>
        </p:txBody>
      </p:sp>
    </p:spTree>
    <p:extLst>
      <p:ext uri="{BB962C8B-B14F-4D97-AF65-F5344CB8AC3E}">
        <p14:creationId xmlns:p14="http://schemas.microsoft.com/office/powerpoint/2010/main" val="139011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Exit ticket : </a:t>
            </a:r>
          </a:p>
        </p:txBody>
      </p:sp>
      <p:sp>
        <p:nvSpPr>
          <p:cNvPr id="3" name="Content Placeholder 2"/>
          <p:cNvSpPr>
            <a:spLocks noGrp="1"/>
          </p:cNvSpPr>
          <p:nvPr>
            <p:ph idx="1"/>
          </p:nvPr>
        </p:nvSpPr>
        <p:spPr/>
        <p:txBody>
          <a:bodyPr/>
          <a:lstStyle/>
          <a:p>
            <a:pPr marL="0" indent="0">
              <a:buNone/>
            </a:pPr>
            <a:r>
              <a:rPr lang="en-US" dirty="0"/>
              <a:t>What are Angels like in Islam?</a:t>
            </a:r>
          </a:p>
          <a:p>
            <a:r>
              <a:rPr lang="en-US" dirty="0"/>
              <a:t>How angels differ from humans?</a:t>
            </a:r>
          </a:p>
          <a:p>
            <a:r>
              <a:rPr lang="en-US" dirty="0"/>
              <a:t>What do </a:t>
            </a:r>
            <a:r>
              <a:rPr lang="en-GB" dirty="0" err="1"/>
              <a:t>Jibril</a:t>
            </a:r>
            <a:r>
              <a:rPr lang="en-GB" dirty="0"/>
              <a:t> and </a:t>
            </a:r>
            <a:r>
              <a:rPr lang="en-GB" dirty="0" err="1"/>
              <a:t>Mika’il</a:t>
            </a:r>
            <a:r>
              <a:rPr lang="en-GB" dirty="0"/>
              <a:t> do in Islam</a:t>
            </a:r>
            <a:r>
              <a:rPr lang="en-US" dirty="0"/>
              <a:t>? </a:t>
            </a:r>
          </a:p>
        </p:txBody>
      </p:sp>
    </p:spTree>
    <p:extLst>
      <p:ext uri="{BB962C8B-B14F-4D97-AF65-F5344CB8AC3E}">
        <p14:creationId xmlns:p14="http://schemas.microsoft.com/office/powerpoint/2010/main" val="2309536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244434" y="204519"/>
            <a:ext cx="10989623" cy="1398650"/>
          </a:xfrm>
        </p:spPr>
        <p:txBody>
          <a:bodyPr>
            <a:normAutofit/>
          </a:bodyPr>
          <a:lstStyle/>
          <a:p>
            <a:r>
              <a:rPr lang="en-US" b="1" dirty="0">
                <a:latin typeface="Arial Black" panose="020B0A04020102020204" pitchFamily="34" charset="0"/>
              </a:rPr>
              <a:t>6: </a:t>
            </a:r>
            <a:r>
              <a:rPr lang="en-GB" b="1" dirty="0">
                <a:latin typeface="Arial Black" panose="020B0A04020102020204" pitchFamily="34" charset="0"/>
              </a:rPr>
              <a:t>Should God have stopped at angels? </a:t>
            </a: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398811" y="1603169"/>
            <a:ext cx="7320149" cy="4780486"/>
          </a:xfrm>
        </p:spPr>
        <p:txBody>
          <a:bodyPr>
            <a:normAutofit/>
          </a:bodyPr>
          <a:lstStyle/>
          <a:p>
            <a:pPr marL="0" indent="0">
              <a:buNone/>
            </a:pPr>
            <a:r>
              <a:rPr lang="en-US" sz="3200" b="1" dirty="0">
                <a:solidFill>
                  <a:srgbClr val="006666"/>
                </a:solidFill>
              </a:rPr>
              <a:t>From the spec</a:t>
            </a:r>
            <a:r>
              <a:rPr lang="en-US" sz="3200" b="1" dirty="0">
                <a:solidFill>
                  <a:srgbClr val="006666"/>
                </a:solidFill>
                <a:sym typeface="Wingdings" panose="05000000000000000000" pitchFamily="2" charset="2"/>
              </a:rPr>
              <a:t> </a:t>
            </a:r>
            <a:r>
              <a:rPr lang="en-GB" sz="3200" b="1" dirty="0">
                <a:solidFill>
                  <a:srgbClr val="006666"/>
                </a:solidFill>
              </a:rPr>
              <a:t>The holy books: Angels, their nature and role, including Jibril and </a:t>
            </a:r>
            <a:r>
              <a:rPr lang="en-GB" sz="3200" b="1" dirty="0" err="1">
                <a:solidFill>
                  <a:srgbClr val="006666"/>
                </a:solidFill>
              </a:rPr>
              <a:t>Mika’il</a:t>
            </a:r>
            <a:r>
              <a:rPr lang="en-GB" sz="3200" b="1" dirty="0">
                <a:solidFill>
                  <a:srgbClr val="006666"/>
                </a:solidFill>
              </a:rPr>
              <a:t>.</a:t>
            </a:r>
          </a:p>
          <a:p>
            <a:pPr marL="0" indent="0">
              <a:buNone/>
            </a:pPr>
            <a:endParaRPr lang="en-US" sz="3200" b="1" dirty="0"/>
          </a:p>
          <a:p>
            <a:pPr marL="0" indent="0">
              <a:buNone/>
            </a:pPr>
            <a:r>
              <a:rPr lang="en-US" sz="3200" b="1" dirty="0"/>
              <a:t>Learning outcomes: </a:t>
            </a:r>
          </a:p>
          <a:p>
            <a:r>
              <a:rPr lang="en-US" sz="3200" dirty="0"/>
              <a:t>Nature and role of angels in Islam</a:t>
            </a:r>
          </a:p>
          <a:p>
            <a:r>
              <a:rPr lang="en-US" sz="3200" dirty="0"/>
              <a:t>How angels differ from humans</a:t>
            </a:r>
          </a:p>
          <a:p>
            <a:r>
              <a:rPr lang="en-US" sz="3200" dirty="0"/>
              <a:t>Consider purpose of angels</a:t>
            </a:r>
          </a:p>
        </p:txBody>
      </p:sp>
      <p:sp>
        <p:nvSpPr>
          <p:cNvPr id="4" name="TextBox 3">
            <a:extLst>
              <a:ext uri="{FF2B5EF4-FFF2-40B4-BE49-F238E27FC236}">
                <a16:creationId xmlns:a16="http://schemas.microsoft.com/office/drawing/2014/main" id="{74D44661-D1E2-47C7-90C7-BDBAFD343E31}"/>
              </a:ext>
            </a:extLst>
          </p:cNvPr>
          <p:cNvSpPr txBox="1"/>
          <p:nvPr/>
        </p:nvSpPr>
        <p:spPr>
          <a:xfrm>
            <a:off x="7873337" y="1856670"/>
            <a:ext cx="4215744" cy="3231654"/>
          </a:xfrm>
          <a:prstGeom prst="rect">
            <a:avLst/>
          </a:prstGeom>
          <a:noFill/>
        </p:spPr>
        <p:txBody>
          <a:bodyPr wrap="square" rtlCol="0">
            <a:spAutoFit/>
          </a:bodyPr>
          <a:lstStyle/>
          <a:p>
            <a:r>
              <a:rPr lang="en-US" sz="2800" dirty="0"/>
              <a:t>BIG IDEAS LEARNING</a:t>
            </a:r>
          </a:p>
          <a:p>
            <a:r>
              <a:rPr lang="en-GB" sz="2800" b="1" dirty="0">
                <a:solidFill>
                  <a:srgbClr val="00B050"/>
                </a:solidFill>
              </a:rPr>
              <a:t>BELIEFS: about nature of angels</a:t>
            </a:r>
            <a:endParaRPr lang="en-GB" sz="3600" dirty="0">
              <a:solidFill>
                <a:srgbClr val="00B050"/>
              </a:solidFill>
            </a:endParaRPr>
          </a:p>
          <a:p>
            <a:r>
              <a:rPr lang="en-GB" sz="2800" b="1" dirty="0">
                <a:solidFill>
                  <a:srgbClr val="FF33CC"/>
                </a:solidFill>
              </a:rPr>
              <a:t>PHILOSOPHY: purpose of angels, significance of free will</a:t>
            </a:r>
            <a:endParaRPr lang="en-GB" sz="3600" dirty="0">
              <a:solidFill>
                <a:srgbClr val="FF33CC"/>
              </a:solidFill>
            </a:endParaRPr>
          </a:p>
          <a:p>
            <a:r>
              <a:rPr lang="en-GB" b="1" dirty="0"/>
              <a:t> </a:t>
            </a:r>
            <a:endParaRPr lang="en-GB" sz="2400" dirty="0"/>
          </a:p>
          <a:p>
            <a:endParaRPr lang="en-GB" dirty="0"/>
          </a:p>
        </p:txBody>
      </p:sp>
    </p:spTree>
    <p:extLst>
      <p:ext uri="{BB962C8B-B14F-4D97-AF65-F5344CB8AC3E}">
        <p14:creationId xmlns:p14="http://schemas.microsoft.com/office/powerpoint/2010/main" val="2099447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81A415-E46B-4364-91AB-934C7541D611}"/>
              </a:ext>
            </a:extLst>
          </p:cNvPr>
          <p:cNvSpPr>
            <a:spLocks noGrp="1"/>
          </p:cNvSpPr>
          <p:nvPr>
            <p:ph idx="1"/>
          </p:nvPr>
        </p:nvSpPr>
        <p:spPr>
          <a:xfrm>
            <a:off x="-2" y="-1"/>
            <a:ext cx="12192002" cy="6858001"/>
          </a:xfrm>
        </p:spPr>
        <p:txBody>
          <a:bodyPr>
            <a:normAutofit fontScale="77500" lnSpcReduction="20000"/>
          </a:bodyPr>
          <a:lstStyle/>
          <a:p>
            <a:pPr marL="0" indent="0">
              <a:buNone/>
            </a:pPr>
            <a:r>
              <a:rPr lang="en-US" b="1" dirty="0"/>
              <a:t>Lesson 6</a:t>
            </a:r>
          </a:p>
          <a:p>
            <a:r>
              <a:rPr lang="en-US" dirty="0"/>
              <a:t>Set the scene to raise a philosophical question about free will; read Marla and the crocodile (next slide). </a:t>
            </a:r>
          </a:p>
          <a:p>
            <a:r>
              <a:rPr lang="en-US" dirty="0"/>
              <a:t>Make a class list of all the things that have led to Marla’s predicament. Discuss: is Marla to blame? </a:t>
            </a:r>
          </a:p>
          <a:p>
            <a:r>
              <a:rPr lang="en-US" dirty="0"/>
              <a:t>Ask: why is Marla able to end up in this situation? (she has free will). Teach that in Islam humans have free will, but angelic beings do not. Describe angels (teacher notes on subsequent slide). Students sketch as you talk. Identify what sort of knowledge this is (mythical).</a:t>
            </a:r>
          </a:p>
          <a:p>
            <a:r>
              <a:rPr lang="en-US" dirty="0"/>
              <a:t>Create a table</a:t>
            </a:r>
            <a:r>
              <a:rPr lang="en-US" dirty="0">
                <a:sym typeface="Wingdings" panose="05000000000000000000" pitchFamily="2" charset="2"/>
              </a:rPr>
              <a:t>  </a:t>
            </a:r>
          </a:p>
          <a:p>
            <a:endParaRPr lang="en-US" dirty="0"/>
          </a:p>
          <a:p>
            <a:endParaRPr lang="en-US" dirty="0"/>
          </a:p>
          <a:p>
            <a:endParaRPr lang="en-US" dirty="0"/>
          </a:p>
          <a:p>
            <a:r>
              <a:rPr lang="en-US" dirty="0"/>
              <a:t>Give groups/ pairs 30 seconds to jot down (1) how humans and angels are seen in Islam. Share main differences.</a:t>
            </a:r>
          </a:p>
          <a:p>
            <a:r>
              <a:rPr lang="en-US" dirty="0"/>
              <a:t>Repeat for (2) prophets and angels, and (3) prophets and ordinary humans. Discuss differences. </a:t>
            </a:r>
          </a:p>
          <a:p>
            <a:r>
              <a:rPr lang="en-US" dirty="0"/>
              <a:t>Create class notes, especially answers relating to Jibril and </a:t>
            </a:r>
            <a:r>
              <a:rPr lang="en-US" dirty="0" err="1"/>
              <a:t>Mika’il</a:t>
            </a:r>
            <a:r>
              <a:rPr lang="en-US" dirty="0"/>
              <a:t>.</a:t>
            </a:r>
          </a:p>
          <a:p>
            <a:r>
              <a:rPr lang="en-US" dirty="0"/>
              <a:t>Return to initial sketch of angels- give groups/ pairs two minutes to re-write the story of Marla and the crocodile with an angel in place of Marla. </a:t>
            </a:r>
          </a:p>
          <a:p>
            <a:r>
              <a:rPr lang="en-US" dirty="0"/>
              <a:t>Can students connect any Islamic theology with elements of the story: Marla, Marla’s father, swimming lessons, crocodiles, floods, </a:t>
            </a:r>
            <a:r>
              <a:rPr lang="en-US" dirty="0" err="1"/>
              <a:t>etc</a:t>
            </a:r>
            <a:r>
              <a:rPr lang="en-US" dirty="0"/>
              <a:t>? </a:t>
            </a:r>
          </a:p>
          <a:p>
            <a:r>
              <a:rPr lang="en-US" dirty="0"/>
              <a:t>Would the world and God’s life be a lot easier if humans with free will had not been created? Set the question: </a:t>
            </a:r>
            <a:r>
              <a:rPr lang="en-US" i="1" dirty="0"/>
              <a:t>should God have stopped at angels? </a:t>
            </a:r>
            <a:r>
              <a:rPr lang="en-US" dirty="0"/>
              <a:t>Give time to discuss. Share answers. Each group should offer a reasoned answer.</a:t>
            </a:r>
            <a:endParaRPr lang="en-GB" dirty="0"/>
          </a:p>
        </p:txBody>
      </p:sp>
      <p:graphicFrame>
        <p:nvGraphicFramePr>
          <p:cNvPr id="4" name="Table 3">
            <a:extLst>
              <a:ext uri="{FF2B5EF4-FFF2-40B4-BE49-F238E27FC236}">
                <a16:creationId xmlns:a16="http://schemas.microsoft.com/office/drawing/2014/main" id="{C1AFD260-FF48-453B-B0F6-78D83A5CB7BC}"/>
              </a:ext>
            </a:extLst>
          </p:cNvPr>
          <p:cNvGraphicFramePr>
            <a:graphicFrameLocks noGrp="1"/>
          </p:cNvGraphicFramePr>
          <p:nvPr>
            <p:extLst>
              <p:ext uri="{D42A27DB-BD31-4B8C-83A1-F6EECF244321}">
                <p14:modId xmlns:p14="http://schemas.microsoft.com/office/powerpoint/2010/main" val="3785185913"/>
              </p:ext>
            </p:extLst>
          </p:nvPr>
        </p:nvGraphicFramePr>
        <p:xfrm>
          <a:off x="2909454" y="1989051"/>
          <a:ext cx="4568042" cy="1107440"/>
        </p:xfrm>
        <a:graphic>
          <a:graphicData uri="http://schemas.openxmlformats.org/drawingml/2006/table">
            <a:tbl>
              <a:tblPr firstRow="1" bandRow="1">
                <a:tableStyleId>{8799B23B-EC83-4686-B30A-512413B5E67A}</a:tableStyleId>
              </a:tblPr>
              <a:tblGrid>
                <a:gridCol w="2284021">
                  <a:extLst>
                    <a:ext uri="{9D8B030D-6E8A-4147-A177-3AD203B41FA5}">
                      <a16:colId xmlns:a16="http://schemas.microsoft.com/office/drawing/2014/main" val="1147600806"/>
                    </a:ext>
                  </a:extLst>
                </a:gridCol>
                <a:gridCol w="2284021">
                  <a:extLst>
                    <a:ext uri="{9D8B030D-6E8A-4147-A177-3AD203B41FA5}">
                      <a16:colId xmlns:a16="http://schemas.microsoft.com/office/drawing/2014/main" val="455566654"/>
                    </a:ext>
                  </a:extLst>
                </a:gridCol>
              </a:tblGrid>
              <a:tr h="332069">
                <a:tc>
                  <a:txBody>
                    <a:bodyPr/>
                    <a:lstStyle/>
                    <a:p>
                      <a:r>
                        <a:rPr lang="en-US" dirty="0"/>
                        <a:t>1. Humans </a:t>
                      </a:r>
                      <a:endParaRPr lang="en-GB" dirty="0"/>
                    </a:p>
                  </a:txBody>
                  <a:tcPr/>
                </a:tc>
                <a:tc>
                  <a:txBody>
                    <a:bodyPr/>
                    <a:lstStyle/>
                    <a:p>
                      <a:r>
                        <a:rPr lang="en-US" dirty="0"/>
                        <a:t>Angels</a:t>
                      </a:r>
                      <a:endParaRPr lang="en-GB" dirty="0"/>
                    </a:p>
                  </a:txBody>
                  <a:tcPr/>
                </a:tc>
                <a:extLst>
                  <a:ext uri="{0D108BD9-81ED-4DB2-BD59-A6C34878D82A}">
                    <a16:rowId xmlns:a16="http://schemas.microsoft.com/office/drawing/2014/main" val="2691343143"/>
                  </a:ext>
                </a:extLst>
              </a:tr>
              <a:tr h="370840">
                <a:tc>
                  <a:txBody>
                    <a:bodyPr/>
                    <a:lstStyle/>
                    <a:p>
                      <a:r>
                        <a:rPr lang="en-US" b="1" dirty="0"/>
                        <a:t>2. Prophets </a:t>
                      </a:r>
                      <a:endParaRPr lang="en-GB" b="1" dirty="0"/>
                    </a:p>
                  </a:txBody>
                  <a:tcPr/>
                </a:tc>
                <a:tc>
                  <a:txBody>
                    <a:bodyPr/>
                    <a:lstStyle/>
                    <a:p>
                      <a:r>
                        <a:rPr lang="en-US" b="1" dirty="0"/>
                        <a:t>Angels</a:t>
                      </a:r>
                      <a:endParaRPr lang="en-GB" b="1" dirty="0"/>
                    </a:p>
                  </a:txBody>
                  <a:tcPr/>
                </a:tc>
                <a:extLst>
                  <a:ext uri="{0D108BD9-81ED-4DB2-BD59-A6C34878D82A}">
                    <a16:rowId xmlns:a16="http://schemas.microsoft.com/office/drawing/2014/main" val="3737004343"/>
                  </a:ext>
                </a:extLst>
              </a:tr>
              <a:tr h="370840">
                <a:tc>
                  <a:txBody>
                    <a:bodyPr/>
                    <a:lstStyle/>
                    <a:p>
                      <a:r>
                        <a:rPr lang="en-US" b="1" dirty="0"/>
                        <a:t>3. Prophets </a:t>
                      </a:r>
                      <a:endParaRPr lang="en-GB" b="1" dirty="0"/>
                    </a:p>
                  </a:txBody>
                  <a:tcPr/>
                </a:tc>
                <a:tc>
                  <a:txBody>
                    <a:bodyPr/>
                    <a:lstStyle/>
                    <a:p>
                      <a:r>
                        <a:rPr lang="en-US" b="1" dirty="0"/>
                        <a:t>Ordinary humans</a:t>
                      </a:r>
                      <a:endParaRPr lang="en-GB" b="1" dirty="0"/>
                    </a:p>
                  </a:txBody>
                  <a:tcPr/>
                </a:tc>
                <a:extLst>
                  <a:ext uri="{0D108BD9-81ED-4DB2-BD59-A6C34878D82A}">
                    <a16:rowId xmlns:a16="http://schemas.microsoft.com/office/drawing/2014/main" val="1968636348"/>
                  </a:ext>
                </a:extLst>
              </a:tr>
            </a:tbl>
          </a:graphicData>
        </a:graphic>
      </p:graphicFrame>
    </p:spTree>
    <p:extLst>
      <p:ext uri="{BB962C8B-B14F-4D97-AF65-F5344CB8AC3E}">
        <p14:creationId xmlns:p14="http://schemas.microsoft.com/office/powerpoint/2010/main" val="982097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
            <a:ext cx="12359149" cy="2143822"/>
          </a:xfrm>
        </p:spPr>
        <p:txBody>
          <a:bodyPr>
            <a:normAutofit/>
          </a:bodyPr>
          <a:lstStyle/>
          <a:p>
            <a:r>
              <a:rPr lang="en-GB" b="1" dirty="0">
                <a:latin typeface="Arial Black" panose="020B0A04020102020204" pitchFamily="34" charset="0"/>
              </a:rPr>
              <a:t>Do now: </a:t>
            </a:r>
            <a:br>
              <a:rPr lang="en-GB" dirty="0"/>
            </a:br>
            <a:r>
              <a:rPr lang="en-GB" dirty="0"/>
              <a:t>Do you believe in fate and destiny?</a:t>
            </a:r>
            <a:br>
              <a:rPr lang="en-GB" dirty="0"/>
            </a:br>
            <a:r>
              <a:rPr lang="en-GB" dirty="0"/>
              <a:t>Do you believe in free will? </a:t>
            </a:r>
          </a:p>
        </p:txBody>
      </p:sp>
      <p:sp>
        <p:nvSpPr>
          <p:cNvPr id="9" name="Text Box 2">
            <a:extLst>
              <a:ext uri="{FF2B5EF4-FFF2-40B4-BE49-F238E27FC236}">
                <a16:creationId xmlns:a16="http://schemas.microsoft.com/office/drawing/2014/main" id="{F990B746-9028-47A0-AC19-7E911B098ED1}"/>
              </a:ext>
            </a:extLst>
          </p:cNvPr>
          <p:cNvSpPr txBox="1"/>
          <p:nvPr/>
        </p:nvSpPr>
        <p:spPr>
          <a:xfrm>
            <a:off x="8624294" y="497757"/>
            <a:ext cx="3262906" cy="2912874"/>
          </a:xfrm>
          <a:custGeom>
            <a:avLst/>
            <a:gdLst>
              <a:gd name="connsiteX0" fmla="*/ 0 w 3262906"/>
              <a:gd name="connsiteY0" fmla="*/ 0 h 2912874"/>
              <a:gd name="connsiteX1" fmla="*/ 3262906 w 3262906"/>
              <a:gd name="connsiteY1" fmla="*/ 0 h 2912874"/>
              <a:gd name="connsiteX2" fmla="*/ 3262906 w 3262906"/>
              <a:gd name="connsiteY2" fmla="*/ 2912874 h 2912874"/>
              <a:gd name="connsiteX3" fmla="*/ 0 w 3262906"/>
              <a:gd name="connsiteY3" fmla="*/ 2912874 h 2912874"/>
              <a:gd name="connsiteX4" fmla="*/ 0 w 3262906"/>
              <a:gd name="connsiteY4" fmla="*/ 0 h 29128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906" h="2912874" fill="none" extrusionOk="0">
                <a:moveTo>
                  <a:pt x="0" y="0"/>
                </a:moveTo>
                <a:cubicBezTo>
                  <a:pt x="853305" y="-22422"/>
                  <a:pt x="2579075" y="146"/>
                  <a:pt x="3262906" y="0"/>
                </a:cubicBezTo>
                <a:cubicBezTo>
                  <a:pt x="3104245" y="801334"/>
                  <a:pt x="3105490" y="1591149"/>
                  <a:pt x="3262906" y="2912874"/>
                </a:cubicBezTo>
                <a:cubicBezTo>
                  <a:pt x="2614539" y="3004288"/>
                  <a:pt x="598882" y="2784486"/>
                  <a:pt x="0" y="2912874"/>
                </a:cubicBezTo>
                <a:cubicBezTo>
                  <a:pt x="10922" y="1720133"/>
                  <a:pt x="-97658" y="1259887"/>
                  <a:pt x="0" y="0"/>
                </a:cubicBezTo>
                <a:close/>
              </a:path>
              <a:path w="3262906" h="2912874" stroke="0" extrusionOk="0">
                <a:moveTo>
                  <a:pt x="0" y="0"/>
                </a:moveTo>
                <a:cubicBezTo>
                  <a:pt x="920550" y="98509"/>
                  <a:pt x="2768229" y="-72040"/>
                  <a:pt x="3262906" y="0"/>
                </a:cubicBezTo>
                <a:cubicBezTo>
                  <a:pt x="3334783" y="1150399"/>
                  <a:pt x="3298150" y="2329255"/>
                  <a:pt x="3262906" y="2912874"/>
                </a:cubicBezTo>
                <a:cubicBezTo>
                  <a:pt x="1964049" y="2896546"/>
                  <a:pt x="718000" y="2935333"/>
                  <a:pt x="0" y="2912874"/>
                </a:cubicBezTo>
                <a:cubicBezTo>
                  <a:pt x="51311" y="1635547"/>
                  <a:pt x="120150" y="1102104"/>
                  <a:pt x="0" y="0"/>
                </a:cubicBezTo>
                <a:close/>
              </a:path>
            </a:pathLst>
          </a:custGeom>
          <a:solidFill>
            <a:schemeClr val="lt1"/>
          </a:solidFill>
          <a:ln w="6350">
            <a:solidFill>
              <a:srgbClr val="002060"/>
            </a:solidFill>
            <a:extLst>
              <a:ext uri="{C807C97D-BFC1-408E-A445-0C87EB9F89A2}">
                <ask:lineSketchStyleProps xmlns:ask="http://schemas.microsoft.com/office/drawing/2018/sketchyshapes" sd="17232146">
                  <a:prstGeom prst="rect">
                    <a:avLst/>
                  </a:prstGeom>
                  <ask:type>
                    <ask:lineSketchCurved/>
                  </ask:type>
                </ask:lineSketchStyleProps>
              </a:ext>
            </a:extLst>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28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Destiny = </a:t>
            </a:r>
          </a:p>
          <a:p>
            <a:pPr algn="ctr">
              <a:lnSpc>
                <a:spcPct val="107000"/>
              </a:lnSpc>
              <a:spcAft>
                <a:spcPts val="800"/>
              </a:spcAft>
            </a:pPr>
            <a:r>
              <a:rPr lang="en-US" sz="28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Belief that events are meant to happen, or have been decided in advance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 Box 2">
            <a:extLst>
              <a:ext uri="{FF2B5EF4-FFF2-40B4-BE49-F238E27FC236}">
                <a16:creationId xmlns:a16="http://schemas.microsoft.com/office/drawing/2014/main" id="{7D87601E-95DC-401C-AA9C-55ABB91A9CCB}"/>
              </a:ext>
            </a:extLst>
          </p:cNvPr>
          <p:cNvSpPr txBox="1"/>
          <p:nvPr/>
        </p:nvSpPr>
        <p:spPr>
          <a:xfrm>
            <a:off x="8624294" y="3673928"/>
            <a:ext cx="3262906" cy="2912875"/>
          </a:xfrm>
          <a:custGeom>
            <a:avLst/>
            <a:gdLst>
              <a:gd name="connsiteX0" fmla="*/ 0 w 3262906"/>
              <a:gd name="connsiteY0" fmla="*/ 0 h 2912875"/>
              <a:gd name="connsiteX1" fmla="*/ 3262906 w 3262906"/>
              <a:gd name="connsiteY1" fmla="*/ 0 h 2912875"/>
              <a:gd name="connsiteX2" fmla="*/ 3262906 w 3262906"/>
              <a:gd name="connsiteY2" fmla="*/ 2912875 h 2912875"/>
              <a:gd name="connsiteX3" fmla="*/ 0 w 3262906"/>
              <a:gd name="connsiteY3" fmla="*/ 2912875 h 2912875"/>
              <a:gd name="connsiteX4" fmla="*/ 0 w 3262906"/>
              <a:gd name="connsiteY4" fmla="*/ 0 h 29128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906" h="2912875" fill="none" extrusionOk="0">
                <a:moveTo>
                  <a:pt x="0" y="0"/>
                </a:moveTo>
                <a:cubicBezTo>
                  <a:pt x="853305" y="-22422"/>
                  <a:pt x="2579075" y="146"/>
                  <a:pt x="3262906" y="0"/>
                </a:cubicBezTo>
                <a:cubicBezTo>
                  <a:pt x="3104245" y="799900"/>
                  <a:pt x="3105490" y="1589724"/>
                  <a:pt x="3262906" y="2912875"/>
                </a:cubicBezTo>
                <a:cubicBezTo>
                  <a:pt x="2614539" y="3004289"/>
                  <a:pt x="598882" y="2784487"/>
                  <a:pt x="0" y="2912875"/>
                </a:cubicBezTo>
                <a:cubicBezTo>
                  <a:pt x="10922" y="1721298"/>
                  <a:pt x="-97658" y="1260466"/>
                  <a:pt x="0" y="0"/>
                </a:cubicBezTo>
                <a:close/>
              </a:path>
              <a:path w="3262906" h="2912875" stroke="0" extrusionOk="0">
                <a:moveTo>
                  <a:pt x="0" y="0"/>
                </a:moveTo>
                <a:cubicBezTo>
                  <a:pt x="920550" y="98509"/>
                  <a:pt x="2768229" y="-72040"/>
                  <a:pt x="3262906" y="0"/>
                </a:cubicBezTo>
                <a:cubicBezTo>
                  <a:pt x="3334783" y="1149894"/>
                  <a:pt x="3298150" y="2328691"/>
                  <a:pt x="3262906" y="2912875"/>
                </a:cubicBezTo>
                <a:cubicBezTo>
                  <a:pt x="1964049" y="2896547"/>
                  <a:pt x="718000" y="2935334"/>
                  <a:pt x="0" y="2912875"/>
                </a:cubicBezTo>
                <a:cubicBezTo>
                  <a:pt x="51311" y="1635649"/>
                  <a:pt x="120150" y="1103019"/>
                  <a:pt x="0" y="0"/>
                </a:cubicBezTo>
                <a:close/>
              </a:path>
            </a:pathLst>
          </a:custGeom>
          <a:solidFill>
            <a:schemeClr val="lt1"/>
          </a:solidFill>
          <a:ln w="6350">
            <a:solidFill>
              <a:srgbClr val="7030A0"/>
            </a:solidFill>
            <a:extLst>
              <a:ext uri="{C807C97D-BFC1-408E-A445-0C87EB9F89A2}">
                <ask:lineSketchStyleProps xmlns:ask="http://schemas.microsoft.com/office/drawing/2018/sketchyshapes" sd="17232146">
                  <a:prstGeom prst="rect">
                    <a:avLst/>
                  </a:prstGeom>
                  <ask:type>
                    <ask:lineSketchCurved/>
                  </ask:type>
                </ask:lineSketchStyleProps>
              </a:ext>
            </a:extLst>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28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Free Will = </a:t>
            </a:r>
          </a:p>
          <a:p>
            <a:pPr algn="ctr">
              <a:lnSpc>
                <a:spcPct val="107000"/>
              </a:lnSpc>
              <a:spcAft>
                <a:spcPts val="800"/>
              </a:spcAft>
            </a:pPr>
            <a:r>
              <a:rPr lang="en-US" sz="28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View that humans are free to make their own choices and the future is not written</a:t>
            </a:r>
            <a:endParaRPr lang="en-GB" sz="16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26" name="Picture 2" descr="white ipad on white textile">
            <a:extLst>
              <a:ext uri="{FF2B5EF4-FFF2-40B4-BE49-F238E27FC236}">
                <a16:creationId xmlns:a16="http://schemas.microsoft.com/office/drawing/2014/main" id="{A287A244-7A5A-4F71-8625-D48DF999BC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957387"/>
            <a:ext cx="3185652" cy="477847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tore facade">
            <a:extLst>
              <a:ext uri="{FF2B5EF4-FFF2-40B4-BE49-F238E27FC236}">
                <a16:creationId xmlns:a16="http://schemas.microsoft.com/office/drawing/2014/main" id="{ACC65D54-7C05-4F4E-A344-670943CA2FEF}"/>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2904" r="25200" b="6799"/>
          <a:stretch/>
        </p:blipFill>
        <p:spPr bwMode="auto">
          <a:xfrm>
            <a:off x="4163786" y="1993829"/>
            <a:ext cx="3988560" cy="47420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0103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AA6BA-7513-488E-9630-47E1D5884087}"/>
              </a:ext>
            </a:extLst>
          </p:cNvPr>
          <p:cNvSpPr>
            <a:spLocks noGrp="1"/>
          </p:cNvSpPr>
          <p:nvPr>
            <p:ph type="title"/>
          </p:nvPr>
        </p:nvSpPr>
        <p:spPr>
          <a:xfrm>
            <a:off x="415637" y="1"/>
            <a:ext cx="10926288" cy="1128156"/>
          </a:xfrm>
        </p:spPr>
        <p:txBody>
          <a:bodyPr>
            <a:normAutofit/>
          </a:bodyPr>
          <a:lstStyle/>
          <a:p>
            <a:r>
              <a:rPr lang="en-US" dirty="0">
                <a:latin typeface="Arial Black" panose="020B0A04020102020204" pitchFamily="34" charset="0"/>
              </a:rPr>
              <a:t>We task : Marla and the Crocodile</a:t>
            </a:r>
            <a:br>
              <a:rPr lang="en-US" dirty="0"/>
            </a:br>
            <a:r>
              <a:rPr lang="en-US" sz="2800" dirty="0"/>
              <a:t>(loosely adapted from an idea by Chris Hewer, chrishewer.org)</a:t>
            </a:r>
            <a:endParaRPr lang="en-GB" dirty="0"/>
          </a:p>
        </p:txBody>
      </p:sp>
      <p:sp>
        <p:nvSpPr>
          <p:cNvPr id="3" name="Content Placeholder 2">
            <a:extLst>
              <a:ext uri="{FF2B5EF4-FFF2-40B4-BE49-F238E27FC236}">
                <a16:creationId xmlns:a16="http://schemas.microsoft.com/office/drawing/2014/main" id="{F09C1002-BE4C-4715-9D21-EEB09003C186}"/>
              </a:ext>
            </a:extLst>
          </p:cNvPr>
          <p:cNvSpPr>
            <a:spLocks noGrp="1"/>
          </p:cNvSpPr>
          <p:nvPr>
            <p:ph idx="1"/>
          </p:nvPr>
        </p:nvSpPr>
        <p:spPr>
          <a:xfrm>
            <a:off x="0" y="1021207"/>
            <a:ext cx="12192000" cy="5551715"/>
          </a:xfrm>
        </p:spPr>
        <p:txBody>
          <a:bodyPr>
            <a:normAutofit fontScale="92500" lnSpcReduction="20000"/>
          </a:bodyPr>
          <a:lstStyle/>
          <a:p>
            <a:r>
              <a:rPr lang="en-US" dirty="0"/>
              <a:t>Marla lives in India. Her village lies next to a fast-moving river. Sometimes the villagers call it ‘Mother River’ because it sustains life. They fish in the river, sell the fish at market, and travel up and down the river in small boats to trade. Sometimes the villagers call it ‘angry river’ because it also brings dangers; floods destroy houses, waves sweep people off banks and rafts and crocodiles and snakes live in the water. </a:t>
            </a:r>
          </a:p>
          <a:p>
            <a:r>
              <a:rPr lang="en-US" dirty="0"/>
              <a:t>The children learn to respect Mother River from an early age. They learn to swim and sail, to avoid certain rocks and waterfalls and spot signs of predators, both for themselves and others. </a:t>
            </a:r>
          </a:p>
          <a:p>
            <a:r>
              <a:rPr lang="en-US" dirty="0"/>
              <a:t>Marla’s parents take their responsibilities very seriously. They have made sure all their children can swim, manage themselves and know the dangers. </a:t>
            </a:r>
          </a:p>
          <a:p>
            <a:r>
              <a:rPr lang="en-US" dirty="0"/>
              <a:t>One night Marla steals her father’s raft and takes it up the river. She wants to find turtles that her friend says live in a quiet pool and come out at night. </a:t>
            </a:r>
          </a:p>
          <a:p>
            <a:r>
              <a:rPr lang="en-US" dirty="0"/>
              <a:t>She drifts towards the pool, but as she approaches a sudden wave overturns her raft. She starts to swim to shore but suddenly freezes. A huge crocodile, as still as a log, has been watching her. Slowly, lazily, it turns towards her and begins to paddle, its yellow eyes gleaming on the surface…</a:t>
            </a:r>
          </a:p>
        </p:txBody>
      </p:sp>
      <p:sp>
        <p:nvSpPr>
          <p:cNvPr id="4" name="TextBox 3"/>
          <p:cNvSpPr txBox="1"/>
          <p:nvPr/>
        </p:nvSpPr>
        <p:spPr>
          <a:xfrm>
            <a:off x="242047" y="6035040"/>
            <a:ext cx="11569849" cy="646331"/>
          </a:xfrm>
          <a:prstGeom prst="rect">
            <a:avLst/>
          </a:prstGeom>
          <a:noFill/>
        </p:spPr>
        <p:txBody>
          <a:bodyPr wrap="square" rtlCol="0">
            <a:spAutoFit/>
          </a:bodyPr>
          <a:lstStyle/>
          <a:p>
            <a:pPr marL="342900" indent="-342900">
              <a:buAutoNum type="arabicParenR"/>
            </a:pPr>
            <a:r>
              <a:rPr lang="en-GB" dirty="0"/>
              <a:t>Make a list of all the tings that have lead to Marla’s predicament.</a:t>
            </a:r>
          </a:p>
          <a:p>
            <a:pPr marL="342900" indent="-342900">
              <a:buAutoNum type="arabicParenR"/>
            </a:pPr>
            <a:r>
              <a:rPr lang="en-GB" dirty="0"/>
              <a:t>Think, pair, share: Is Marla to blame? </a:t>
            </a:r>
          </a:p>
        </p:txBody>
      </p:sp>
    </p:spTree>
    <p:extLst>
      <p:ext uri="{BB962C8B-B14F-4D97-AF65-F5344CB8AC3E}">
        <p14:creationId xmlns:p14="http://schemas.microsoft.com/office/powerpoint/2010/main" val="3926998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911" y="0"/>
            <a:ext cx="7454005" cy="6498772"/>
          </a:xfrm>
        </p:spPr>
        <p:txBody>
          <a:bodyPr>
            <a:normAutofit fontScale="90000"/>
          </a:bodyPr>
          <a:lstStyle/>
          <a:p>
            <a:r>
              <a:rPr lang="en-GB" sz="5400" b="1" dirty="0"/>
              <a:t>Listen carefully as your teacher reads the description of angels in Islamic belief</a:t>
            </a:r>
            <a:br>
              <a:rPr lang="en-GB" dirty="0"/>
            </a:br>
            <a:br>
              <a:rPr lang="en-GB" dirty="0"/>
            </a:br>
            <a:r>
              <a:rPr lang="en-GB" dirty="0"/>
              <a:t>As you listen:</a:t>
            </a:r>
            <a:br>
              <a:rPr lang="en-GB" dirty="0"/>
            </a:br>
            <a:r>
              <a:rPr lang="en-GB" dirty="0"/>
              <a:t>- sketch what </a:t>
            </a:r>
            <a:r>
              <a:rPr lang="en-GB"/>
              <a:t>you hear,</a:t>
            </a:r>
            <a:br>
              <a:rPr lang="en-GB" dirty="0"/>
            </a:br>
            <a:r>
              <a:rPr lang="en-GB" dirty="0"/>
              <a:t>- create symbols to represent what you hear</a:t>
            </a:r>
            <a:br>
              <a:rPr lang="en-GB" dirty="0"/>
            </a:br>
            <a:r>
              <a:rPr lang="en-GB" dirty="0"/>
              <a:t>OR </a:t>
            </a:r>
            <a:br>
              <a:rPr lang="en-GB" dirty="0"/>
            </a:br>
            <a:r>
              <a:rPr lang="en-GB" dirty="0"/>
              <a:t>make notes to summarise what you hear</a:t>
            </a:r>
          </a:p>
        </p:txBody>
      </p:sp>
      <p:pic>
        <p:nvPicPr>
          <p:cNvPr id="2050" name="Picture 2" descr="green bokeh lights">
            <a:extLst>
              <a:ext uri="{FF2B5EF4-FFF2-40B4-BE49-F238E27FC236}">
                <a16:creationId xmlns:a16="http://schemas.microsoft.com/office/drawing/2014/main" id="{7F785DDD-48E2-4D53-AB9C-BCA46603CE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88916" y="0"/>
            <a:ext cx="4554537"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54955391-683B-184E-B989-636C9D317B05}"/>
              </a:ext>
            </a:extLst>
          </p:cNvPr>
          <p:cNvSpPr txBox="1"/>
          <p:nvPr/>
        </p:nvSpPr>
        <p:spPr>
          <a:xfrm>
            <a:off x="9866185" y="6498772"/>
            <a:ext cx="1966586" cy="261610"/>
          </a:xfrm>
          <a:prstGeom prst="rect">
            <a:avLst/>
          </a:prstGeom>
          <a:noFill/>
        </p:spPr>
        <p:txBody>
          <a:bodyPr wrap="square" rtlCol="0">
            <a:spAutoFit/>
          </a:bodyPr>
          <a:lstStyle/>
          <a:p>
            <a:r>
              <a:rPr lang="en-US" sz="1100" dirty="0">
                <a:solidFill>
                  <a:schemeClr val="bg1"/>
                </a:solidFill>
              </a:rPr>
              <a:t>Photo by </a:t>
            </a:r>
            <a:r>
              <a:rPr lang="en-US" sz="1100" dirty="0">
                <a:solidFill>
                  <a:schemeClr val="bg1"/>
                </a:solidFill>
                <a:hlinkClick r:id="rId4">
                  <a:extLst>
                    <a:ext uri="{A12FA001-AC4F-418D-AE19-62706E023703}">
                      <ahyp:hlinkClr xmlns:ahyp="http://schemas.microsoft.com/office/drawing/2018/hyperlinkcolor" val="tx"/>
                    </a:ext>
                  </a:extLst>
                </a:hlinkClick>
              </a:rPr>
              <a:t>Umberto</a:t>
            </a:r>
            <a:r>
              <a:rPr lang="en-US" sz="1100" dirty="0">
                <a:solidFill>
                  <a:schemeClr val="bg1"/>
                </a:solidFill>
              </a:rPr>
              <a:t> on </a:t>
            </a:r>
            <a:r>
              <a:rPr lang="en-US" sz="1100" dirty="0">
                <a:solidFill>
                  <a:schemeClr val="bg1"/>
                </a:solidFill>
                <a:hlinkClick r:id="rId5">
                  <a:extLst>
                    <a:ext uri="{A12FA001-AC4F-418D-AE19-62706E023703}">
                      <ahyp:hlinkClr xmlns:ahyp="http://schemas.microsoft.com/office/drawing/2018/hyperlinkcolor" val="tx"/>
                    </a:ext>
                  </a:extLst>
                </a:hlinkClick>
              </a:rPr>
              <a:t>Unsplash</a:t>
            </a:r>
            <a:endParaRPr lang="en-US" sz="1100" dirty="0">
              <a:solidFill>
                <a:schemeClr val="bg1"/>
              </a:solidFill>
            </a:endParaRPr>
          </a:p>
        </p:txBody>
      </p:sp>
    </p:spTree>
    <p:extLst>
      <p:ext uri="{BB962C8B-B14F-4D97-AF65-F5344CB8AC3E}">
        <p14:creationId xmlns:p14="http://schemas.microsoft.com/office/powerpoint/2010/main" val="1853593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B855C-8A1A-4385-A5A7-B48D9A0D9A95}"/>
              </a:ext>
            </a:extLst>
          </p:cNvPr>
          <p:cNvSpPr>
            <a:spLocks noGrp="1"/>
          </p:cNvSpPr>
          <p:nvPr>
            <p:ph type="title"/>
          </p:nvPr>
        </p:nvSpPr>
        <p:spPr>
          <a:xfrm>
            <a:off x="208808" y="210746"/>
            <a:ext cx="10515600" cy="751156"/>
          </a:xfrm>
        </p:spPr>
        <p:txBody>
          <a:bodyPr/>
          <a:lstStyle/>
          <a:p>
            <a:r>
              <a:rPr lang="en-US" dirty="0">
                <a:latin typeface="Arial Black" panose="020B0A04020102020204" pitchFamily="34" charset="0"/>
              </a:rPr>
              <a:t>Angels in Islam</a:t>
            </a:r>
            <a:endParaRPr lang="en-GB" dirty="0">
              <a:latin typeface="Arial Black" panose="020B0A04020102020204" pitchFamily="34" charset="0"/>
            </a:endParaRPr>
          </a:p>
        </p:txBody>
      </p:sp>
      <p:sp>
        <p:nvSpPr>
          <p:cNvPr id="3" name="Content Placeholder 2">
            <a:extLst>
              <a:ext uri="{FF2B5EF4-FFF2-40B4-BE49-F238E27FC236}">
                <a16:creationId xmlns:a16="http://schemas.microsoft.com/office/drawing/2014/main" id="{367BC0AE-53BD-4AE3-BC37-39ADDA558DE8}"/>
              </a:ext>
            </a:extLst>
          </p:cNvPr>
          <p:cNvSpPr>
            <a:spLocks noGrp="1"/>
          </p:cNvSpPr>
          <p:nvPr>
            <p:ph idx="1"/>
          </p:nvPr>
        </p:nvSpPr>
        <p:spPr>
          <a:xfrm>
            <a:off x="1" y="961902"/>
            <a:ext cx="8455230" cy="5685352"/>
          </a:xfrm>
        </p:spPr>
        <p:txBody>
          <a:bodyPr>
            <a:normAutofit fontScale="92500" lnSpcReduction="10000"/>
          </a:bodyPr>
          <a:lstStyle/>
          <a:p>
            <a:pPr marL="0" indent="0">
              <a:buNone/>
            </a:pPr>
            <a:r>
              <a:rPr lang="en-US" dirty="0"/>
              <a:t>TEACHER NOTES- In Islam humans have freewill but angels do not</a:t>
            </a:r>
          </a:p>
          <a:p>
            <a:r>
              <a:rPr lang="en-US" dirty="0"/>
              <a:t>Angels are mentioned more than a hundred times in the Qur’an. God created angels before human beings. </a:t>
            </a:r>
          </a:p>
          <a:p>
            <a:r>
              <a:rPr lang="en-US" dirty="0"/>
              <a:t>Angels are made out of light. They are described as beautiful, neither male or female, possessing two, three or four pairs of wings (Qur’an 35:1) and bodies which can assume many forms. They do not need food, shelter or rest, they do not reproduce or have sex. </a:t>
            </a:r>
          </a:p>
          <a:p>
            <a:r>
              <a:rPr lang="en-US" dirty="0"/>
              <a:t>They worship and obey God and perform specific roles for God (see table).</a:t>
            </a:r>
          </a:p>
          <a:p>
            <a:r>
              <a:rPr lang="en-US" dirty="0"/>
              <a:t>Angels cannot disobey God, they do not have free will. They have powers to carry out their roles, but do not make mistakes and always carry out God’s wishes.</a:t>
            </a:r>
          </a:p>
          <a:p>
            <a:r>
              <a:rPr lang="en-US" dirty="0"/>
              <a:t>What sort of Knowledge is this? – mythical.</a:t>
            </a:r>
          </a:p>
          <a:p>
            <a:endParaRPr lang="en-GB" dirty="0"/>
          </a:p>
        </p:txBody>
      </p:sp>
      <p:graphicFrame>
        <p:nvGraphicFramePr>
          <p:cNvPr id="4" name="Table 3">
            <a:extLst>
              <a:ext uri="{FF2B5EF4-FFF2-40B4-BE49-F238E27FC236}">
                <a16:creationId xmlns:a16="http://schemas.microsoft.com/office/drawing/2014/main" id="{2C7E82F2-7E11-4400-B9E0-E0726B59A222}"/>
              </a:ext>
            </a:extLst>
          </p:cNvPr>
          <p:cNvGraphicFramePr>
            <a:graphicFrameLocks noGrp="1"/>
          </p:cNvGraphicFramePr>
          <p:nvPr>
            <p:extLst>
              <p:ext uri="{D42A27DB-BD31-4B8C-83A1-F6EECF244321}">
                <p14:modId xmlns:p14="http://schemas.microsoft.com/office/powerpoint/2010/main" val="2949802508"/>
              </p:ext>
            </p:extLst>
          </p:nvPr>
        </p:nvGraphicFramePr>
        <p:xfrm>
          <a:off x="8455231" y="0"/>
          <a:ext cx="3736767" cy="6858000"/>
        </p:xfrm>
        <a:graphic>
          <a:graphicData uri="http://schemas.openxmlformats.org/drawingml/2006/table">
            <a:tbl>
              <a:tblPr firstRow="1" bandRow="1">
                <a:tableStyleId>{F5AB1C69-6EDB-4FF4-983F-18BD219EF322}</a:tableStyleId>
              </a:tblPr>
              <a:tblGrid>
                <a:gridCol w="1353787">
                  <a:extLst>
                    <a:ext uri="{9D8B030D-6E8A-4147-A177-3AD203B41FA5}">
                      <a16:colId xmlns:a16="http://schemas.microsoft.com/office/drawing/2014/main" val="2488469755"/>
                    </a:ext>
                  </a:extLst>
                </a:gridCol>
                <a:gridCol w="2382980">
                  <a:extLst>
                    <a:ext uri="{9D8B030D-6E8A-4147-A177-3AD203B41FA5}">
                      <a16:colId xmlns:a16="http://schemas.microsoft.com/office/drawing/2014/main" val="1164042514"/>
                    </a:ext>
                  </a:extLst>
                </a:gridCol>
              </a:tblGrid>
              <a:tr h="589196">
                <a:tc>
                  <a:txBody>
                    <a:bodyPr/>
                    <a:lstStyle/>
                    <a:p>
                      <a:r>
                        <a:rPr lang="en-US" sz="2400" dirty="0"/>
                        <a:t>ANGEL </a:t>
                      </a:r>
                      <a:endParaRPr lang="en-GB" sz="2400" dirty="0"/>
                    </a:p>
                  </a:txBody>
                  <a:tcPr/>
                </a:tc>
                <a:tc>
                  <a:txBody>
                    <a:bodyPr/>
                    <a:lstStyle/>
                    <a:p>
                      <a:r>
                        <a:rPr lang="en-US" sz="2400" dirty="0"/>
                        <a:t>ROLE </a:t>
                      </a:r>
                      <a:endParaRPr lang="en-GB" sz="2400" dirty="0"/>
                    </a:p>
                  </a:txBody>
                  <a:tcPr/>
                </a:tc>
                <a:extLst>
                  <a:ext uri="{0D108BD9-81ED-4DB2-BD59-A6C34878D82A}">
                    <a16:rowId xmlns:a16="http://schemas.microsoft.com/office/drawing/2014/main" val="1914512855"/>
                  </a:ext>
                </a:extLst>
              </a:tr>
              <a:tr h="1152264">
                <a:tc>
                  <a:txBody>
                    <a:bodyPr/>
                    <a:lstStyle/>
                    <a:p>
                      <a:r>
                        <a:rPr lang="en-US" sz="2400" b="1" dirty="0"/>
                        <a:t>Jibril</a:t>
                      </a:r>
                      <a:endParaRPr lang="en-GB" sz="2400" b="1" dirty="0"/>
                    </a:p>
                  </a:txBody>
                  <a:tcPr/>
                </a:tc>
                <a:tc>
                  <a:txBody>
                    <a:bodyPr/>
                    <a:lstStyle/>
                    <a:p>
                      <a:r>
                        <a:rPr lang="en-US" sz="2000" dirty="0"/>
                        <a:t>Brings word of God to the prophets </a:t>
                      </a:r>
                    </a:p>
                    <a:p>
                      <a:r>
                        <a:rPr lang="en-US" sz="2000" dirty="0"/>
                        <a:t>Qur’an 2:97, 16:102</a:t>
                      </a:r>
                      <a:endParaRPr lang="en-GB" sz="2000" dirty="0"/>
                    </a:p>
                  </a:txBody>
                  <a:tcPr/>
                </a:tc>
                <a:extLst>
                  <a:ext uri="{0D108BD9-81ED-4DB2-BD59-A6C34878D82A}">
                    <a16:rowId xmlns:a16="http://schemas.microsoft.com/office/drawing/2014/main" val="1192425652"/>
                  </a:ext>
                </a:extLst>
              </a:tr>
              <a:tr h="786148">
                <a:tc>
                  <a:txBody>
                    <a:bodyPr/>
                    <a:lstStyle/>
                    <a:p>
                      <a:r>
                        <a:rPr lang="en-US" sz="2400" b="1" dirty="0" err="1"/>
                        <a:t>Izra’il</a:t>
                      </a:r>
                      <a:endParaRPr lang="en-GB" sz="2400" b="1" dirty="0"/>
                    </a:p>
                  </a:txBody>
                  <a:tcPr/>
                </a:tc>
                <a:tc>
                  <a:txBody>
                    <a:bodyPr/>
                    <a:lstStyle/>
                    <a:p>
                      <a:r>
                        <a:rPr lang="en-US" sz="2000" dirty="0"/>
                        <a:t>Angel of death</a:t>
                      </a:r>
                    </a:p>
                    <a:p>
                      <a:r>
                        <a:rPr lang="en-US" sz="2000" dirty="0"/>
                        <a:t>Qur’an 32:11</a:t>
                      </a:r>
                      <a:endParaRPr lang="en-GB" sz="2000" dirty="0"/>
                    </a:p>
                  </a:txBody>
                  <a:tcPr/>
                </a:tc>
                <a:extLst>
                  <a:ext uri="{0D108BD9-81ED-4DB2-BD59-A6C34878D82A}">
                    <a16:rowId xmlns:a16="http://schemas.microsoft.com/office/drawing/2014/main" val="1152635762"/>
                  </a:ext>
                </a:extLst>
              </a:tr>
              <a:tr h="1334754">
                <a:tc>
                  <a:txBody>
                    <a:bodyPr/>
                    <a:lstStyle/>
                    <a:p>
                      <a:r>
                        <a:rPr lang="en-US" sz="2400" b="1" dirty="0" err="1"/>
                        <a:t>Mika’il</a:t>
                      </a:r>
                      <a:endParaRPr lang="en-GB" sz="2400" b="1" dirty="0"/>
                    </a:p>
                  </a:txBody>
                  <a:tcPr/>
                </a:tc>
                <a:tc>
                  <a:txBody>
                    <a:bodyPr/>
                    <a:lstStyle/>
                    <a:p>
                      <a:r>
                        <a:rPr lang="en-US" sz="2000" dirty="0"/>
                        <a:t>Nourishes bodies and souls  if the living, oversees the seasons. </a:t>
                      </a:r>
                      <a:endParaRPr lang="en-GB" sz="2000" dirty="0"/>
                    </a:p>
                  </a:txBody>
                  <a:tcPr/>
                </a:tc>
                <a:extLst>
                  <a:ext uri="{0D108BD9-81ED-4DB2-BD59-A6C34878D82A}">
                    <a16:rowId xmlns:a16="http://schemas.microsoft.com/office/drawing/2014/main" val="3928753317"/>
                  </a:ext>
                </a:extLst>
              </a:tr>
              <a:tr h="1040068">
                <a:tc>
                  <a:txBody>
                    <a:bodyPr/>
                    <a:lstStyle/>
                    <a:p>
                      <a:r>
                        <a:rPr lang="en-US" sz="2400" b="1" dirty="0" err="1"/>
                        <a:t>Israfil</a:t>
                      </a:r>
                      <a:endParaRPr lang="en-GB" sz="2400" b="1" dirty="0"/>
                    </a:p>
                  </a:txBody>
                  <a:tcPr/>
                </a:tc>
                <a:tc>
                  <a:txBody>
                    <a:bodyPr/>
                    <a:lstStyle/>
                    <a:p>
                      <a:r>
                        <a:rPr lang="en-US" sz="2000" dirty="0"/>
                        <a:t>Blows trumpet at end of days, and again at Judgment</a:t>
                      </a:r>
                      <a:endParaRPr lang="en-GB" sz="2000" dirty="0"/>
                    </a:p>
                  </a:txBody>
                  <a:tcPr/>
                </a:tc>
                <a:extLst>
                  <a:ext uri="{0D108BD9-81ED-4DB2-BD59-A6C34878D82A}">
                    <a16:rowId xmlns:a16="http://schemas.microsoft.com/office/drawing/2014/main" val="1703637497"/>
                  </a:ext>
                </a:extLst>
              </a:tr>
              <a:tr h="1955570">
                <a:tc>
                  <a:txBody>
                    <a:bodyPr/>
                    <a:lstStyle/>
                    <a:p>
                      <a:r>
                        <a:rPr lang="en-US" sz="2000" b="1" dirty="0"/>
                        <a:t>Al-Kiran Al-</a:t>
                      </a:r>
                      <a:r>
                        <a:rPr lang="en-US" sz="2000" b="1" dirty="0" err="1"/>
                        <a:t>Katibun</a:t>
                      </a:r>
                      <a:endParaRPr lang="en-US" sz="2000" b="1" dirty="0"/>
                    </a:p>
                    <a:p>
                      <a:r>
                        <a:rPr lang="en-US" sz="1600" b="1" dirty="0"/>
                        <a:t>(‘</a:t>
                      </a:r>
                      <a:r>
                        <a:rPr lang="en-US" sz="1600" b="1" dirty="0" err="1"/>
                        <a:t>honourable</a:t>
                      </a:r>
                      <a:r>
                        <a:rPr lang="en-US" sz="1600" b="1" dirty="0"/>
                        <a:t> scribes’)</a:t>
                      </a:r>
                      <a:endParaRPr lang="en-GB" sz="1600" b="1" dirty="0"/>
                    </a:p>
                  </a:txBody>
                  <a:tcPr/>
                </a:tc>
                <a:tc>
                  <a:txBody>
                    <a:bodyPr/>
                    <a:lstStyle/>
                    <a:p>
                      <a:r>
                        <a:rPr lang="en-US" sz="2000" dirty="0"/>
                        <a:t>Two angels record good and bad actions in a book, the basis of judgment. </a:t>
                      </a:r>
                    </a:p>
                    <a:p>
                      <a:r>
                        <a:rPr lang="en-US" sz="2000" dirty="0"/>
                        <a:t>Qur’an 54:53, 39:69. </a:t>
                      </a:r>
                      <a:endParaRPr lang="en-GB" sz="2000" dirty="0"/>
                    </a:p>
                  </a:txBody>
                  <a:tcPr/>
                </a:tc>
                <a:extLst>
                  <a:ext uri="{0D108BD9-81ED-4DB2-BD59-A6C34878D82A}">
                    <a16:rowId xmlns:a16="http://schemas.microsoft.com/office/drawing/2014/main" val="380405620"/>
                  </a:ext>
                </a:extLst>
              </a:tr>
            </a:tbl>
          </a:graphicData>
        </a:graphic>
      </p:graphicFrame>
    </p:spTree>
    <p:extLst>
      <p:ext uri="{BB962C8B-B14F-4D97-AF65-F5344CB8AC3E}">
        <p14:creationId xmlns:p14="http://schemas.microsoft.com/office/powerpoint/2010/main" val="2141557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r>
              <a:rPr lang="en-GB" dirty="0"/>
              <a:t>In groups research the Angel you have been </a:t>
            </a:r>
          </a:p>
          <a:p>
            <a:pPr marL="0" indent="0">
              <a:buNone/>
            </a:pPr>
            <a:r>
              <a:rPr lang="en-GB" dirty="0"/>
              <a:t>allocated and present back to the class.</a:t>
            </a:r>
          </a:p>
        </p:txBody>
      </p:sp>
      <p:graphicFrame>
        <p:nvGraphicFramePr>
          <p:cNvPr id="4" name="Table 3">
            <a:extLst>
              <a:ext uri="{FF2B5EF4-FFF2-40B4-BE49-F238E27FC236}">
                <a16:creationId xmlns:a16="http://schemas.microsoft.com/office/drawing/2014/main" id="{2C7E82F2-7E11-4400-B9E0-E0726B59A222}"/>
              </a:ext>
            </a:extLst>
          </p:cNvPr>
          <p:cNvGraphicFramePr>
            <a:graphicFrameLocks noGrp="1"/>
          </p:cNvGraphicFramePr>
          <p:nvPr>
            <p:extLst>
              <p:ext uri="{D42A27DB-BD31-4B8C-83A1-F6EECF244321}">
                <p14:modId xmlns:p14="http://schemas.microsoft.com/office/powerpoint/2010/main" val="2259107488"/>
              </p:ext>
            </p:extLst>
          </p:nvPr>
        </p:nvGraphicFramePr>
        <p:xfrm>
          <a:off x="8455231" y="0"/>
          <a:ext cx="3736767" cy="6858000"/>
        </p:xfrm>
        <a:graphic>
          <a:graphicData uri="http://schemas.openxmlformats.org/drawingml/2006/table">
            <a:tbl>
              <a:tblPr firstRow="1" bandRow="1">
                <a:tableStyleId>{F5AB1C69-6EDB-4FF4-983F-18BD219EF322}</a:tableStyleId>
              </a:tblPr>
              <a:tblGrid>
                <a:gridCol w="1353787">
                  <a:extLst>
                    <a:ext uri="{9D8B030D-6E8A-4147-A177-3AD203B41FA5}">
                      <a16:colId xmlns:a16="http://schemas.microsoft.com/office/drawing/2014/main" val="2488469755"/>
                    </a:ext>
                  </a:extLst>
                </a:gridCol>
                <a:gridCol w="2382980">
                  <a:extLst>
                    <a:ext uri="{9D8B030D-6E8A-4147-A177-3AD203B41FA5}">
                      <a16:colId xmlns:a16="http://schemas.microsoft.com/office/drawing/2014/main" val="1164042514"/>
                    </a:ext>
                  </a:extLst>
                </a:gridCol>
              </a:tblGrid>
              <a:tr h="589196">
                <a:tc>
                  <a:txBody>
                    <a:bodyPr/>
                    <a:lstStyle/>
                    <a:p>
                      <a:r>
                        <a:rPr lang="en-US" sz="2400" dirty="0"/>
                        <a:t>ANGEL </a:t>
                      </a:r>
                      <a:endParaRPr lang="en-GB" sz="2400" dirty="0"/>
                    </a:p>
                  </a:txBody>
                  <a:tcPr/>
                </a:tc>
                <a:tc>
                  <a:txBody>
                    <a:bodyPr/>
                    <a:lstStyle/>
                    <a:p>
                      <a:r>
                        <a:rPr lang="en-US" sz="2400" dirty="0"/>
                        <a:t>ROLE </a:t>
                      </a:r>
                      <a:endParaRPr lang="en-GB" sz="2400" dirty="0"/>
                    </a:p>
                  </a:txBody>
                  <a:tcPr/>
                </a:tc>
                <a:extLst>
                  <a:ext uri="{0D108BD9-81ED-4DB2-BD59-A6C34878D82A}">
                    <a16:rowId xmlns:a16="http://schemas.microsoft.com/office/drawing/2014/main" val="1914512855"/>
                  </a:ext>
                </a:extLst>
              </a:tr>
              <a:tr h="1152264">
                <a:tc>
                  <a:txBody>
                    <a:bodyPr/>
                    <a:lstStyle/>
                    <a:p>
                      <a:r>
                        <a:rPr lang="en-US" sz="2400" b="1" dirty="0"/>
                        <a:t>Jibril</a:t>
                      </a:r>
                      <a:endParaRPr lang="en-GB" sz="2400" b="1" dirty="0"/>
                    </a:p>
                  </a:txBody>
                  <a:tcPr/>
                </a:tc>
                <a:tc>
                  <a:txBody>
                    <a:bodyPr/>
                    <a:lstStyle/>
                    <a:p>
                      <a:r>
                        <a:rPr lang="en-US" sz="2000" dirty="0"/>
                        <a:t>Qur’an 2:97, 16:102</a:t>
                      </a:r>
                      <a:endParaRPr lang="en-GB" sz="2000" dirty="0"/>
                    </a:p>
                  </a:txBody>
                  <a:tcPr/>
                </a:tc>
                <a:extLst>
                  <a:ext uri="{0D108BD9-81ED-4DB2-BD59-A6C34878D82A}">
                    <a16:rowId xmlns:a16="http://schemas.microsoft.com/office/drawing/2014/main" val="1192425652"/>
                  </a:ext>
                </a:extLst>
              </a:tr>
              <a:tr h="786148">
                <a:tc>
                  <a:txBody>
                    <a:bodyPr/>
                    <a:lstStyle/>
                    <a:p>
                      <a:r>
                        <a:rPr lang="en-US" sz="2400" b="1" dirty="0" err="1"/>
                        <a:t>Izra’il</a:t>
                      </a:r>
                      <a:endParaRPr lang="en-GB" sz="2400" b="1" dirty="0"/>
                    </a:p>
                  </a:txBody>
                  <a:tcPr/>
                </a:tc>
                <a:tc>
                  <a:txBody>
                    <a:bodyPr/>
                    <a:lstStyle/>
                    <a:p>
                      <a:r>
                        <a:rPr lang="en-US" sz="2000" dirty="0"/>
                        <a:t>Qur’an 32:11</a:t>
                      </a:r>
                      <a:endParaRPr lang="en-GB" sz="2000" dirty="0"/>
                    </a:p>
                  </a:txBody>
                  <a:tcPr/>
                </a:tc>
                <a:extLst>
                  <a:ext uri="{0D108BD9-81ED-4DB2-BD59-A6C34878D82A}">
                    <a16:rowId xmlns:a16="http://schemas.microsoft.com/office/drawing/2014/main" val="1152635762"/>
                  </a:ext>
                </a:extLst>
              </a:tr>
              <a:tr h="1334754">
                <a:tc>
                  <a:txBody>
                    <a:bodyPr/>
                    <a:lstStyle/>
                    <a:p>
                      <a:r>
                        <a:rPr lang="en-US" sz="2400" b="1" dirty="0" err="1"/>
                        <a:t>Mika’il</a:t>
                      </a:r>
                      <a:endParaRPr lang="en-GB" sz="2400" b="1" dirty="0"/>
                    </a:p>
                  </a:txBody>
                  <a:tcPr/>
                </a:tc>
                <a:tc>
                  <a:txBody>
                    <a:bodyPr/>
                    <a:lstStyle/>
                    <a:p>
                      <a:r>
                        <a:rPr lang="en-US" sz="2000" dirty="0"/>
                        <a:t>Nourishes bodies and souls  if the living, oversees the seasons. </a:t>
                      </a:r>
                      <a:endParaRPr lang="en-GB" sz="2000" dirty="0"/>
                    </a:p>
                  </a:txBody>
                  <a:tcPr/>
                </a:tc>
                <a:extLst>
                  <a:ext uri="{0D108BD9-81ED-4DB2-BD59-A6C34878D82A}">
                    <a16:rowId xmlns:a16="http://schemas.microsoft.com/office/drawing/2014/main" val="3928753317"/>
                  </a:ext>
                </a:extLst>
              </a:tr>
              <a:tr h="1040068">
                <a:tc>
                  <a:txBody>
                    <a:bodyPr/>
                    <a:lstStyle/>
                    <a:p>
                      <a:r>
                        <a:rPr lang="en-US" sz="2400" b="1" dirty="0" err="1"/>
                        <a:t>Israfil</a:t>
                      </a:r>
                      <a:endParaRPr lang="en-GB" sz="2400" b="1" dirty="0"/>
                    </a:p>
                  </a:txBody>
                  <a:tcPr/>
                </a:tc>
                <a:tc>
                  <a:txBody>
                    <a:bodyPr/>
                    <a:lstStyle/>
                    <a:p>
                      <a:r>
                        <a:rPr lang="en-GB" sz="1800" b="0" i="0" kern="1200" dirty="0">
                          <a:solidFill>
                            <a:schemeClr val="dk1"/>
                          </a:solidFill>
                          <a:effectLst/>
                          <a:latin typeface="+mn-lt"/>
                          <a:ea typeface="+mn-ea"/>
                          <a:cs typeface="+mn-cs"/>
                        </a:rPr>
                        <a:t>Quran, 39.68.</a:t>
                      </a:r>
                      <a:endParaRPr lang="en-GB" sz="2000" dirty="0"/>
                    </a:p>
                  </a:txBody>
                  <a:tcPr/>
                </a:tc>
                <a:extLst>
                  <a:ext uri="{0D108BD9-81ED-4DB2-BD59-A6C34878D82A}">
                    <a16:rowId xmlns:a16="http://schemas.microsoft.com/office/drawing/2014/main" val="1703637497"/>
                  </a:ext>
                </a:extLst>
              </a:tr>
              <a:tr h="1955570">
                <a:tc>
                  <a:txBody>
                    <a:bodyPr/>
                    <a:lstStyle/>
                    <a:p>
                      <a:r>
                        <a:rPr lang="en-US" sz="2000" b="1" dirty="0"/>
                        <a:t>Al-Kiran Al-</a:t>
                      </a:r>
                      <a:r>
                        <a:rPr lang="en-US" sz="2000" b="1" dirty="0" err="1"/>
                        <a:t>Katibun</a:t>
                      </a:r>
                      <a:endParaRPr lang="en-US" sz="2000" b="1" dirty="0"/>
                    </a:p>
                    <a:p>
                      <a:r>
                        <a:rPr lang="en-US" sz="1600" b="1" dirty="0"/>
                        <a:t>(‘</a:t>
                      </a:r>
                      <a:r>
                        <a:rPr lang="en-US" sz="1600" b="1" dirty="0" err="1"/>
                        <a:t>honourable</a:t>
                      </a:r>
                      <a:r>
                        <a:rPr lang="en-US" sz="1600" b="1" dirty="0"/>
                        <a:t> scribes’)</a:t>
                      </a:r>
                      <a:endParaRPr lang="en-GB" sz="1600" b="1" dirty="0"/>
                    </a:p>
                  </a:txBody>
                  <a:tcPr/>
                </a:tc>
                <a:tc>
                  <a:txBody>
                    <a:bodyPr/>
                    <a:lstStyle/>
                    <a:p>
                      <a:r>
                        <a:rPr lang="en-US" sz="2000" dirty="0"/>
                        <a:t>Qur’an 54:53, 39:69. </a:t>
                      </a:r>
                      <a:endParaRPr lang="en-GB" sz="2000" dirty="0"/>
                    </a:p>
                  </a:txBody>
                  <a:tcPr/>
                </a:tc>
                <a:extLst>
                  <a:ext uri="{0D108BD9-81ED-4DB2-BD59-A6C34878D82A}">
                    <a16:rowId xmlns:a16="http://schemas.microsoft.com/office/drawing/2014/main" val="380405620"/>
                  </a:ext>
                </a:extLst>
              </a:tr>
            </a:tbl>
          </a:graphicData>
        </a:graphic>
      </p:graphicFrame>
    </p:spTree>
    <p:extLst>
      <p:ext uri="{BB962C8B-B14F-4D97-AF65-F5344CB8AC3E}">
        <p14:creationId xmlns:p14="http://schemas.microsoft.com/office/powerpoint/2010/main" val="2941781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98998763"/>
              </p:ext>
            </p:extLst>
          </p:nvPr>
        </p:nvGraphicFramePr>
        <p:xfrm>
          <a:off x="838200" y="365125"/>
          <a:ext cx="10515600" cy="192024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496525904"/>
                    </a:ext>
                  </a:extLst>
                </a:gridCol>
                <a:gridCol w="5257800">
                  <a:extLst>
                    <a:ext uri="{9D8B030D-6E8A-4147-A177-3AD203B41FA5}">
                      <a16:colId xmlns:a16="http://schemas.microsoft.com/office/drawing/2014/main" val="668603297"/>
                    </a:ext>
                  </a:extLst>
                </a:gridCol>
              </a:tblGrid>
              <a:tr h="370840">
                <a:tc>
                  <a:txBody>
                    <a:bodyPr/>
                    <a:lstStyle/>
                    <a:p>
                      <a:r>
                        <a:rPr lang="en-GB" dirty="0"/>
                        <a:t>1. Humans </a:t>
                      </a:r>
                    </a:p>
                  </a:txBody>
                  <a:tcPr/>
                </a:tc>
                <a:tc>
                  <a:txBody>
                    <a:bodyPr/>
                    <a:lstStyle/>
                    <a:p>
                      <a:r>
                        <a:rPr lang="en-GB" dirty="0"/>
                        <a:t>Angels </a:t>
                      </a:r>
                    </a:p>
                    <a:p>
                      <a:endParaRPr lang="en-GB" dirty="0"/>
                    </a:p>
                  </a:txBody>
                  <a:tcPr/>
                </a:tc>
                <a:extLst>
                  <a:ext uri="{0D108BD9-81ED-4DB2-BD59-A6C34878D82A}">
                    <a16:rowId xmlns:a16="http://schemas.microsoft.com/office/drawing/2014/main" val="1748026903"/>
                  </a:ext>
                </a:extLst>
              </a:tr>
              <a:tr h="370840">
                <a:tc>
                  <a:txBody>
                    <a:bodyPr/>
                    <a:lstStyle/>
                    <a:p>
                      <a:r>
                        <a:rPr lang="en-GB" dirty="0"/>
                        <a:t>2. Prophets </a:t>
                      </a:r>
                    </a:p>
                  </a:txBody>
                  <a:tcPr/>
                </a:tc>
                <a:tc>
                  <a:txBody>
                    <a:bodyPr/>
                    <a:lstStyle/>
                    <a:p>
                      <a:r>
                        <a:rPr lang="en-GB" dirty="0"/>
                        <a:t>Angels</a:t>
                      </a:r>
                    </a:p>
                    <a:p>
                      <a:endParaRPr lang="en-GB" dirty="0"/>
                    </a:p>
                  </a:txBody>
                  <a:tcPr/>
                </a:tc>
                <a:extLst>
                  <a:ext uri="{0D108BD9-81ED-4DB2-BD59-A6C34878D82A}">
                    <a16:rowId xmlns:a16="http://schemas.microsoft.com/office/drawing/2014/main" val="3115447068"/>
                  </a:ext>
                </a:extLst>
              </a:tr>
              <a:tr h="370840">
                <a:tc>
                  <a:txBody>
                    <a:bodyPr/>
                    <a:lstStyle/>
                    <a:p>
                      <a:r>
                        <a:rPr lang="en-GB" dirty="0"/>
                        <a:t>3. Prophets </a:t>
                      </a:r>
                    </a:p>
                  </a:txBody>
                  <a:tcPr/>
                </a:tc>
                <a:tc>
                  <a:txBody>
                    <a:bodyPr/>
                    <a:lstStyle/>
                    <a:p>
                      <a:r>
                        <a:rPr lang="en-GB" dirty="0"/>
                        <a:t>Ordinary humans</a:t>
                      </a:r>
                    </a:p>
                    <a:p>
                      <a:endParaRPr lang="en-GB" dirty="0"/>
                    </a:p>
                  </a:txBody>
                  <a:tcPr/>
                </a:tc>
                <a:extLst>
                  <a:ext uri="{0D108BD9-81ED-4DB2-BD59-A6C34878D82A}">
                    <a16:rowId xmlns:a16="http://schemas.microsoft.com/office/drawing/2014/main" val="2030947614"/>
                  </a:ext>
                </a:extLst>
              </a:tr>
            </a:tbl>
          </a:graphicData>
        </a:graphic>
      </p:graphicFrame>
      <p:sp>
        <p:nvSpPr>
          <p:cNvPr id="5" name="TextBox 4"/>
          <p:cNvSpPr txBox="1"/>
          <p:nvPr/>
        </p:nvSpPr>
        <p:spPr>
          <a:xfrm>
            <a:off x="656216" y="2845398"/>
            <a:ext cx="10697584" cy="1200329"/>
          </a:xfrm>
          <a:prstGeom prst="rect">
            <a:avLst/>
          </a:prstGeom>
          <a:noFill/>
        </p:spPr>
        <p:txBody>
          <a:bodyPr wrap="square" rtlCol="0">
            <a:spAutoFit/>
          </a:bodyPr>
          <a:lstStyle/>
          <a:p>
            <a:r>
              <a:rPr lang="en-GB" dirty="0"/>
              <a:t>Groups/ pairs jot down </a:t>
            </a:r>
          </a:p>
          <a:p>
            <a:pPr marL="342900" indent="-342900">
              <a:buAutoNum type="arabicParenR"/>
            </a:pPr>
            <a:r>
              <a:rPr lang="en-GB" dirty="0"/>
              <a:t>How humans and angels are seen in Islam</a:t>
            </a:r>
          </a:p>
          <a:p>
            <a:pPr marL="342900" indent="-342900">
              <a:buAutoNum type="arabicParenR"/>
            </a:pPr>
            <a:r>
              <a:rPr lang="en-GB" dirty="0"/>
              <a:t>How prophets and angels are seen in Islam </a:t>
            </a:r>
          </a:p>
          <a:p>
            <a:pPr marL="342900" indent="-342900">
              <a:buAutoNum type="arabicParenR"/>
            </a:pPr>
            <a:r>
              <a:rPr lang="en-GB" dirty="0"/>
              <a:t>How prophets and ordinary Humans are seen in Islam.  </a:t>
            </a:r>
          </a:p>
        </p:txBody>
      </p:sp>
      <p:sp>
        <p:nvSpPr>
          <p:cNvPr id="6" name="TextBox 5"/>
          <p:cNvSpPr txBox="1"/>
          <p:nvPr/>
        </p:nvSpPr>
        <p:spPr>
          <a:xfrm>
            <a:off x="785308" y="4485939"/>
            <a:ext cx="7062396" cy="369332"/>
          </a:xfrm>
          <a:prstGeom prst="rect">
            <a:avLst/>
          </a:prstGeom>
          <a:noFill/>
        </p:spPr>
        <p:txBody>
          <a:bodyPr wrap="square" rtlCol="0">
            <a:spAutoFit/>
          </a:bodyPr>
          <a:lstStyle/>
          <a:p>
            <a:r>
              <a:rPr lang="en-GB" dirty="0"/>
              <a:t>Create class notes, especially relating to </a:t>
            </a:r>
            <a:r>
              <a:rPr lang="en-GB" dirty="0" err="1"/>
              <a:t>Jibril</a:t>
            </a:r>
            <a:r>
              <a:rPr lang="en-GB" dirty="0"/>
              <a:t> and </a:t>
            </a:r>
            <a:r>
              <a:rPr lang="en-GB" dirty="0" err="1"/>
              <a:t>Mika’il</a:t>
            </a:r>
            <a:r>
              <a:rPr lang="en-GB" dirty="0"/>
              <a:t> </a:t>
            </a:r>
          </a:p>
        </p:txBody>
      </p:sp>
    </p:spTree>
    <p:extLst>
      <p:ext uri="{BB962C8B-B14F-4D97-AF65-F5344CB8AC3E}">
        <p14:creationId xmlns:p14="http://schemas.microsoft.com/office/powerpoint/2010/main" val="2155913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070EECB-579B-4DB8-916F-A15D6C205E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815DC26-D9AF-4123-A010-2AB7715020FB}">
  <ds:schemaRefs>
    <ds:schemaRef ds:uri="http://schemas.microsoft.com/sharepoint/v3/contenttype/forms"/>
  </ds:schemaRefs>
</ds:datastoreItem>
</file>

<file path=customXml/itemProps3.xml><?xml version="1.0" encoding="utf-8"?>
<ds:datastoreItem xmlns:ds="http://schemas.openxmlformats.org/officeDocument/2006/customXml" ds:itemID="{27A527BD-3F9C-433A-B281-DA04C45784DB}">
  <ds:schemaRefs>
    <ds:schemaRef ds:uri="http://purl.org/dc/elements/1.1/"/>
    <ds:schemaRef ds:uri="http://purl.org/dc/dcmitype/"/>
    <ds:schemaRef ds:uri="http://www.w3.org/XML/1998/namespace"/>
    <ds:schemaRef ds:uri="http://schemas.microsoft.com/office/2006/metadata/properties"/>
    <ds:schemaRef ds:uri="http://purl.org/dc/terms/"/>
    <ds:schemaRef ds:uri="http://schemas.openxmlformats.org/package/2006/metadata/core-properties"/>
    <ds:schemaRef ds:uri="3daa3796-40a0-4fe0-acc9-e99f93d22791"/>
    <ds:schemaRef ds:uri="http://schemas.microsoft.com/office/2006/documentManagement/typ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12265</TotalTime>
  <Words>1258</Words>
  <Application>Microsoft Macintosh PowerPoint</Application>
  <PresentationFormat>Widescreen</PresentationFormat>
  <Paragraphs>119</Paragraphs>
  <Slides>12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 Black</vt:lpstr>
      <vt:lpstr>Calibri</vt:lpstr>
      <vt:lpstr>Calibri Light</vt:lpstr>
      <vt:lpstr>Office Theme</vt:lpstr>
      <vt:lpstr>Big Ideas for RE KS4 Curriculum </vt:lpstr>
      <vt:lpstr>6: Should God have stopped at angels? </vt:lpstr>
      <vt:lpstr>PowerPoint Presentation</vt:lpstr>
      <vt:lpstr>Do now:  Do you believe in fate and destiny? Do you believe in free will? </vt:lpstr>
      <vt:lpstr>We task : Marla and the Crocodile (loosely adapted from an idea by Chris Hewer, chrishewer.org)</vt:lpstr>
      <vt:lpstr>Listen carefully as your teacher reads the description of angels in Islamic belief  As you listen: - sketch what you hear, - create symbols to represent what you hear OR  make notes to summarise what you hear</vt:lpstr>
      <vt:lpstr>Angels in Islam</vt:lpstr>
      <vt:lpstr>PowerPoint Presentation</vt:lpstr>
      <vt:lpstr>PowerPoint Presentation</vt:lpstr>
      <vt:lpstr>Think back to the story of Marla and the crocodile….</vt:lpstr>
      <vt:lpstr>Group discussion – should God have stopped at angels ? </vt:lpstr>
      <vt:lpstr>Exit ticket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Ideas for RE KS4 Curriculum</dc:title>
  <dc:creator>Kate Christopher</dc:creator>
  <cp:lastModifiedBy>Tracey Francis</cp:lastModifiedBy>
  <cp:revision>109</cp:revision>
  <dcterms:created xsi:type="dcterms:W3CDTF">2018-10-02T10:33:06Z</dcterms:created>
  <dcterms:modified xsi:type="dcterms:W3CDTF">2021-01-21T11:44:10Z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