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9" r:id="rId6"/>
    <p:sldId id="329" r:id="rId7"/>
    <p:sldId id="328" r:id="rId8"/>
    <p:sldId id="32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39000D-CDEE-2A47-BF4B-570426738EB3}" v="4" dt="2021-01-21T10:33:17.3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3" autoAdjust="0"/>
    <p:restoredTop sz="96208"/>
  </p:normalViewPr>
  <p:slideViewPr>
    <p:cSldViewPr snapToGrid="0">
      <p:cViewPr varScale="1">
        <p:scale>
          <a:sx n="115" d="100"/>
          <a:sy n="115" d="100"/>
        </p:scale>
        <p:origin x="2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cey Francis" userId="6a34b47e-2ae8-46f1-bae7-b8f493e6d601" providerId="ADAL" clId="{6A39000D-CDEE-2A47-BF4B-570426738EB3}"/>
    <pc:docChg chg="addSld delSld modSld">
      <pc:chgData name="Tracey Francis" userId="6a34b47e-2ae8-46f1-bae7-b8f493e6d601" providerId="ADAL" clId="{6A39000D-CDEE-2A47-BF4B-570426738EB3}" dt="2021-01-21T10:33:24.293" v="4" actId="2696"/>
      <pc:docMkLst>
        <pc:docMk/>
      </pc:docMkLst>
      <pc:sldChg chg="add">
        <pc:chgData name="Tracey Francis" userId="6a34b47e-2ae8-46f1-bae7-b8f493e6d601" providerId="ADAL" clId="{6A39000D-CDEE-2A47-BF4B-570426738EB3}" dt="2021-01-20T11:23:38.879" v="0"/>
        <pc:sldMkLst>
          <pc:docMk/>
          <pc:sldMk cId="2960235745" sldId="256"/>
        </pc:sldMkLst>
      </pc:sldChg>
      <pc:sldChg chg="addSp delSp modSp">
        <pc:chgData name="Tracey Francis" userId="6a34b47e-2ae8-46f1-bae7-b8f493e6d601" providerId="ADAL" clId="{6A39000D-CDEE-2A47-BF4B-570426738EB3}" dt="2021-01-21T10:33:03.738" v="2"/>
        <pc:sldMkLst>
          <pc:docMk/>
          <pc:sldMk cId="2610397422" sldId="269"/>
        </pc:sldMkLst>
        <pc:spChg chg="add del mod">
          <ac:chgData name="Tracey Francis" userId="6a34b47e-2ae8-46f1-bae7-b8f493e6d601" providerId="ADAL" clId="{6A39000D-CDEE-2A47-BF4B-570426738EB3}" dt="2021-01-21T10:33:03.738" v="2"/>
          <ac:spMkLst>
            <pc:docMk/>
            <pc:sldMk cId="2610397422" sldId="269"/>
            <ac:spMk id="6" creationId="{689CF729-1C03-E14F-8012-43B5F64E2D0A}"/>
          </ac:spMkLst>
        </pc:spChg>
      </pc:sldChg>
      <pc:sldChg chg="del">
        <pc:chgData name="Tracey Francis" userId="6a34b47e-2ae8-46f1-bae7-b8f493e6d601" providerId="ADAL" clId="{6A39000D-CDEE-2A47-BF4B-570426738EB3}" dt="2021-01-21T10:33:24.293" v="4" actId="2696"/>
        <pc:sldMkLst>
          <pc:docMk/>
          <pc:sldMk cId="1955223153" sldId="311"/>
        </pc:sldMkLst>
      </pc:sldChg>
      <pc:sldChg chg="add">
        <pc:chgData name="Tracey Francis" userId="6a34b47e-2ae8-46f1-bae7-b8f493e6d601" providerId="ADAL" clId="{6A39000D-CDEE-2A47-BF4B-570426738EB3}" dt="2021-01-21T10:33:17.325" v="3"/>
        <pc:sldMkLst>
          <pc:docMk/>
          <pc:sldMk cId="1366111054" sldId="32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1CB88-D21D-4F9B-BCCF-DB58486B23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0B8E85-E90D-4B12-9B7E-CFE2701304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4B7B1A-ECAD-4599-BC6C-75C913CDD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FBB29-B638-413C-8BDF-C5A5AE71D7D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CBD50E-6A07-472F-831D-FC483B3F9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FA0908-A0EE-40AE-ACCC-6EB2E6D41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A22DD-608E-40FD-996E-D58020524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071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E32D2-DA20-425C-B8EF-877F02909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EB6CFC-E0FF-4D9C-9FAD-AC8BAEC602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475252-A667-4BBC-912B-E0E808819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FBB29-B638-413C-8BDF-C5A5AE71D7D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9C935F-BD1B-4967-AA85-13CE221C3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EE5769-7EB6-49F0-84B6-A52210514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A22DD-608E-40FD-996E-D58020524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663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A49DDA-8AB7-498F-B04E-59A30952BB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A38DA9-8470-4C43-BB3A-83420C9EE7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7C2E0A-A417-4948-A0E4-F51DC3FA5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FBB29-B638-413C-8BDF-C5A5AE71D7D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487F3-9F86-4B63-9D37-0DE532D3C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45D391-4959-4E15-8193-EF6BE9DF5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A22DD-608E-40FD-996E-D58020524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883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F6BBA-3FAA-4774-9A45-10A49BFC0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C8EAA-D8AF-4245-BDDC-87A885D8A5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05A34-862F-49FA-A0BB-49E38EE6D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FBB29-B638-413C-8BDF-C5A5AE71D7D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4F2CF3-3C90-410F-B49A-4E06CE350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3FEB1-7009-400E-9940-8ADC0673C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A22DD-608E-40FD-996E-D58020524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9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8FA3D-1F66-48B1-AD52-294F762D9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5ED09D-2075-4AAB-B1BE-BE50B4DA5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48624-960C-4F3D-8D4F-FCE042716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FBB29-B638-413C-8BDF-C5A5AE71D7D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D86FDE-BCC3-4FEE-AE32-C00C182E8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E0A148-FD96-410B-95E1-33389909F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A22DD-608E-40FD-996E-D58020524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7131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20DD4-FDB1-49E0-855A-EF081F374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607D3-3FA2-4635-B137-7657F8C4C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B0ED0C-B652-4BA2-A0A1-7D0D7ACAAE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B7C83B-5010-4B19-922F-C402CAF09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FBB29-B638-413C-8BDF-C5A5AE71D7D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53FDC-E70E-4E63-A81B-FEC65E480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68B9F1-E855-4F11-B199-9DA145F93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A22DD-608E-40FD-996E-D58020524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279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B64ED-A6AD-4B9B-B45F-51E20D8C8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BBDAE1-2881-43F5-A82D-D8914830C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8BEE63-3A73-4F6F-8843-722648B084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377A5F-458C-4050-982F-B76183A182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56ABB0-F69A-49A2-910D-3C3ADAC28B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F499B7-9274-45CD-99FD-ACD20A072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FBB29-B638-413C-8BDF-C5A5AE71D7D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D508C9-C0C3-47B1-BC59-9D2A0BABC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85B5B6-9573-485F-93E9-CD7D4654E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A22DD-608E-40FD-996E-D58020524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041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DE7A7-C3EC-4B6D-B710-432554BF6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0E6ED7-803B-4026-8195-3898E067D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FBB29-B638-413C-8BDF-C5A5AE71D7D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5FDB9D-38F8-40D5-9165-0F8D066FA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A714FD-F7D3-49AC-AF4A-C63BEE030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A22DD-608E-40FD-996E-D58020524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404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DD8164-C03F-4CF0-905E-B7F798A53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FBB29-B638-413C-8BDF-C5A5AE71D7D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5B8AE6-091C-4D2D-AD2C-572EAF957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60D56E-52B5-42ED-81E5-691CF4C4A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A22DD-608E-40FD-996E-D58020524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089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0E038-146C-46DF-B4F6-5D34A92D4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87C8F-F6E0-41A9-B5D9-AC056ECD72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15D63-0C36-4B4E-8842-28997B909B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9F5AE-8E2C-404B-90F8-2BBA538C9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FBB29-B638-413C-8BDF-C5A5AE71D7D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EDCC5D-A27C-4226-8436-AE5499AE0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134975-FFB7-4961-9EBB-A599C9AFE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A22DD-608E-40FD-996E-D58020524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149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BF4AC-9F23-4518-BBDB-6BB9AF3C9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031958-F888-431D-8259-D5EEC8D9DA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BB6A7F-CE77-4686-A8FF-D3884ABAC3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8710A3-8B2B-4FF0-AD07-CF32DEE79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FBB29-B638-413C-8BDF-C5A5AE71D7D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6FCE61-53EF-4A18-BF8B-13B174003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838C04-DBF9-436F-B44B-8AD848182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A22DD-608E-40FD-996E-D58020524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94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A1FC8-47E3-4AB2-932D-3F3EA44D1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DB8E68-C6C6-4224-82B3-59120E7AA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A603B2-0B7D-410B-B322-2F3FA3B9EE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FBB29-B638-413C-8BDF-C5A5AE71D7D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34A30-1521-455A-AACE-8B37F70A67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48DA6B-37E1-4B73-8465-1331D124F6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A22DD-608E-40FD-996E-D58020524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370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DF8AA-B21B-4FE1-AAF0-D28F41108F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08759"/>
            <a:ext cx="12192000" cy="147254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lang="en-US" sz="5400" dirty="0">
                <a:solidFill>
                  <a:schemeClr val="bg1"/>
                </a:solidFill>
                <a:latin typeface="Arial Black" panose="020B0A04020102020204" pitchFamily="34" charset="0"/>
              </a:rPr>
              <a:t>Big Ideas for RE</a:t>
            </a:r>
            <a:br>
              <a:rPr lang="en-US" sz="5400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US" sz="5400" dirty="0">
                <a:solidFill>
                  <a:schemeClr val="bg1"/>
                </a:solidFill>
                <a:latin typeface="Arial Black" panose="020B0A04020102020204" pitchFamily="34" charset="0"/>
              </a:rPr>
              <a:t>KS4 Curriculum </a:t>
            </a:r>
            <a:endParaRPr lang="en-GB" sz="5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12C47B-37A1-4A2B-B845-0AA859FA91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23264"/>
            <a:ext cx="9144000" cy="2490004"/>
          </a:xfrm>
        </p:spPr>
        <p:txBody>
          <a:bodyPr>
            <a:normAutofit/>
          </a:bodyPr>
          <a:lstStyle/>
          <a:p>
            <a:r>
              <a:rPr lang="en-US" sz="7800" dirty="0">
                <a:solidFill>
                  <a:srgbClr val="006666"/>
                </a:solidFill>
                <a:latin typeface="Arial Black" panose="020B0A04020102020204" pitchFamily="34" charset="0"/>
              </a:rPr>
              <a:t>Christianity</a:t>
            </a:r>
          </a:p>
          <a:p>
            <a:r>
              <a:rPr lang="en-US" sz="6000" dirty="0">
                <a:solidFill>
                  <a:srgbClr val="006666"/>
                </a:solidFill>
                <a:latin typeface="Arial Black" panose="020B0A04020102020204" pitchFamily="34" charset="0"/>
              </a:rPr>
              <a:t>Practices </a:t>
            </a:r>
            <a:r>
              <a:rPr lang="en-US" sz="4800" dirty="0">
                <a:solidFill>
                  <a:srgbClr val="006666"/>
                </a:solidFill>
                <a:latin typeface="Arial Black" panose="020B0A04020102020204" pitchFamily="34" charset="0"/>
              </a:rPr>
              <a:t>(AQA a)</a:t>
            </a:r>
            <a:endParaRPr lang="en-GB" sz="4800" dirty="0">
              <a:solidFill>
                <a:srgbClr val="006666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9A5A304-9122-E747-A33F-EE9BA74F2A51}"/>
              </a:ext>
            </a:extLst>
          </p:cNvPr>
          <p:cNvGrpSpPr/>
          <p:nvPr/>
        </p:nvGrpSpPr>
        <p:grpSpPr>
          <a:xfrm>
            <a:off x="4151043" y="6165626"/>
            <a:ext cx="3868647" cy="379095"/>
            <a:chOff x="4144951" y="6155233"/>
            <a:chExt cx="3868647" cy="379095"/>
          </a:xfrm>
        </p:grpSpPr>
        <p:pic>
          <p:nvPicPr>
            <p:cNvPr id="5" name="Picture 4" descr="Logo, company name&#10;&#10;Description automatically generated">
              <a:extLst>
                <a:ext uri="{FF2B5EF4-FFF2-40B4-BE49-F238E27FC236}">
                  <a16:creationId xmlns:a16="http://schemas.microsoft.com/office/drawing/2014/main" id="{5ABB5A4E-EF8C-D049-BA3D-E92A67E00A33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31813" y="6155233"/>
              <a:ext cx="1581785" cy="379095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563C69C-9ABA-464B-B1D1-DD726D2C93BB}"/>
                </a:ext>
              </a:extLst>
            </p:cNvPr>
            <p:cNvSpPr txBox="1"/>
            <p:nvPr/>
          </p:nvSpPr>
          <p:spPr>
            <a:xfrm>
              <a:off x="4144951" y="6206282"/>
              <a:ext cx="23649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Created in 2019. Project funded by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60235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5F530-A7BB-4A72-8266-F1C79C0EC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434" y="204519"/>
            <a:ext cx="10989623" cy="1398650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 Black" panose="020B0A04020102020204" pitchFamily="34" charset="0"/>
              </a:rPr>
              <a:t>7-8: </a:t>
            </a:r>
            <a:r>
              <a:rPr lang="en-GB" b="1" dirty="0">
                <a:latin typeface="Arial Black" panose="020B0A04020102020204" pitchFamily="34" charset="0"/>
              </a:rPr>
              <a:t>If God is everywhere, why go on pilgrimage?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54DBB1-85BE-4C77-BEE0-440134DF69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186" y="1864425"/>
            <a:ext cx="6536378" cy="45482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6666"/>
                </a:solidFill>
              </a:rPr>
              <a:t>From the spec</a:t>
            </a:r>
            <a:r>
              <a:rPr lang="en-US" b="1" dirty="0">
                <a:solidFill>
                  <a:srgbClr val="006666"/>
                </a:solidFill>
                <a:sym typeface="Wingdings" panose="05000000000000000000" pitchFamily="2" charset="2"/>
              </a:rPr>
              <a:t> </a:t>
            </a:r>
            <a:r>
              <a:rPr lang="en-GB" b="1" dirty="0">
                <a:solidFill>
                  <a:srgbClr val="006666"/>
                </a:solidFill>
              </a:rPr>
              <a:t>The role and importance of pilgrimage &amp; celebrations including:</a:t>
            </a:r>
          </a:p>
          <a:p>
            <a:pPr marL="0" indent="0">
              <a:buNone/>
            </a:pPr>
            <a:r>
              <a:rPr lang="en-GB" b="1" dirty="0">
                <a:solidFill>
                  <a:srgbClr val="006666"/>
                </a:solidFill>
              </a:rPr>
              <a:t>contrast pilgrimages of Lourdes and Iona</a:t>
            </a:r>
          </a:p>
          <a:p>
            <a:pPr marL="0" indent="0">
              <a:buNone/>
            </a:pPr>
            <a:r>
              <a:rPr lang="en-US" sz="3200" b="1" dirty="0"/>
              <a:t>Learning outcomes: </a:t>
            </a:r>
          </a:p>
          <a:p>
            <a:r>
              <a:rPr lang="en-US" sz="3200" b="1" dirty="0"/>
              <a:t>Explain significance of Lourdes and Iona as pilgrimage destinations</a:t>
            </a:r>
          </a:p>
          <a:p>
            <a:r>
              <a:rPr lang="en-US" sz="3200" b="1" dirty="0"/>
              <a:t>Offer one reason why pilgrimage is not essential in Christianity</a:t>
            </a:r>
          </a:p>
          <a:p>
            <a:r>
              <a:rPr lang="en-US" sz="3200" b="1" dirty="0"/>
              <a:t>Offer 4 reasons why people would visit Lourdes and Iona</a:t>
            </a:r>
          </a:p>
          <a:p>
            <a:pPr marL="0" indent="0">
              <a:buNone/>
            </a:pPr>
            <a:endParaRPr lang="en-US" sz="32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D44661-D1E2-47C7-90C7-BDBAFD343E31}"/>
              </a:ext>
            </a:extLst>
          </p:cNvPr>
          <p:cNvSpPr txBox="1"/>
          <p:nvPr/>
        </p:nvSpPr>
        <p:spPr>
          <a:xfrm>
            <a:off x="7077693" y="1271334"/>
            <a:ext cx="4405746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BIG IDEAS LEARNING</a:t>
            </a:r>
            <a:endParaRPr lang="en-US" sz="4000" dirty="0"/>
          </a:p>
          <a:p>
            <a:r>
              <a:rPr lang="en-GB" sz="2400" b="1" dirty="0">
                <a:solidFill>
                  <a:srgbClr val="FF6600"/>
                </a:solidFill>
              </a:rPr>
              <a:t>CONTEXT: historical/ spiritual significance of Christian sites of pilgrimage</a:t>
            </a:r>
            <a:endParaRPr lang="en-GB" sz="3200" dirty="0">
              <a:solidFill>
                <a:srgbClr val="FF6600"/>
              </a:solidFill>
            </a:endParaRPr>
          </a:p>
          <a:p>
            <a:r>
              <a:rPr lang="en-GB" sz="2400" b="1" dirty="0">
                <a:solidFill>
                  <a:srgbClr val="0070C0"/>
                </a:solidFill>
              </a:rPr>
              <a:t> DIVERSITY: different pilgrimage destinations associated With different denominations  </a:t>
            </a:r>
            <a:endParaRPr lang="en-GB" sz="3200" dirty="0">
              <a:solidFill>
                <a:srgbClr val="0070C0"/>
              </a:solidFill>
            </a:endParaRP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C54CD6-13D4-4C10-8DF4-91A669295D10}"/>
              </a:ext>
            </a:extLst>
          </p:cNvPr>
          <p:cNvSpPr txBox="1"/>
          <p:nvPr/>
        </p:nvSpPr>
        <p:spPr>
          <a:xfrm>
            <a:off x="6745184" y="4554831"/>
            <a:ext cx="5237019" cy="2000548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Resources</a:t>
            </a:r>
          </a:p>
          <a:p>
            <a:r>
              <a:rPr lang="en-US" sz="2400" b="1" dirty="0"/>
              <a:t>7 does pilgrimage have to be religious?</a:t>
            </a:r>
          </a:p>
          <a:p>
            <a:r>
              <a:rPr lang="en-US" sz="2400" b="1" dirty="0"/>
              <a:t>7 History of Christian pilgrimage</a:t>
            </a:r>
          </a:p>
          <a:p>
            <a:r>
              <a:rPr lang="en-US" sz="2400" b="1" dirty="0"/>
              <a:t>7 History of Iona</a:t>
            </a:r>
          </a:p>
          <a:p>
            <a:r>
              <a:rPr lang="en-US" sz="2400" b="1" dirty="0"/>
              <a:t>8 pilgrimage to Lourdes</a:t>
            </a:r>
          </a:p>
        </p:txBody>
      </p:sp>
    </p:spTree>
    <p:extLst>
      <p:ext uri="{BB962C8B-B14F-4D97-AF65-F5344CB8AC3E}">
        <p14:creationId xmlns:p14="http://schemas.microsoft.com/office/powerpoint/2010/main" val="2610397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DC1BF-2CF0-48A4-A360-198BDC49C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Lesson 7</a:t>
            </a:r>
          </a:p>
          <a:p>
            <a:r>
              <a:rPr lang="en-US" dirty="0"/>
              <a:t>Start with a video clip of fans attending a concert, game or convention, such as ‘Trekkers’, ‘</a:t>
            </a:r>
            <a:r>
              <a:rPr lang="en-US" dirty="0" err="1"/>
              <a:t>Bronies</a:t>
            </a:r>
            <a:r>
              <a:rPr lang="en-US" dirty="0"/>
              <a:t>’ or ‘</a:t>
            </a:r>
            <a:r>
              <a:rPr lang="en-US" dirty="0" err="1"/>
              <a:t>Beliebers</a:t>
            </a:r>
            <a:r>
              <a:rPr lang="en-US" dirty="0"/>
              <a:t>’. Ask if these people are on pilgrimage? </a:t>
            </a:r>
          </a:p>
          <a:p>
            <a:r>
              <a:rPr lang="en-US" dirty="0"/>
              <a:t>Ask the class: </a:t>
            </a:r>
            <a:r>
              <a:rPr lang="en-US" i="1" dirty="0"/>
              <a:t>does pilgrimage have to be religious? </a:t>
            </a:r>
            <a:r>
              <a:rPr lang="en-US" dirty="0"/>
              <a:t>[optional task: Read about 4 places people visit. Use </a:t>
            </a:r>
            <a:r>
              <a:rPr lang="en-US"/>
              <a:t>these examples to discuss the question]</a:t>
            </a:r>
            <a:endParaRPr lang="en-US" i="1"/>
          </a:p>
          <a:p>
            <a:r>
              <a:rPr lang="en-US" dirty="0"/>
              <a:t>Define ‘pilgrimage’ (on next slide)</a:t>
            </a:r>
          </a:p>
          <a:p>
            <a:r>
              <a:rPr lang="en-US" dirty="0"/>
              <a:t>Read ‘7 history of Christian pilgrimage’. Discuss what inspired the early tradition of Christian pilgrimage. What were early objections?</a:t>
            </a:r>
          </a:p>
          <a:p>
            <a:r>
              <a:rPr lang="en-US" dirty="0"/>
              <a:t>Show an image of the ‘Gosforth Cross’- a stone cross in Cumbria with both Nordic and Christian images on. look at the images ion the cross- discuss why Norse gods as well as Jesus were carved onto the cross. (while Christianity was gaining a foothold in Britain it was not the only or the most powerful religion)</a:t>
            </a:r>
          </a:p>
          <a:p>
            <a:r>
              <a:rPr lang="en-US" dirty="0"/>
              <a:t>Read ‘7 History of Iona’. List reasons why people would come to Iona on pilgrimage. Would it be only Christians? </a:t>
            </a:r>
          </a:p>
          <a:p>
            <a:r>
              <a:rPr lang="en-US" dirty="0"/>
              <a:t>Briefly discuss the challenge question: </a:t>
            </a:r>
            <a:r>
              <a:rPr lang="en-US" i="1" dirty="0"/>
              <a:t>if God is everywhere, why go on a pilgrimage? </a:t>
            </a:r>
            <a:r>
              <a:rPr lang="en-US" dirty="0"/>
              <a:t>Make links to Iona and the history of Christian pilgrimage. Save notes for next lesson. </a:t>
            </a:r>
          </a:p>
        </p:txBody>
      </p:sp>
    </p:spTree>
    <p:extLst>
      <p:ext uri="{BB962C8B-B14F-4D97-AF65-F5344CB8AC3E}">
        <p14:creationId xmlns:p14="http://schemas.microsoft.com/office/powerpoint/2010/main" val="1366111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14E9B-7749-4FA1-87BF-D3D807764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005" y="163244"/>
            <a:ext cx="10794670" cy="1131165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Lucida Sans Typewriter" panose="020B0509030504030204" pitchFamily="49" charset="0"/>
              </a:rPr>
              <a:t>Definition: ‘pilgrimage’</a:t>
            </a:r>
            <a:endParaRPr lang="en-GB" sz="4800" dirty="0">
              <a:latin typeface="Lucida Sans Typewriter" panose="020B05090305040302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18F24-65EC-404A-9FF4-00C771A9C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002" y="1493117"/>
            <a:ext cx="11239995" cy="4351338"/>
          </a:xfrm>
        </p:spPr>
        <p:txBody>
          <a:bodyPr/>
          <a:lstStyle/>
          <a:p>
            <a:r>
              <a:rPr lang="en-US" dirty="0"/>
              <a:t>A journey in search of meaning, a journey of moral significance</a:t>
            </a:r>
          </a:p>
          <a:p>
            <a:r>
              <a:rPr lang="en-US" dirty="0"/>
              <a:t>A journey to a place that has meaning, or moral significance, or an inner journey to greater understanding or calm</a:t>
            </a:r>
          </a:p>
          <a:p>
            <a:r>
              <a:rPr lang="en-US" dirty="0"/>
              <a:t>A person who goes on such a journey is a ‘pilgrim’</a:t>
            </a:r>
          </a:p>
          <a:p>
            <a:r>
              <a:rPr lang="en-US" dirty="0"/>
              <a:t>‘Pilgrim’ from Middle English, with a Latin root; ‘peregrine’, meaning wandering, migrant, traveler, someone who has come from another place. A Pilgrimage is their journey</a:t>
            </a:r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3067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8494ECA-02CE-4EBF-AC47-814BFD22CE41}"/>
              </a:ext>
            </a:extLst>
          </p:cNvPr>
          <p:cNvSpPr/>
          <p:nvPr/>
        </p:nvSpPr>
        <p:spPr>
          <a:xfrm>
            <a:off x="0" y="-14844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Lesson 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Recap question: </a:t>
            </a:r>
            <a:r>
              <a:rPr lang="en-US" sz="2400" i="1" dirty="0"/>
              <a:t>if God is everywhere, why go on pilgrimage? </a:t>
            </a:r>
            <a:r>
              <a:rPr lang="en-US" sz="2400" dirty="0"/>
              <a:t>Look at notes from last lesson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To recap pilgrimage to Iona look at the Christian art and artefacts produced in Iona at its height- the 6</a:t>
            </a:r>
            <a:r>
              <a:rPr lang="en-US" sz="2400" baseline="30000" dirty="0"/>
              <a:t>th</a:t>
            </a:r>
            <a:r>
              <a:rPr lang="en-US" sz="2400" dirty="0"/>
              <a:t>- 8</a:t>
            </a:r>
            <a:r>
              <a:rPr lang="en-US" sz="2400" baseline="30000" dirty="0"/>
              <a:t>th</a:t>
            </a:r>
            <a:r>
              <a:rPr lang="en-US" sz="2400" dirty="0"/>
              <a:t> Centuries- such as the Book of </a:t>
            </a:r>
            <a:r>
              <a:rPr lang="en-US" sz="2400" dirty="0" err="1"/>
              <a:t>Kells</a:t>
            </a:r>
            <a:r>
              <a:rPr lang="en-US" sz="2400" dirty="0"/>
              <a:t> and the stone crosses. Look at images of Iona today, find it on a map. Recap reasons why people go there.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Lourdes is the second most popular tourist destination in France after Paris. It is the third most significant site of Catholic pilgrimage after Jerusalem and Rome.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Show images of the shrine at Lourdes. Lourdes hosts 5 million visitors every year, and the town has 270 hotels. Find Lourdes on a map.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Read ‘8 Pilgrimage to Lourdes’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Look at images of the pilgrimage; from the many hotels, the shrine itself, the Sanctuary (Catholic church) and the Ukrainian church, and the crowds of visitors. Make a list of why people would visit Lourdes.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Create a table of similarities and differences  between pilgrimage to Lourdes and Iona.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Return to the key question: if God is everywhere why go on pilgrimage? Answer this question using at least two reasons why people visit either Lourdes or Iona.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73557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26428C49615143BE8230498DF89BBE" ma:contentTypeVersion="10" ma:contentTypeDescription="Create a new document." ma:contentTypeScope="" ma:versionID="0cf3bfbbe4e1f90152c4db0db0939444">
  <xsd:schema xmlns:xsd="http://www.w3.org/2001/XMLSchema" xmlns:xs="http://www.w3.org/2001/XMLSchema" xmlns:p="http://schemas.microsoft.com/office/2006/metadata/properties" xmlns:ns2="3daa3796-40a0-4fe0-acc9-e99f93d22791" targetNamespace="http://schemas.microsoft.com/office/2006/metadata/properties" ma:root="true" ma:fieldsID="4e91eb12b942c84c733aa8c34f3dde52" ns2:_="">
    <xsd:import namespace="3daa3796-40a0-4fe0-acc9-e99f93d227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aa3796-40a0-4fe0-acc9-e99f93d227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221AB3E-26B3-437D-8A5D-9BBC13923E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aa3796-40a0-4fe0-acc9-e99f93d227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A76F104-604F-43F5-A01A-A4DBA6B693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2DD79B-4AA9-47F3-AF9C-494DA659F1C3}">
  <ds:schemaRefs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  <ds:schemaRef ds:uri="3daa3796-40a0-4fe0-acc9-e99f93d22791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663</Words>
  <Application>Microsoft Macintosh PowerPoint</Application>
  <PresentationFormat>Widescreen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Lucida Sans Typewriter</vt:lpstr>
      <vt:lpstr>Office Theme</vt:lpstr>
      <vt:lpstr>Big Ideas for RE KS4 Curriculum </vt:lpstr>
      <vt:lpstr>7-8: If God is everywhere, why go on pilgrimage?</vt:lpstr>
      <vt:lpstr>PowerPoint Presentation</vt:lpstr>
      <vt:lpstr>Definition: ‘pilgrimage’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7-8: If God is everywhere, why go on pilgrimage?</dc:title>
  <dc:creator>Kate Christopher</dc:creator>
  <cp:lastModifiedBy>Tracey Francis</cp:lastModifiedBy>
  <cp:revision>1</cp:revision>
  <dcterms:created xsi:type="dcterms:W3CDTF">2019-11-28T13:10:20Z</dcterms:created>
  <dcterms:modified xsi:type="dcterms:W3CDTF">2021-01-21T10:33:28Z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0x010100BD26428C49615143BE8230498DF89BBE</vt:lpwstr>
  </property>
</Properties>
</file>