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69" r:id="rId6"/>
    <p:sldId id="304" r:id="rId7"/>
    <p:sldId id="311" r:id="rId8"/>
    <p:sldId id="305" r:id="rId9"/>
    <p:sldId id="306" r:id="rId10"/>
    <p:sldId id="313" r:id="rId11"/>
    <p:sldId id="32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DA40DE-712E-674E-BB7B-296ED2625C26}" v="1" dt="2021-01-20T09:55:13.8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9" autoAdjust="0"/>
    <p:restoredTop sz="96208"/>
  </p:normalViewPr>
  <p:slideViewPr>
    <p:cSldViewPr snapToGrid="0">
      <p:cViewPr varScale="1">
        <p:scale>
          <a:sx n="115" d="100"/>
          <a:sy n="115" d="100"/>
        </p:scale>
        <p:origin x="24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Francis" userId="6a34b47e-2ae8-46f1-bae7-b8f493e6d601" providerId="ADAL" clId="{A6DA40DE-712E-674E-BB7B-296ED2625C26}"/>
    <pc:docChg chg="addSld modSld">
      <pc:chgData name="Tracey Francis" userId="6a34b47e-2ae8-46f1-bae7-b8f493e6d601" providerId="ADAL" clId="{A6DA40DE-712E-674E-BB7B-296ED2625C26}" dt="2021-01-20T09:55:13.874" v="2"/>
      <pc:docMkLst>
        <pc:docMk/>
      </pc:docMkLst>
      <pc:sldChg chg="add">
        <pc:chgData name="Tracey Francis" userId="6a34b47e-2ae8-46f1-bae7-b8f493e6d601" providerId="ADAL" clId="{A6DA40DE-712E-674E-BB7B-296ED2625C26}" dt="2021-01-20T09:55:13.874" v="2"/>
        <pc:sldMkLst>
          <pc:docMk/>
          <pc:sldMk cId="518971498" sldId="257"/>
        </pc:sldMkLst>
      </pc:sldChg>
      <pc:sldChg chg="modSp mod">
        <pc:chgData name="Tracey Francis" userId="6a34b47e-2ae8-46f1-bae7-b8f493e6d601" providerId="ADAL" clId="{A6DA40DE-712E-674E-BB7B-296ED2625C26}" dt="2021-01-06T15:01:03.199" v="1" actId="20577"/>
        <pc:sldMkLst>
          <pc:docMk/>
          <pc:sldMk cId="3084312528" sldId="306"/>
        </pc:sldMkLst>
        <pc:spChg chg="mod">
          <ac:chgData name="Tracey Francis" userId="6a34b47e-2ae8-46f1-bae7-b8f493e6d601" providerId="ADAL" clId="{A6DA40DE-712E-674E-BB7B-296ED2625C26}" dt="2021-01-06T15:01:03.199" v="1" actId="20577"/>
          <ac:spMkLst>
            <pc:docMk/>
            <pc:sldMk cId="3084312528" sldId="306"/>
            <ac:spMk id="3" creationId="{77C192F2-2E4E-4B4F-9419-04A627B514E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233C4-40C8-4859-B10B-FF0B4F6871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80D0CBF-277E-44BD-A0C3-949AF76D0E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A6CFED1-14E4-4166-9FC5-89ED4E9EA34B}"/>
              </a:ext>
            </a:extLst>
          </p:cNvPr>
          <p:cNvSpPr>
            <a:spLocks noGrp="1"/>
          </p:cNvSpPr>
          <p:nvPr>
            <p:ph type="dt" sz="half" idx="10"/>
          </p:nvPr>
        </p:nvSpPr>
        <p:spPr/>
        <p:txBody>
          <a:bodyPr/>
          <a:lstStyle/>
          <a:p>
            <a:fld id="{E4A78326-B425-4B68-ABA5-C5BA2E5C6D5A}" type="datetimeFigureOut">
              <a:rPr lang="en-GB" smtClean="0"/>
              <a:t>20/01/2021</a:t>
            </a:fld>
            <a:endParaRPr lang="en-GB"/>
          </a:p>
        </p:txBody>
      </p:sp>
      <p:sp>
        <p:nvSpPr>
          <p:cNvPr id="5" name="Footer Placeholder 4">
            <a:extLst>
              <a:ext uri="{FF2B5EF4-FFF2-40B4-BE49-F238E27FC236}">
                <a16:creationId xmlns:a16="http://schemas.microsoft.com/office/drawing/2014/main" id="{6C8E1141-1B79-4BC2-BB18-E0C8796BB4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7C0399-543C-419A-9253-C36B33A850D0}"/>
              </a:ext>
            </a:extLst>
          </p:cNvPr>
          <p:cNvSpPr>
            <a:spLocks noGrp="1"/>
          </p:cNvSpPr>
          <p:nvPr>
            <p:ph type="sldNum" sz="quarter" idx="12"/>
          </p:nvPr>
        </p:nvSpPr>
        <p:spPr/>
        <p:txBody>
          <a:bodyPr/>
          <a:lstStyle/>
          <a:p>
            <a:fld id="{78632C88-DEDE-49C6-AAA1-0EC710B4C7D9}" type="slidenum">
              <a:rPr lang="en-GB" smtClean="0"/>
              <a:t>‹#›</a:t>
            </a:fld>
            <a:endParaRPr lang="en-GB"/>
          </a:p>
        </p:txBody>
      </p:sp>
    </p:spTree>
    <p:extLst>
      <p:ext uri="{BB962C8B-B14F-4D97-AF65-F5344CB8AC3E}">
        <p14:creationId xmlns:p14="http://schemas.microsoft.com/office/powerpoint/2010/main" val="2554580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A1A96-9FA3-4C8B-880A-5A18946FABC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4E3572D-A1E3-4810-B42B-274E7C358B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45552FC-4D7C-4B06-B5C5-0D919404452E}"/>
              </a:ext>
            </a:extLst>
          </p:cNvPr>
          <p:cNvSpPr>
            <a:spLocks noGrp="1"/>
          </p:cNvSpPr>
          <p:nvPr>
            <p:ph type="dt" sz="half" idx="10"/>
          </p:nvPr>
        </p:nvSpPr>
        <p:spPr/>
        <p:txBody>
          <a:bodyPr/>
          <a:lstStyle/>
          <a:p>
            <a:fld id="{E4A78326-B425-4B68-ABA5-C5BA2E5C6D5A}" type="datetimeFigureOut">
              <a:rPr lang="en-GB" smtClean="0"/>
              <a:t>20/01/2021</a:t>
            </a:fld>
            <a:endParaRPr lang="en-GB"/>
          </a:p>
        </p:txBody>
      </p:sp>
      <p:sp>
        <p:nvSpPr>
          <p:cNvPr id="5" name="Footer Placeholder 4">
            <a:extLst>
              <a:ext uri="{FF2B5EF4-FFF2-40B4-BE49-F238E27FC236}">
                <a16:creationId xmlns:a16="http://schemas.microsoft.com/office/drawing/2014/main" id="{A017A9B0-CE93-477D-A488-9BB23F8334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08F723-B63C-44D2-BE0C-A8D43FED66D0}"/>
              </a:ext>
            </a:extLst>
          </p:cNvPr>
          <p:cNvSpPr>
            <a:spLocks noGrp="1"/>
          </p:cNvSpPr>
          <p:nvPr>
            <p:ph type="sldNum" sz="quarter" idx="12"/>
          </p:nvPr>
        </p:nvSpPr>
        <p:spPr/>
        <p:txBody>
          <a:bodyPr/>
          <a:lstStyle/>
          <a:p>
            <a:fld id="{78632C88-DEDE-49C6-AAA1-0EC710B4C7D9}" type="slidenum">
              <a:rPr lang="en-GB" smtClean="0"/>
              <a:t>‹#›</a:t>
            </a:fld>
            <a:endParaRPr lang="en-GB"/>
          </a:p>
        </p:txBody>
      </p:sp>
    </p:spTree>
    <p:extLst>
      <p:ext uri="{BB962C8B-B14F-4D97-AF65-F5344CB8AC3E}">
        <p14:creationId xmlns:p14="http://schemas.microsoft.com/office/powerpoint/2010/main" val="1611291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340FEA-3053-4D57-B890-D7D9AE9E814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C4EF4C-D0F3-4A35-8655-F456531683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FB2E65-2CB3-4D2E-A007-B6147811EB86}"/>
              </a:ext>
            </a:extLst>
          </p:cNvPr>
          <p:cNvSpPr>
            <a:spLocks noGrp="1"/>
          </p:cNvSpPr>
          <p:nvPr>
            <p:ph type="dt" sz="half" idx="10"/>
          </p:nvPr>
        </p:nvSpPr>
        <p:spPr/>
        <p:txBody>
          <a:bodyPr/>
          <a:lstStyle/>
          <a:p>
            <a:fld id="{E4A78326-B425-4B68-ABA5-C5BA2E5C6D5A}" type="datetimeFigureOut">
              <a:rPr lang="en-GB" smtClean="0"/>
              <a:t>20/01/2021</a:t>
            </a:fld>
            <a:endParaRPr lang="en-GB"/>
          </a:p>
        </p:txBody>
      </p:sp>
      <p:sp>
        <p:nvSpPr>
          <p:cNvPr id="5" name="Footer Placeholder 4">
            <a:extLst>
              <a:ext uri="{FF2B5EF4-FFF2-40B4-BE49-F238E27FC236}">
                <a16:creationId xmlns:a16="http://schemas.microsoft.com/office/drawing/2014/main" id="{E552D216-1268-45DA-86CA-048E954C4D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CD93FA-FFDF-4274-9BC2-56FDD1714408}"/>
              </a:ext>
            </a:extLst>
          </p:cNvPr>
          <p:cNvSpPr>
            <a:spLocks noGrp="1"/>
          </p:cNvSpPr>
          <p:nvPr>
            <p:ph type="sldNum" sz="quarter" idx="12"/>
          </p:nvPr>
        </p:nvSpPr>
        <p:spPr/>
        <p:txBody>
          <a:bodyPr/>
          <a:lstStyle/>
          <a:p>
            <a:fld id="{78632C88-DEDE-49C6-AAA1-0EC710B4C7D9}" type="slidenum">
              <a:rPr lang="en-GB" smtClean="0"/>
              <a:t>‹#›</a:t>
            </a:fld>
            <a:endParaRPr lang="en-GB"/>
          </a:p>
        </p:txBody>
      </p:sp>
    </p:spTree>
    <p:extLst>
      <p:ext uri="{BB962C8B-B14F-4D97-AF65-F5344CB8AC3E}">
        <p14:creationId xmlns:p14="http://schemas.microsoft.com/office/powerpoint/2010/main" val="2544751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64955-5166-4FBB-81A8-0DD0422E120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262D3C-0CE5-40F1-9A71-A57E18BCF0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BACB27-BCE7-4119-B82E-4CCF52637908}"/>
              </a:ext>
            </a:extLst>
          </p:cNvPr>
          <p:cNvSpPr>
            <a:spLocks noGrp="1"/>
          </p:cNvSpPr>
          <p:nvPr>
            <p:ph type="dt" sz="half" idx="10"/>
          </p:nvPr>
        </p:nvSpPr>
        <p:spPr/>
        <p:txBody>
          <a:bodyPr/>
          <a:lstStyle/>
          <a:p>
            <a:fld id="{E4A78326-B425-4B68-ABA5-C5BA2E5C6D5A}" type="datetimeFigureOut">
              <a:rPr lang="en-GB" smtClean="0"/>
              <a:t>20/01/2021</a:t>
            </a:fld>
            <a:endParaRPr lang="en-GB"/>
          </a:p>
        </p:txBody>
      </p:sp>
      <p:sp>
        <p:nvSpPr>
          <p:cNvPr id="5" name="Footer Placeholder 4">
            <a:extLst>
              <a:ext uri="{FF2B5EF4-FFF2-40B4-BE49-F238E27FC236}">
                <a16:creationId xmlns:a16="http://schemas.microsoft.com/office/drawing/2014/main" id="{945BE3B8-EFE1-42ED-856A-AE7800F08E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9D697E-9983-4160-BF5E-AF800E1827C1}"/>
              </a:ext>
            </a:extLst>
          </p:cNvPr>
          <p:cNvSpPr>
            <a:spLocks noGrp="1"/>
          </p:cNvSpPr>
          <p:nvPr>
            <p:ph type="sldNum" sz="quarter" idx="12"/>
          </p:nvPr>
        </p:nvSpPr>
        <p:spPr/>
        <p:txBody>
          <a:bodyPr/>
          <a:lstStyle/>
          <a:p>
            <a:fld id="{78632C88-DEDE-49C6-AAA1-0EC710B4C7D9}" type="slidenum">
              <a:rPr lang="en-GB" smtClean="0"/>
              <a:t>‹#›</a:t>
            </a:fld>
            <a:endParaRPr lang="en-GB"/>
          </a:p>
        </p:txBody>
      </p:sp>
    </p:spTree>
    <p:extLst>
      <p:ext uri="{BB962C8B-B14F-4D97-AF65-F5344CB8AC3E}">
        <p14:creationId xmlns:p14="http://schemas.microsoft.com/office/powerpoint/2010/main" val="2300810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DAC0B-2113-4029-A6BD-29B9C7EE339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6B17512-6687-46B0-AFC3-A67697305A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83158E-F12F-4EE2-B6BD-C4F3D8E0748D}"/>
              </a:ext>
            </a:extLst>
          </p:cNvPr>
          <p:cNvSpPr>
            <a:spLocks noGrp="1"/>
          </p:cNvSpPr>
          <p:nvPr>
            <p:ph type="dt" sz="half" idx="10"/>
          </p:nvPr>
        </p:nvSpPr>
        <p:spPr/>
        <p:txBody>
          <a:bodyPr/>
          <a:lstStyle/>
          <a:p>
            <a:fld id="{E4A78326-B425-4B68-ABA5-C5BA2E5C6D5A}" type="datetimeFigureOut">
              <a:rPr lang="en-GB" smtClean="0"/>
              <a:t>20/01/2021</a:t>
            </a:fld>
            <a:endParaRPr lang="en-GB"/>
          </a:p>
        </p:txBody>
      </p:sp>
      <p:sp>
        <p:nvSpPr>
          <p:cNvPr id="5" name="Footer Placeholder 4">
            <a:extLst>
              <a:ext uri="{FF2B5EF4-FFF2-40B4-BE49-F238E27FC236}">
                <a16:creationId xmlns:a16="http://schemas.microsoft.com/office/drawing/2014/main" id="{B8050AEC-F0D8-4DBD-9E3A-12595BAA0F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E5B262-09FB-43E7-9BB5-185D27C6B80C}"/>
              </a:ext>
            </a:extLst>
          </p:cNvPr>
          <p:cNvSpPr>
            <a:spLocks noGrp="1"/>
          </p:cNvSpPr>
          <p:nvPr>
            <p:ph type="sldNum" sz="quarter" idx="12"/>
          </p:nvPr>
        </p:nvSpPr>
        <p:spPr/>
        <p:txBody>
          <a:bodyPr/>
          <a:lstStyle/>
          <a:p>
            <a:fld id="{78632C88-DEDE-49C6-AAA1-0EC710B4C7D9}" type="slidenum">
              <a:rPr lang="en-GB" smtClean="0"/>
              <a:t>‹#›</a:t>
            </a:fld>
            <a:endParaRPr lang="en-GB"/>
          </a:p>
        </p:txBody>
      </p:sp>
    </p:spTree>
    <p:extLst>
      <p:ext uri="{BB962C8B-B14F-4D97-AF65-F5344CB8AC3E}">
        <p14:creationId xmlns:p14="http://schemas.microsoft.com/office/powerpoint/2010/main" val="2372274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7BCBA-31EF-4091-847A-1C19820DCEE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C594352-5ADC-47B2-ABC2-A5C7C784F48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3341AA0-4034-4A97-8F6B-E1D3637C5B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AA94BE7-8BA6-4AE8-80D3-23B7DC76F16B}"/>
              </a:ext>
            </a:extLst>
          </p:cNvPr>
          <p:cNvSpPr>
            <a:spLocks noGrp="1"/>
          </p:cNvSpPr>
          <p:nvPr>
            <p:ph type="dt" sz="half" idx="10"/>
          </p:nvPr>
        </p:nvSpPr>
        <p:spPr/>
        <p:txBody>
          <a:bodyPr/>
          <a:lstStyle/>
          <a:p>
            <a:fld id="{E4A78326-B425-4B68-ABA5-C5BA2E5C6D5A}" type="datetimeFigureOut">
              <a:rPr lang="en-GB" smtClean="0"/>
              <a:t>20/01/2021</a:t>
            </a:fld>
            <a:endParaRPr lang="en-GB"/>
          </a:p>
        </p:txBody>
      </p:sp>
      <p:sp>
        <p:nvSpPr>
          <p:cNvPr id="6" name="Footer Placeholder 5">
            <a:extLst>
              <a:ext uri="{FF2B5EF4-FFF2-40B4-BE49-F238E27FC236}">
                <a16:creationId xmlns:a16="http://schemas.microsoft.com/office/drawing/2014/main" id="{F2DA2427-62DF-4219-B4F4-0DD7B5198EC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812BB1-1D2D-4B57-9EA2-2D1D9B14BC8F}"/>
              </a:ext>
            </a:extLst>
          </p:cNvPr>
          <p:cNvSpPr>
            <a:spLocks noGrp="1"/>
          </p:cNvSpPr>
          <p:nvPr>
            <p:ph type="sldNum" sz="quarter" idx="12"/>
          </p:nvPr>
        </p:nvSpPr>
        <p:spPr/>
        <p:txBody>
          <a:bodyPr/>
          <a:lstStyle/>
          <a:p>
            <a:fld id="{78632C88-DEDE-49C6-AAA1-0EC710B4C7D9}" type="slidenum">
              <a:rPr lang="en-GB" smtClean="0"/>
              <a:t>‹#›</a:t>
            </a:fld>
            <a:endParaRPr lang="en-GB"/>
          </a:p>
        </p:txBody>
      </p:sp>
    </p:spTree>
    <p:extLst>
      <p:ext uri="{BB962C8B-B14F-4D97-AF65-F5344CB8AC3E}">
        <p14:creationId xmlns:p14="http://schemas.microsoft.com/office/powerpoint/2010/main" val="317423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DA818-449C-454A-911A-E1F4F99D95B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98E49C0-2C6D-4813-8A5E-E1C24C29F7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A8D821-1AFA-4378-9198-C1E29BDA66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14699D7-DDE4-4DD3-A059-29851BC06D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379617-61B6-4374-A566-700013AA6A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27CFC8D-DC42-43E8-A0A6-E31F067647E6}"/>
              </a:ext>
            </a:extLst>
          </p:cNvPr>
          <p:cNvSpPr>
            <a:spLocks noGrp="1"/>
          </p:cNvSpPr>
          <p:nvPr>
            <p:ph type="dt" sz="half" idx="10"/>
          </p:nvPr>
        </p:nvSpPr>
        <p:spPr/>
        <p:txBody>
          <a:bodyPr/>
          <a:lstStyle/>
          <a:p>
            <a:fld id="{E4A78326-B425-4B68-ABA5-C5BA2E5C6D5A}" type="datetimeFigureOut">
              <a:rPr lang="en-GB" smtClean="0"/>
              <a:t>20/01/2021</a:t>
            </a:fld>
            <a:endParaRPr lang="en-GB"/>
          </a:p>
        </p:txBody>
      </p:sp>
      <p:sp>
        <p:nvSpPr>
          <p:cNvPr id="8" name="Footer Placeholder 7">
            <a:extLst>
              <a:ext uri="{FF2B5EF4-FFF2-40B4-BE49-F238E27FC236}">
                <a16:creationId xmlns:a16="http://schemas.microsoft.com/office/drawing/2014/main" id="{91A2A7CB-F426-4994-B508-491626E1B55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29504AF-E9D0-49BD-8FB0-3F28FFADA29E}"/>
              </a:ext>
            </a:extLst>
          </p:cNvPr>
          <p:cNvSpPr>
            <a:spLocks noGrp="1"/>
          </p:cNvSpPr>
          <p:nvPr>
            <p:ph type="sldNum" sz="quarter" idx="12"/>
          </p:nvPr>
        </p:nvSpPr>
        <p:spPr/>
        <p:txBody>
          <a:bodyPr/>
          <a:lstStyle/>
          <a:p>
            <a:fld id="{78632C88-DEDE-49C6-AAA1-0EC710B4C7D9}" type="slidenum">
              <a:rPr lang="en-GB" smtClean="0"/>
              <a:t>‹#›</a:t>
            </a:fld>
            <a:endParaRPr lang="en-GB"/>
          </a:p>
        </p:txBody>
      </p:sp>
    </p:spTree>
    <p:extLst>
      <p:ext uri="{BB962C8B-B14F-4D97-AF65-F5344CB8AC3E}">
        <p14:creationId xmlns:p14="http://schemas.microsoft.com/office/powerpoint/2010/main" val="713216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391B1-7497-4655-8F8F-CDC6B4C6DF7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B26D852-3506-4535-9996-4507130E1ACF}"/>
              </a:ext>
            </a:extLst>
          </p:cNvPr>
          <p:cNvSpPr>
            <a:spLocks noGrp="1"/>
          </p:cNvSpPr>
          <p:nvPr>
            <p:ph type="dt" sz="half" idx="10"/>
          </p:nvPr>
        </p:nvSpPr>
        <p:spPr/>
        <p:txBody>
          <a:bodyPr/>
          <a:lstStyle/>
          <a:p>
            <a:fld id="{E4A78326-B425-4B68-ABA5-C5BA2E5C6D5A}" type="datetimeFigureOut">
              <a:rPr lang="en-GB" smtClean="0"/>
              <a:t>20/01/2021</a:t>
            </a:fld>
            <a:endParaRPr lang="en-GB"/>
          </a:p>
        </p:txBody>
      </p:sp>
      <p:sp>
        <p:nvSpPr>
          <p:cNvPr id="4" name="Footer Placeholder 3">
            <a:extLst>
              <a:ext uri="{FF2B5EF4-FFF2-40B4-BE49-F238E27FC236}">
                <a16:creationId xmlns:a16="http://schemas.microsoft.com/office/drawing/2014/main" id="{0F3CBD3E-E078-4700-A06C-860DCFE5D86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96C03E5-2690-4A99-8267-1BF8FC64E214}"/>
              </a:ext>
            </a:extLst>
          </p:cNvPr>
          <p:cNvSpPr>
            <a:spLocks noGrp="1"/>
          </p:cNvSpPr>
          <p:nvPr>
            <p:ph type="sldNum" sz="quarter" idx="12"/>
          </p:nvPr>
        </p:nvSpPr>
        <p:spPr/>
        <p:txBody>
          <a:bodyPr/>
          <a:lstStyle/>
          <a:p>
            <a:fld id="{78632C88-DEDE-49C6-AAA1-0EC710B4C7D9}" type="slidenum">
              <a:rPr lang="en-GB" smtClean="0"/>
              <a:t>‹#›</a:t>
            </a:fld>
            <a:endParaRPr lang="en-GB"/>
          </a:p>
        </p:txBody>
      </p:sp>
    </p:spTree>
    <p:extLst>
      <p:ext uri="{BB962C8B-B14F-4D97-AF65-F5344CB8AC3E}">
        <p14:creationId xmlns:p14="http://schemas.microsoft.com/office/powerpoint/2010/main" val="3791469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FC7469-91A6-45BB-A280-628D27B3DEDB}"/>
              </a:ext>
            </a:extLst>
          </p:cNvPr>
          <p:cNvSpPr>
            <a:spLocks noGrp="1"/>
          </p:cNvSpPr>
          <p:nvPr>
            <p:ph type="dt" sz="half" idx="10"/>
          </p:nvPr>
        </p:nvSpPr>
        <p:spPr/>
        <p:txBody>
          <a:bodyPr/>
          <a:lstStyle/>
          <a:p>
            <a:fld id="{E4A78326-B425-4B68-ABA5-C5BA2E5C6D5A}" type="datetimeFigureOut">
              <a:rPr lang="en-GB" smtClean="0"/>
              <a:t>20/01/2021</a:t>
            </a:fld>
            <a:endParaRPr lang="en-GB"/>
          </a:p>
        </p:txBody>
      </p:sp>
      <p:sp>
        <p:nvSpPr>
          <p:cNvPr id="3" name="Footer Placeholder 2">
            <a:extLst>
              <a:ext uri="{FF2B5EF4-FFF2-40B4-BE49-F238E27FC236}">
                <a16:creationId xmlns:a16="http://schemas.microsoft.com/office/drawing/2014/main" id="{87B767BB-A881-478A-BFD9-34C166CE272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CBB0A01-0B66-45C2-A18F-710859155A4B}"/>
              </a:ext>
            </a:extLst>
          </p:cNvPr>
          <p:cNvSpPr>
            <a:spLocks noGrp="1"/>
          </p:cNvSpPr>
          <p:nvPr>
            <p:ph type="sldNum" sz="quarter" idx="12"/>
          </p:nvPr>
        </p:nvSpPr>
        <p:spPr/>
        <p:txBody>
          <a:bodyPr/>
          <a:lstStyle/>
          <a:p>
            <a:fld id="{78632C88-DEDE-49C6-AAA1-0EC710B4C7D9}" type="slidenum">
              <a:rPr lang="en-GB" smtClean="0"/>
              <a:t>‹#›</a:t>
            </a:fld>
            <a:endParaRPr lang="en-GB"/>
          </a:p>
        </p:txBody>
      </p:sp>
    </p:spTree>
    <p:extLst>
      <p:ext uri="{BB962C8B-B14F-4D97-AF65-F5344CB8AC3E}">
        <p14:creationId xmlns:p14="http://schemas.microsoft.com/office/powerpoint/2010/main" val="2256380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6C4F4-1EF0-4A35-A13E-431667FC9E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44FA782-8FD9-4BFF-910A-39E711C38D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FA38832-2540-445C-B5C4-7B5E92EF5F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6D7A39-94EA-4011-8515-0F0C8D5CC699}"/>
              </a:ext>
            </a:extLst>
          </p:cNvPr>
          <p:cNvSpPr>
            <a:spLocks noGrp="1"/>
          </p:cNvSpPr>
          <p:nvPr>
            <p:ph type="dt" sz="half" idx="10"/>
          </p:nvPr>
        </p:nvSpPr>
        <p:spPr/>
        <p:txBody>
          <a:bodyPr/>
          <a:lstStyle/>
          <a:p>
            <a:fld id="{E4A78326-B425-4B68-ABA5-C5BA2E5C6D5A}" type="datetimeFigureOut">
              <a:rPr lang="en-GB" smtClean="0"/>
              <a:t>20/01/2021</a:t>
            </a:fld>
            <a:endParaRPr lang="en-GB"/>
          </a:p>
        </p:txBody>
      </p:sp>
      <p:sp>
        <p:nvSpPr>
          <p:cNvPr id="6" name="Footer Placeholder 5">
            <a:extLst>
              <a:ext uri="{FF2B5EF4-FFF2-40B4-BE49-F238E27FC236}">
                <a16:creationId xmlns:a16="http://schemas.microsoft.com/office/drawing/2014/main" id="{A6870EB2-329F-4F4B-894F-DCF6DC01C18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0ED670F-3C59-4F30-8FC3-69ACEF180616}"/>
              </a:ext>
            </a:extLst>
          </p:cNvPr>
          <p:cNvSpPr>
            <a:spLocks noGrp="1"/>
          </p:cNvSpPr>
          <p:nvPr>
            <p:ph type="sldNum" sz="quarter" idx="12"/>
          </p:nvPr>
        </p:nvSpPr>
        <p:spPr/>
        <p:txBody>
          <a:bodyPr/>
          <a:lstStyle/>
          <a:p>
            <a:fld id="{78632C88-DEDE-49C6-AAA1-0EC710B4C7D9}" type="slidenum">
              <a:rPr lang="en-GB" smtClean="0"/>
              <a:t>‹#›</a:t>
            </a:fld>
            <a:endParaRPr lang="en-GB"/>
          </a:p>
        </p:txBody>
      </p:sp>
    </p:spTree>
    <p:extLst>
      <p:ext uri="{BB962C8B-B14F-4D97-AF65-F5344CB8AC3E}">
        <p14:creationId xmlns:p14="http://schemas.microsoft.com/office/powerpoint/2010/main" val="2330031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0866D-7A58-448B-95C1-DA98CE31B2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084F9F3-E5E6-42E1-B4AE-5B25BE5846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EC4C2F4-AC4B-42A4-B49E-B687D56DA7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EB41D2-4159-463E-A2C2-2991928D6275}"/>
              </a:ext>
            </a:extLst>
          </p:cNvPr>
          <p:cNvSpPr>
            <a:spLocks noGrp="1"/>
          </p:cNvSpPr>
          <p:nvPr>
            <p:ph type="dt" sz="half" idx="10"/>
          </p:nvPr>
        </p:nvSpPr>
        <p:spPr/>
        <p:txBody>
          <a:bodyPr/>
          <a:lstStyle/>
          <a:p>
            <a:fld id="{E4A78326-B425-4B68-ABA5-C5BA2E5C6D5A}" type="datetimeFigureOut">
              <a:rPr lang="en-GB" smtClean="0"/>
              <a:t>20/01/2021</a:t>
            </a:fld>
            <a:endParaRPr lang="en-GB"/>
          </a:p>
        </p:txBody>
      </p:sp>
      <p:sp>
        <p:nvSpPr>
          <p:cNvPr id="6" name="Footer Placeholder 5">
            <a:extLst>
              <a:ext uri="{FF2B5EF4-FFF2-40B4-BE49-F238E27FC236}">
                <a16:creationId xmlns:a16="http://schemas.microsoft.com/office/drawing/2014/main" id="{38C70E1A-C1BE-48B4-AD36-F175B772DFC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9042272-3771-4BB7-BC7D-5D00BA7CFA01}"/>
              </a:ext>
            </a:extLst>
          </p:cNvPr>
          <p:cNvSpPr>
            <a:spLocks noGrp="1"/>
          </p:cNvSpPr>
          <p:nvPr>
            <p:ph type="sldNum" sz="quarter" idx="12"/>
          </p:nvPr>
        </p:nvSpPr>
        <p:spPr/>
        <p:txBody>
          <a:bodyPr/>
          <a:lstStyle/>
          <a:p>
            <a:fld id="{78632C88-DEDE-49C6-AAA1-0EC710B4C7D9}" type="slidenum">
              <a:rPr lang="en-GB" smtClean="0"/>
              <a:t>‹#›</a:t>
            </a:fld>
            <a:endParaRPr lang="en-GB"/>
          </a:p>
        </p:txBody>
      </p:sp>
    </p:spTree>
    <p:extLst>
      <p:ext uri="{BB962C8B-B14F-4D97-AF65-F5344CB8AC3E}">
        <p14:creationId xmlns:p14="http://schemas.microsoft.com/office/powerpoint/2010/main" val="1719973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C1C7D5-96F9-4449-AD38-BEC4BF7A79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43DE476-0DC6-4813-9922-C38CAB09A5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BF0CA6-643D-4642-9367-69EDF6D8E1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78326-B425-4B68-ABA5-C5BA2E5C6D5A}" type="datetimeFigureOut">
              <a:rPr lang="en-GB" smtClean="0"/>
              <a:t>20/01/2021</a:t>
            </a:fld>
            <a:endParaRPr lang="en-GB"/>
          </a:p>
        </p:txBody>
      </p:sp>
      <p:sp>
        <p:nvSpPr>
          <p:cNvPr id="5" name="Footer Placeholder 4">
            <a:extLst>
              <a:ext uri="{FF2B5EF4-FFF2-40B4-BE49-F238E27FC236}">
                <a16:creationId xmlns:a16="http://schemas.microsoft.com/office/drawing/2014/main" id="{6C0A88C7-CE15-474B-A612-B79596AAD5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CD32FB6-1ED5-4EF6-8FBB-5EBF6D4453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632C88-DEDE-49C6-AAA1-0EC710B4C7D9}" type="slidenum">
              <a:rPr lang="en-GB" smtClean="0"/>
              <a:t>‹#›</a:t>
            </a:fld>
            <a:endParaRPr lang="en-GB"/>
          </a:p>
        </p:txBody>
      </p:sp>
    </p:spTree>
    <p:extLst>
      <p:ext uri="{BB962C8B-B14F-4D97-AF65-F5344CB8AC3E}">
        <p14:creationId xmlns:p14="http://schemas.microsoft.com/office/powerpoint/2010/main" val="1062522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reonline.org.uk/resources/young-nun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reonline.org.uk/resources/young-nun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anglicansonline.org/basics/nicene.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524000" y="2723264"/>
            <a:ext cx="9144000" cy="2490004"/>
          </a:xfrm>
        </p:spPr>
        <p:txBody>
          <a:bodyPr>
            <a:normAutofit/>
          </a:bodyPr>
          <a:lstStyle/>
          <a:p>
            <a:r>
              <a:rPr lang="en-US" sz="7800" dirty="0">
                <a:solidFill>
                  <a:srgbClr val="006666"/>
                </a:solidFill>
                <a:latin typeface="Arial Black" panose="020B0A04020102020204" pitchFamily="34" charset="0"/>
              </a:rPr>
              <a:t>Christianity</a:t>
            </a:r>
          </a:p>
          <a:p>
            <a:r>
              <a:rPr lang="en-US" sz="7200" dirty="0">
                <a:solidFill>
                  <a:srgbClr val="006666"/>
                </a:solidFill>
                <a:latin typeface="Arial Black" panose="020B0A04020102020204" pitchFamily="34" charset="0"/>
              </a:rPr>
              <a:t>Beliefs </a:t>
            </a:r>
            <a:r>
              <a:rPr lang="en-US" sz="6000" dirty="0">
                <a:solidFill>
                  <a:srgbClr val="006666"/>
                </a:solidFill>
                <a:latin typeface="Arial Black" panose="020B0A04020102020204" pitchFamily="34" charset="0"/>
              </a:rPr>
              <a:t>(AQA a)</a:t>
            </a:r>
            <a:endParaRPr lang="en-GB" sz="6000" dirty="0">
              <a:solidFill>
                <a:srgbClr val="006666"/>
              </a:solidFill>
              <a:latin typeface="Arial Black" panose="020B0A04020102020204" pitchFamily="34" charset="0"/>
            </a:endParaRPr>
          </a:p>
        </p:txBody>
      </p:sp>
      <p:grpSp>
        <p:nvGrpSpPr>
          <p:cNvPr id="4" name="Group 3">
            <a:extLst>
              <a:ext uri="{FF2B5EF4-FFF2-40B4-BE49-F238E27FC236}">
                <a16:creationId xmlns:a16="http://schemas.microsoft.com/office/drawing/2014/main" id="{031EA37F-A20B-244E-B3B2-2A92701DED80}"/>
              </a:ext>
            </a:extLst>
          </p:cNvPr>
          <p:cNvGrpSpPr/>
          <p:nvPr/>
        </p:nvGrpSpPr>
        <p:grpSpPr>
          <a:xfrm>
            <a:off x="4161676" y="6154993"/>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BB05F47F-4E67-9F43-A4AE-6FA7E0AE1EA3}"/>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F7C9928D-A7A8-1240-A5E2-F7CCB43B0A8E}"/>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518971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5F530-A7BB-4A72-8266-F1C79C0ECF5E}"/>
              </a:ext>
            </a:extLst>
          </p:cNvPr>
          <p:cNvSpPr>
            <a:spLocks noGrp="1"/>
          </p:cNvSpPr>
          <p:nvPr>
            <p:ph type="title"/>
          </p:nvPr>
        </p:nvSpPr>
        <p:spPr>
          <a:xfrm>
            <a:off x="244434" y="204519"/>
            <a:ext cx="10989623" cy="1398650"/>
          </a:xfrm>
        </p:spPr>
        <p:txBody>
          <a:bodyPr>
            <a:normAutofit/>
          </a:bodyPr>
          <a:lstStyle/>
          <a:p>
            <a:r>
              <a:rPr lang="en-US" b="1" dirty="0">
                <a:latin typeface="Arial Black" panose="020B0A04020102020204" pitchFamily="34" charset="0"/>
              </a:rPr>
              <a:t>7-8: This life or the next life: what is more important?</a:t>
            </a:r>
            <a:endParaRPr lang="en-GB" b="1" dirty="0">
              <a:latin typeface="Arial Black" panose="020B0A04020102020204" pitchFamily="34" charset="0"/>
            </a:endParaRPr>
          </a:p>
        </p:txBody>
      </p:sp>
      <p:sp>
        <p:nvSpPr>
          <p:cNvPr id="3" name="Content Placeholder 2">
            <a:extLst>
              <a:ext uri="{FF2B5EF4-FFF2-40B4-BE49-F238E27FC236}">
                <a16:creationId xmlns:a16="http://schemas.microsoft.com/office/drawing/2014/main" id="{3954DBB1-85BE-4C77-BEE0-440134DF6977}"/>
              </a:ext>
            </a:extLst>
          </p:cNvPr>
          <p:cNvSpPr>
            <a:spLocks noGrp="1"/>
          </p:cNvSpPr>
          <p:nvPr>
            <p:ph idx="1"/>
          </p:nvPr>
        </p:nvSpPr>
        <p:spPr>
          <a:xfrm>
            <a:off x="363187" y="1864425"/>
            <a:ext cx="5910292" cy="4548249"/>
          </a:xfrm>
        </p:spPr>
        <p:txBody>
          <a:bodyPr>
            <a:normAutofit/>
          </a:bodyPr>
          <a:lstStyle/>
          <a:p>
            <a:pPr marL="0" indent="0">
              <a:buNone/>
            </a:pPr>
            <a:r>
              <a:rPr lang="en-US" sz="2400" b="1" dirty="0">
                <a:solidFill>
                  <a:srgbClr val="006666"/>
                </a:solidFill>
              </a:rPr>
              <a:t>From the spec</a:t>
            </a:r>
            <a:r>
              <a:rPr lang="en-US" sz="2400" b="1" dirty="0">
                <a:solidFill>
                  <a:srgbClr val="006666"/>
                </a:solidFill>
                <a:sym typeface="Wingdings" panose="05000000000000000000" pitchFamily="2" charset="2"/>
              </a:rPr>
              <a:t> </a:t>
            </a:r>
            <a:r>
              <a:rPr lang="en-GB" sz="2400" b="1" dirty="0">
                <a:solidFill>
                  <a:srgbClr val="006666"/>
                </a:solidFill>
              </a:rPr>
              <a:t>Different Christian beliefs about the afterlife and their importance, including: resurrection and life after  death; judgement, heaven and hell.</a:t>
            </a:r>
            <a:endParaRPr lang="en-US" b="1" dirty="0"/>
          </a:p>
          <a:p>
            <a:pPr marL="0" indent="0">
              <a:buNone/>
            </a:pPr>
            <a:r>
              <a:rPr lang="en-US" b="1" dirty="0"/>
              <a:t>Learning outcomes: </a:t>
            </a:r>
          </a:p>
          <a:p>
            <a:r>
              <a:rPr lang="en-US" dirty="0"/>
              <a:t>Jewish beliefs about afterlife</a:t>
            </a:r>
          </a:p>
          <a:p>
            <a:r>
              <a:rPr lang="en-US" dirty="0"/>
              <a:t>Christian beliefs about afterlife</a:t>
            </a:r>
          </a:p>
          <a:p>
            <a:r>
              <a:rPr lang="en-US" dirty="0"/>
              <a:t>Christian beliefs about afterlife linked to Christian beliefs about salvation</a:t>
            </a:r>
          </a:p>
          <a:p>
            <a:endParaRPr lang="en-US" dirty="0"/>
          </a:p>
          <a:p>
            <a:endParaRPr lang="en-US" dirty="0"/>
          </a:p>
          <a:p>
            <a:pPr marL="0" indent="0">
              <a:buNone/>
            </a:pPr>
            <a:endParaRPr lang="en-US" sz="3200" b="1" dirty="0"/>
          </a:p>
        </p:txBody>
      </p:sp>
      <p:sp>
        <p:nvSpPr>
          <p:cNvPr id="4" name="TextBox 3">
            <a:extLst>
              <a:ext uri="{FF2B5EF4-FFF2-40B4-BE49-F238E27FC236}">
                <a16:creationId xmlns:a16="http://schemas.microsoft.com/office/drawing/2014/main" id="{74D44661-D1E2-47C7-90C7-BDBAFD343E31}"/>
              </a:ext>
            </a:extLst>
          </p:cNvPr>
          <p:cNvSpPr txBox="1"/>
          <p:nvPr/>
        </p:nvSpPr>
        <p:spPr>
          <a:xfrm>
            <a:off x="7053942" y="1734471"/>
            <a:ext cx="4405746" cy="2708434"/>
          </a:xfrm>
          <a:prstGeom prst="rect">
            <a:avLst/>
          </a:prstGeom>
          <a:noFill/>
        </p:spPr>
        <p:txBody>
          <a:bodyPr wrap="square" rtlCol="0">
            <a:spAutoFit/>
          </a:bodyPr>
          <a:lstStyle/>
          <a:p>
            <a:r>
              <a:rPr lang="en-US" sz="3200" b="1" dirty="0"/>
              <a:t>BIG IDEAS LEARNING</a:t>
            </a:r>
          </a:p>
          <a:p>
            <a:r>
              <a:rPr lang="en-GB" sz="2400" b="1" dirty="0">
                <a:solidFill>
                  <a:srgbClr val="00B050"/>
                </a:solidFill>
              </a:rPr>
              <a:t>BELIEFS: recap salvation theology</a:t>
            </a:r>
            <a:endParaRPr lang="en-GB" sz="3200" dirty="0">
              <a:solidFill>
                <a:srgbClr val="00B050"/>
              </a:solidFill>
            </a:endParaRPr>
          </a:p>
          <a:p>
            <a:r>
              <a:rPr lang="en-GB" sz="2400" b="1" dirty="0">
                <a:solidFill>
                  <a:srgbClr val="00B050"/>
                </a:solidFill>
              </a:rPr>
              <a:t>BELIEFS: info about Christian beliefs in the afterlife</a:t>
            </a:r>
            <a:endParaRPr lang="en-GB" sz="3200" dirty="0">
              <a:solidFill>
                <a:srgbClr val="00B050"/>
              </a:solidFill>
            </a:endParaRPr>
          </a:p>
          <a:p>
            <a:r>
              <a:rPr lang="en-GB" sz="2400" b="1" dirty="0">
                <a:solidFill>
                  <a:srgbClr val="0070C0"/>
                </a:solidFill>
              </a:rPr>
              <a:t>DIVERSITY: different Christian interpretations of afterlife beliefs </a:t>
            </a:r>
            <a:endParaRPr lang="en-GB" sz="3200" dirty="0">
              <a:solidFill>
                <a:srgbClr val="0070C0"/>
              </a:solidFill>
            </a:endParaRPr>
          </a:p>
          <a:p>
            <a:endParaRPr lang="en-GB" dirty="0"/>
          </a:p>
        </p:txBody>
      </p:sp>
      <p:sp>
        <p:nvSpPr>
          <p:cNvPr id="5" name="TextBox 4">
            <a:extLst>
              <a:ext uri="{FF2B5EF4-FFF2-40B4-BE49-F238E27FC236}">
                <a16:creationId xmlns:a16="http://schemas.microsoft.com/office/drawing/2014/main" id="{68766350-AF83-4084-96F2-2321FBC93C3F}"/>
              </a:ext>
            </a:extLst>
          </p:cNvPr>
          <p:cNvSpPr txBox="1"/>
          <p:nvPr/>
        </p:nvSpPr>
        <p:spPr>
          <a:xfrm>
            <a:off x="6979169" y="4289020"/>
            <a:ext cx="4849644" cy="2246769"/>
          </a:xfrm>
          <a:prstGeom prst="rect">
            <a:avLst/>
          </a:prstGeom>
          <a:solidFill>
            <a:srgbClr val="00FF00"/>
          </a:solidFill>
        </p:spPr>
        <p:txBody>
          <a:bodyPr wrap="square" rtlCol="0">
            <a:spAutoFit/>
          </a:bodyPr>
          <a:lstStyle/>
          <a:p>
            <a:r>
              <a:rPr lang="en-US" sz="2400" b="1" dirty="0"/>
              <a:t>RESOURCES</a:t>
            </a:r>
          </a:p>
          <a:p>
            <a:r>
              <a:rPr lang="en-US" sz="2400" dirty="0"/>
              <a:t>Salvation maps (previous lesson)</a:t>
            </a:r>
          </a:p>
          <a:p>
            <a:r>
              <a:rPr lang="en-US" sz="2400" dirty="0"/>
              <a:t>Playdough/ </a:t>
            </a:r>
            <a:r>
              <a:rPr lang="en-US" sz="2400" dirty="0" err="1"/>
              <a:t>coloured</a:t>
            </a:r>
            <a:r>
              <a:rPr lang="en-US" sz="2400" dirty="0"/>
              <a:t> card and pens</a:t>
            </a:r>
          </a:p>
          <a:p>
            <a:r>
              <a:rPr lang="en-US" sz="2400" dirty="0"/>
              <a:t>8 Afterlife Jigsaw</a:t>
            </a:r>
          </a:p>
          <a:p>
            <a:r>
              <a:rPr lang="en-US" sz="2400" dirty="0" err="1"/>
              <a:t>Film:</a:t>
            </a:r>
            <a:r>
              <a:rPr lang="en-US" sz="2000" dirty="0" err="1">
                <a:hlinkClick r:id="rId2"/>
              </a:rPr>
              <a:t>https</a:t>
            </a:r>
            <a:r>
              <a:rPr lang="en-US" sz="2000" dirty="0">
                <a:hlinkClick r:id="rId2"/>
              </a:rPr>
              <a:t>://www.reonline.org.uk/resources/young-nuns/</a:t>
            </a:r>
            <a:r>
              <a:rPr lang="en-US" sz="2000" dirty="0"/>
              <a:t> </a:t>
            </a:r>
            <a:endParaRPr lang="en-US" sz="2400" dirty="0"/>
          </a:p>
        </p:txBody>
      </p:sp>
    </p:spTree>
    <p:extLst>
      <p:ext uri="{BB962C8B-B14F-4D97-AF65-F5344CB8AC3E}">
        <p14:creationId xmlns:p14="http://schemas.microsoft.com/office/powerpoint/2010/main" val="2610397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22D79C-CC5C-4E42-8507-1F51260E5170}"/>
              </a:ext>
            </a:extLst>
          </p:cNvPr>
          <p:cNvSpPr>
            <a:spLocks noGrp="1"/>
          </p:cNvSpPr>
          <p:nvPr>
            <p:ph idx="1"/>
          </p:nvPr>
        </p:nvSpPr>
        <p:spPr>
          <a:xfrm>
            <a:off x="0" y="-1"/>
            <a:ext cx="12192000" cy="6483927"/>
          </a:xfrm>
        </p:spPr>
        <p:txBody>
          <a:bodyPr>
            <a:normAutofit lnSpcReduction="10000"/>
          </a:bodyPr>
          <a:lstStyle/>
          <a:p>
            <a:pPr marL="0" indent="0">
              <a:buNone/>
            </a:pPr>
            <a:r>
              <a:rPr lang="en-US" b="1" dirty="0"/>
              <a:t>Lesson 7</a:t>
            </a:r>
          </a:p>
          <a:p>
            <a:pPr marL="514350" indent="-514350">
              <a:buAutoNum type="arabicParenR"/>
            </a:pPr>
            <a:r>
              <a:rPr lang="en-US" dirty="0"/>
              <a:t>Look at ‘from Eden to salvation’ maps from last lesson. Ask students to explain what they think salvation actually is. Is it a place? A state of mind? Will residents have bodies or be pure spirit? Is there such a thing as hell? </a:t>
            </a:r>
            <a:r>
              <a:rPr lang="en-US" dirty="0" err="1"/>
              <a:t>Etc</a:t>
            </a:r>
            <a:r>
              <a:rPr lang="en-US" dirty="0"/>
              <a:t>  </a:t>
            </a:r>
          </a:p>
          <a:p>
            <a:pPr marL="514350" indent="-514350">
              <a:buAutoNum type="arabicParenR"/>
            </a:pPr>
            <a:r>
              <a:rPr lang="en-US" dirty="0"/>
              <a:t>Teach Jewish beliefs about the afterlife (next slide). Ask groups to identify which of these beliefs which are also seen in Christianity. Share answers. What seems to be different about Jewish and Christian belief</a:t>
            </a:r>
          </a:p>
          <a:p>
            <a:pPr marL="514350" indent="-514350">
              <a:buAutoNum type="arabicParenR"/>
            </a:pPr>
            <a:r>
              <a:rPr lang="en-US" dirty="0"/>
              <a:t>Using the info on the subsequent slide, groups create a ½ page guide to heaven and hell</a:t>
            </a:r>
          </a:p>
          <a:p>
            <a:pPr marL="514350" indent="-514350">
              <a:buAutoNum type="arabicParenR"/>
            </a:pPr>
            <a:r>
              <a:rPr lang="en-US" dirty="0"/>
              <a:t>Give playdough or a folded card and </a:t>
            </a:r>
            <a:r>
              <a:rPr lang="en-US" dirty="0" err="1"/>
              <a:t>coloured</a:t>
            </a:r>
            <a:r>
              <a:rPr lang="en-US" dirty="0"/>
              <a:t> pens to each group. Give each group a key concept to present in their medium; salvation, incarnation, resurrection, heaven, hell, etc. Walk around the different models or images, looking at the representation of each concept. </a:t>
            </a:r>
          </a:p>
          <a:p>
            <a:pPr marL="514350" indent="-514350">
              <a:buAutoNum type="arabicParenR"/>
            </a:pPr>
            <a:r>
              <a:rPr lang="en-US" dirty="0"/>
              <a:t>Return to the initial question: what do students think salvation actually is? Discuss and share ideas </a:t>
            </a:r>
            <a:endParaRPr lang="en-GB" dirty="0"/>
          </a:p>
        </p:txBody>
      </p:sp>
    </p:spTree>
    <p:extLst>
      <p:ext uri="{BB962C8B-B14F-4D97-AF65-F5344CB8AC3E}">
        <p14:creationId xmlns:p14="http://schemas.microsoft.com/office/powerpoint/2010/main" val="1553502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EDE65-E7B5-43E2-A074-21182FA8A678}"/>
              </a:ext>
            </a:extLst>
          </p:cNvPr>
          <p:cNvSpPr>
            <a:spLocks noGrp="1"/>
          </p:cNvSpPr>
          <p:nvPr>
            <p:ph type="title"/>
          </p:nvPr>
        </p:nvSpPr>
        <p:spPr>
          <a:xfrm>
            <a:off x="0" y="174830"/>
            <a:ext cx="12192000" cy="1012413"/>
          </a:xfrm>
          <a:solidFill>
            <a:schemeClr val="tx1"/>
          </a:solidFill>
        </p:spPr>
        <p:txBody>
          <a:bodyPr/>
          <a:lstStyle/>
          <a:p>
            <a:r>
              <a:rPr lang="en-US" dirty="0">
                <a:solidFill>
                  <a:schemeClr val="bg1"/>
                </a:solidFill>
                <a:latin typeface="Arial Black" panose="020B0A04020102020204" pitchFamily="34" charset="0"/>
                <a:cs typeface="Aharoni" panose="02010803020104030203" pitchFamily="2" charset="-79"/>
              </a:rPr>
              <a:t>Jewish beliefs about the Afterlife</a:t>
            </a:r>
            <a:endParaRPr lang="en-GB" dirty="0">
              <a:solidFill>
                <a:schemeClr val="bg1"/>
              </a:solidFill>
              <a:latin typeface="Arial Black" panose="020B0A04020102020204" pitchFamily="34" charset="0"/>
              <a:cs typeface="Aharoni" panose="02010803020104030203" pitchFamily="2" charset="-79"/>
            </a:endParaRPr>
          </a:p>
        </p:txBody>
      </p:sp>
      <p:sp>
        <p:nvSpPr>
          <p:cNvPr id="4" name="Content Placeholder 2">
            <a:extLst>
              <a:ext uri="{FF2B5EF4-FFF2-40B4-BE49-F238E27FC236}">
                <a16:creationId xmlns:a16="http://schemas.microsoft.com/office/drawing/2014/main" id="{656CB6F0-5DA7-4C67-9335-241D29BA65BF}"/>
              </a:ext>
            </a:extLst>
          </p:cNvPr>
          <p:cNvSpPr>
            <a:spLocks noGrp="1"/>
          </p:cNvSpPr>
          <p:nvPr>
            <p:ph idx="1"/>
          </p:nvPr>
        </p:nvSpPr>
        <p:spPr>
          <a:xfrm>
            <a:off x="213758" y="1377539"/>
            <a:ext cx="3538846" cy="1793173"/>
          </a:xfrm>
          <a:ln>
            <a:solidFill>
              <a:srgbClr val="002060"/>
            </a:solidFill>
          </a:ln>
        </p:spPr>
        <p:txBody>
          <a:bodyPr>
            <a:normAutofit/>
          </a:bodyPr>
          <a:lstStyle/>
          <a:p>
            <a:pPr marL="0" indent="0">
              <a:buNone/>
            </a:pPr>
            <a:r>
              <a:rPr lang="en-US" b="1" u="sng" dirty="0">
                <a:solidFill>
                  <a:srgbClr val="002060"/>
                </a:solidFill>
              </a:rPr>
              <a:t>This life</a:t>
            </a:r>
          </a:p>
          <a:p>
            <a:pPr marL="0" indent="0">
              <a:buNone/>
            </a:pPr>
            <a:r>
              <a:rPr lang="en-US" b="1" dirty="0">
                <a:solidFill>
                  <a:srgbClr val="002060"/>
                </a:solidFill>
              </a:rPr>
              <a:t>The Torah is more concerned with this life than an afterlife. </a:t>
            </a:r>
          </a:p>
          <a:p>
            <a:pPr marL="0" indent="0">
              <a:buNone/>
            </a:pPr>
            <a:endParaRPr lang="en-GB" dirty="0"/>
          </a:p>
        </p:txBody>
      </p:sp>
      <p:sp>
        <p:nvSpPr>
          <p:cNvPr id="5" name="Content Placeholder 2">
            <a:extLst>
              <a:ext uri="{FF2B5EF4-FFF2-40B4-BE49-F238E27FC236}">
                <a16:creationId xmlns:a16="http://schemas.microsoft.com/office/drawing/2014/main" id="{5FE0A632-E954-4F60-957C-B80305D30F9D}"/>
              </a:ext>
            </a:extLst>
          </p:cNvPr>
          <p:cNvSpPr txBox="1">
            <a:spLocks/>
          </p:cNvSpPr>
          <p:nvPr/>
        </p:nvSpPr>
        <p:spPr>
          <a:xfrm>
            <a:off x="213758" y="3277590"/>
            <a:ext cx="3538846" cy="3293057"/>
          </a:xfrm>
          <a:prstGeom prst="rect">
            <a:avLst/>
          </a:prstGeom>
          <a:ln>
            <a:solidFill>
              <a:srgbClr val="006666"/>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u="sng" dirty="0" err="1">
                <a:solidFill>
                  <a:srgbClr val="006666"/>
                </a:solidFill>
              </a:rPr>
              <a:t>Sheol</a:t>
            </a:r>
            <a:r>
              <a:rPr lang="en-US" b="1" u="sng" dirty="0">
                <a:solidFill>
                  <a:srgbClr val="006666"/>
                </a:solidFill>
              </a:rPr>
              <a:t> </a:t>
            </a:r>
          </a:p>
          <a:p>
            <a:pPr marL="0" indent="0">
              <a:buFont typeface="Arial" panose="020B0604020202020204" pitchFamily="34" charset="0"/>
              <a:buNone/>
            </a:pPr>
            <a:r>
              <a:rPr lang="en-US" b="1" dirty="0">
                <a:solidFill>
                  <a:srgbClr val="006666"/>
                </a:solidFill>
              </a:rPr>
              <a:t>The Bible talks about ‘</a:t>
            </a:r>
            <a:r>
              <a:rPr lang="en-US" b="1" dirty="0" err="1">
                <a:solidFill>
                  <a:srgbClr val="006666"/>
                </a:solidFill>
              </a:rPr>
              <a:t>Sheol</a:t>
            </a:r>
            <a:r>
              <a:rPr lang="en-US" b="1" dirty="0">
                <a:solidFill>
                  <a:srgbClr val="006666"/>
                </a:solidFill>
              </a:rPr>
              <a:t>’, the shadowy land of the dead. All the dead go to </a:t>
            </a:r>
            <a:r>
              <a:rPr lang="en-US" b="1" dirty="0" err="1">
                <a:solidFill>
                  <a:srgbClr val="006666"/>
                </a:solidFill>
              </a:rPr>
              <a:t>Sheol</a:t>
            </a:r>
            <a:r>
              <a:rPr lang="en-US" b="1" dirty="0">
                <a:solidFill>
                  <a:srgbClr val="006666"/>
                </a:solidFill>
              </a:rPr>
              <a:t>; whether they have lived good or wicked lives. </a:t>
            </a:r>
          </a:p>
          <a:p>
            <a:pPr marL="0" indent="0">
              <a:buFont typeface="Arial" panose="020B0604020202020204" pitchFamily="34" charset="0"/>
              <a:buNone/>
            </a:pPr>
            <a:endParaRPr lang="en-GB" dirty="0"/>
          </a:p>
        </p:txBody>
      </p:sp>
      <p:sp>
        <p:nvSpPr>
          <p:cNvPr id="7" name="Content Placeholder 2">
            <a:extLst>
              <a:ext uri="{FF2B5EF4-FFF2-40B4-BE49-F238E27FC236}">
                <a16:creationId xmlns:a16="http://schemas.microsoft.com/office/drawing/2014/main" id="{24B49843-8AC9-4239-958D-97E169C49DF0}"/>
              </a:ext>
            </a:extLst>
          </p:cNvPr>
          <p:cNvSpPr txBox="1">
            <a:spLocks/>
          </p:cNvSpPr>
          <p:nvPr/>
        </p:nvSpPr>
        <p:spPr>
          <a:xfrm>
            <a:off x="3905004" y="1377539"/>
            <a:ext cx="3538846" cy="5193108"/>
          </a:xfrm>
          <a:prstGeom prst="rect">
            <a:avLst/>
          </a:prstGeom>
          <a:ln>
            <a:solidFill>
              <a:srgbClr val="006666"/>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u="sng" dirty="0">
                <a:solidFill>
                  <a:srgbClr val="006666"/>
                </a:solidFill>
              </a:rPr>
              <a:t>Where is God?</a:t>
            </a:r>
          </a:p>
          <a:p>
            <a:pPr marL="0" indent="0">
              <a:buFont typeface="Arial" panose="020B0604020202020204" pitchFamily="34" charset="0"/>
              <a:buNone/>
            </a:pPr>
            <a:r>
              <a:rPr lang="en-US" b="1" dirty="0">
                <a:solidFill>
                  <a:srgbClr val="006666"/>
                </a:solidFill>
              </a:rPr>
              <a:t>In the book of Psalms the author seems to imply that God is both in heaven and </a:t>
            </a:r>
            <a:r>
              <a:rPr lang="en-US" b="1" dirty="0" err="1">
                <a:solidFill>
                  <a:srgbClr val="006666"/>
                </a:solidFill>
              </a:rPr>
              <a:t>Sheol</a:t>
            </a:r>
            <a:r>
              <a:rPr lang="en-US" b="1" dirty="0">
                <a:solidFill>
                  <a:srgbClr val="006666"/>
                </a:solidFill>
              </a:rPr>
              <a:t>:</a:t>
            </a:r>
          </a:p>
          <a:p>
            <a:pPr marL="0" indent="0">
              <a:buNone/>
            </a:pPr>
            <a:r>
              <a:rPr lang="en-US" b="1" dirty="0">
                <a:solidFill>
                  <a:srgbClr val="006666"/>
                </a:solidFill>
              </a:rPr>
              <a:t>‘If I went up to heaven, you [God] would be there;</a:t>
            </a:r>
            <a:br>
              <a:rPr lang="en-US" b="1" dirty="0">
                <a:solidFill>
                  <a:srgbClr val="006666"/>
                </a:solidFill>
              </a:rPr>
            </a:br>
            <a:r>
              <a:rPr lang="en-US" b="1" dirty="0">
                <a:solidFill>
                  <a:srgbClr val="006666"/>
                </a:solidFill>
              </a:rPr>
              <a:t>    if I lay down in the world of the dead, you would be there.’ (</a:t>
            </a:r>
            <a:r>
              <a:rPr lang="en-GB" b="1" dirty="0">
                <a:solidFill>
                  <a:srgbClr val="006666"/>
                </a:solidFill>
              </a:rPr>
              <a:t>Psalm 139:8)</a:t>
            </a:r>
          </a:p>
          <a:p>
            <a:pPr marL="0" indent="0">
              <a:buNone/>
            </a:pPr>
            <a:endParaRPr lang="en-US" b="1" dirty="0">
              <a:solidFill>
                <a:srgbClr val="002060"/>
              </a:solidFill>
            </a:endParaRPr>
          </a:p>
          <a:p>
            <a:pPr marL="0" indent="0">
              <a:buFont typeface="Arial" panose="020B0604020202020204" pitchFamily="34" charset="0"/>
              <a:buNone/>
            </a:pPr>
            <a:endParaRPr lang="en-GB" dirty="0"/>
          </a:p>
        </p:txBody>
      </p:sp>
      <p:sp>
        <p:nvSpPr>
          <p:cNvPr id="9" name="Content Placeholder 2">
            <a:extLst>
              <a:ext uri="{FF2B5EF4-FFF2-40B4-BE49-F238E27FC236}">
                <a16:creationId xmlns:a16="http://schemas.microsoft.com/office/drawing/2014/main" id="{5E9FD757-2753-4F4F-87F5-CF006B662A6A}"/>
              </a:ext>
            </a:extLst>
          </p:cNvPr>
          <p:cNvSpPr txBox="1">
            <a:spLocks/>
          </p:cNvSpPr>
          <p:nvPr/>
        </p:nvSpPr>
        <p:spPr>
          <a:xfrm>
            <a:off x="7778340" y="1314020"/>
            <a:ext cx="4199902" cy="5320145"/>
          </a:xfrm>
          <a:prstGeom prst="rect">
            <a:avLst/>
          </a:prstGeom>
          <a:ln>
            <a:solidFill>
              <a:srgbClr val="0070C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u="sng" dirty="0">
                <a:solidFill>
                  <a:srgbClr val="0070C0"/>
                </a:solidFill>
              </a:rPr>
              <a:t>Resurrection of the Body</a:t>
            </a:r>
          </a:p>
          <a:p>
            <a:pPr marL="0" indent="0">
              <a:buFont typeface="Arial" panose="020B0604020202020204" pitchFamily="34" charset="0"/>
              <a:buNone/>
            </a:pPr>
            <a:r>
              <a:rPr lang="en-US" b="1" dirty="0">
                <a:solidFill>
                  <a:srgbClr val="0070C0"/>
                </a:solidFill>
              </a:rPr>
              <a:t>A key Jewish belief is in the resurrection of the body in a future age, where a Messiah will bring peace on earth.</a:t>
            </a:r>
          </a:p>
          <a:p>
            <a:pPr marL="0" indent="0">
              <a:buFont typeface="Arial" panose="020B0604020202020204" pitchFamily="34" charset="0"/>
              <a:buNone/>
            </a:pPr>
            <a:r>
              <a:rPr lang="en-US" b="1" dirty="0">
                <a:solidFill>
                  <a:srgbClr val="0070C0"/>
                </a:solidFill>
              </a:rPr>
              <a:t>God will physically raise all the dead to life and establish God’s kingdom on earth.</a:t>
            </a:r>
          </a:p>
          <a:p>
            <a:pPr marL="0" indent="0">
              <a:buFont typeface="Arial" panose="020B0604020202020204" pitchFamily="34" charset="0"/>
              <a:buNone/>
            </a:pPr>
            <a:r>
              <a:rPr lang="en-US" b="1" dirty="0">
                <a:solidFill>
                  <a:srgbClr val="0070C0"/>
                </a:solidFill>
              </a:rPr>
              <a:t>For this reason Jews are not cremated but buried. </a:t>
            </a:r>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1619293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0BF2F-8427-4B1F-B1FB-91D4CECE0C92}"/>
              </a:ext>
            </a:extLst>
          </p:cNvPr>
          <p:cNvSpPr>
            <a:spLocks noGrp="1"/>
          </p:cNvSpPr>
          <p:nvPr>
            <p:ph type="title"/>
          </p:nvPr>
        </p:nvSpPr>
        <p:spPr>
          <a:xfrm>
            <a:off x="0" y="160317"/>
            <a:ext cx="12192000" cy="1059914"/>
          </a:xfrm>
          <a:solidFill>
            <a:schemeClr val="tx1"/>
          </a:solidFill>
        </p:spPr>
        <p:txBody>
          <a:bodyPr>
            <a:normAutofit fontScale="90000"/>
          </a:bodyPr>
          <a:lstStyle/>
          <a:p>
            <a:pPr algn="ctr"/>
            <a:r>
              <a:rPr lang="en-US" dirty="0">
                <a:solidFill>
                  <a:schemeClr val="bg1"/>
                </a:solidFill>
                <a:latin typeface="Arial Black" panose="020B0A04020102020204" pitchFamily="34" charset="0"/>
              </a:rPr>
              <a:t>Christian beliefs about Heaven and Hell</a:t>
            </a:r>
            <a:endParaRPr lang="en-GB" dirty="0">
              <a:solidFill>
                <a:schemeClr val="bg1"/>
              </a:solidFill>
              <a:latin typeface="Arial Black" panose="020B0A04020102020204" pitchFamily="34" charset="0"/>
            </a:endParaRPr>
          </a:p>
        </p:txBody>
      </p:sp>
      <p:sp>
        <p:nvSpPr>
          <p:cNvPr id="3" name="Content Placeholder 2">
            <a:extLst>
              <a:ext uri="{FF2B5EF4-FFF2-40B4-BE49-F238E27FC236}">
                <a16:creationId xmlns:a16="http://schemas.microsoft.com/office/drawing/2014/main" id="{70BDA8F5-BE27-4E73-8EA2-276FA4900CEA}"/>
              </a:ext>
            </a:extLst>
          </p:cNvPr>
          <p:cNvSpPr>
            <a:spLocks noGrp="1"/>
          </p:cNvSpPr>
          <p:nvPr>
            <p:ph idx="1"/>
          </p:nvPr>
        </p:nvSpPr>
        <p:spPr>
          <a:xfrm>
            <a:off x="213759" y="1377538"/>
            <a:ext cx="3194460" cy="5320145"/>
          </a:xfrm>
          <a:ln>
            <a:solidFill>
              <a:srgbClr val="FF33CC"/>
            </a:solidFill>
          </a:ln>
        </p:spPr>
        <p:txBody>
          <a:bodyPr>
            <a:normAutofit lnSpcReduction="10000"/>
          </a:bodyPr>
          <a:lstStyle/>
          <a:p>
            <a:pPr marL="0" indent="0">
              <a:buNone/>
            </a:pPr>
            <a:r>
              <a:rPr lang="en-US" b="1" u="sng" dirty="0">
                <a:solidFill>
                  <a:srgbClr val="FF33CC"/>
                </a:solidFill>
              </a:rPr>
              <a:t>The basics </a:t>
            </a:r>
          </a:p>
          <a:p>
            <a:r>
              <a:rPr lang="en-US" b="1" dirty="0">
                <a:solidFill>
                  <a:srgbClr val="FF33CC"/>
                </a:solidFill>
              </a:rPr>
              <a:t>After bodily death the soul lives on.</a:t>
            </a:r>
          </a:p>
          <a:p>
            <a:r>
              <a:rPr lang="en-US" b="1" dirty="0">
                <a:solidFill>
                  <a:srgbClr val="FF33CC"/>
                </a:solidFill>
              </a:rPr>
              <a:t>The soul is immortal</a:t>
            </a:r>
          </a:p>
          <a:p>
            <a:r>
              <a:rPr lang="en-US" b="1" dirty="0">
                <a:solidFill>
                  <a:srgbClr val="FF33CC"/>
                </a:solidFill>
              </a:rPr>
              <a:t>On Judgment Day the body will be resurrected in order to be judged. </a:t>
            </a:r>
          </a:p>
          <a:p>
            <a:r>
              <a:rPr lang="en-US" b="1" dirty="0">
                <a:solidFill>
                  <a:srgbClr val="FF33CC"/>
                </a:solidFill>
              </a:rPr>
              <a:t>After judgment souls are sent to heaven or hell.</a:t>
            </a:r>
          </a:p>
          <a:p>
            <a:pPr marL="0" indent="0">
              <a:buNone/>
            </a:pPr>
            <a:endParaRPr lang="en-GB" dirty="0"/>
          </a:p>
        </p:txBody>
      </p:sp>
      <p:sp>
        <p:nvSpPr>
          <p:cNvPr id="4" name="Content Placeholder 2">
            <a:extLst>
              <a:ext uri="{FF2B5EF4-FFF2-40B4-BE49-F238E27FC236}">
                <a16:creationId xmlns:a16="http://schemas.microsoft.com/office/drawing/2014/main" id="{4E83E57D-8554-4198-AB8C-BBBFD158248A}"/>
              </a:ext>
            </a:extLst>
          </p:cNvPr>
          <p:cNvSpPr txBox="1">
            <a:spLocks/>
          </p:cNvSpPr>
          <p:nvPr/>
        </p:nvSpPr>
        <p:spPr>
          <a:xfrm>
            <a:off x="3653643" y="1401289"/>
            <a:ext cx="4678877" cy="2510601"/>
          </a:xfrm>
          <a:prstGeom prst="rect">
            <a:avLst/>
          </a:prstGeom>
          <a:ln>
            <a:solidFill>
              <a:srgbClr val="002060"/>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u="sng" dirty="0">
                <a:solidFill>
                  <a:srgbClr val="002060"/>
                </a:solidFill>
              </a:rPr>
              <a:t>Heaven</a:t>
            </a:r>
          </a:p>
          <a:p>
            <a:pPr marL="0" indent="0">
              <a:buFont typeface="Arial" panose="020B0604020202020204" pitchFamily="34" charset="0"/>
              <a:buNone/>
            </a:pPr>
            <a:r>
              <a:rPr lang="en-US" b="1" dirty="0">
                <a:solidFill>
                  <a:srgbClr val="002060"/>
                </a:solidFill>
              </a:rPr>
              <a:t>Heaven is beautiful and serene, a paradise in which to spend an eternity with God.</a:t>
            </a:r>
          </a:p>
          <a:p>
            <a:pPr marL="0" indent="0">
              <a:buFont typeface="Arial" panose="020B0604020202020204" pitchFamily="34" charset="0"/>
              <a:buNone/>
            </a:pPr>
            <a:r>
              <a:rPr lang="en-US" b="1" dirty="0">
                <a:solidFill>
                  <a:srgbClr val="002060"/>
                </a:solidFill>
              </a:rPr>
              <a:t>Humans will reach heaven through following Jesus’ teachings and through Grace. </a:t>
            </a:r>
          </a:p>
        </p:txBody>
      </p:sp>
      <p:sp>
        <p:nvSpPr>
          <p:cNvPr id="5" name="Content Placeholder 2">
            <a:extLst>
              <a:ext uri="{FF2B5EF4-FFF2-40B4-BE49-F238E27FC236}">
                <a16:creationId xmlns:a16="http://schemas.microsoft.com/office/drawing/2014/main" id="{780C8F37-127D-49F5-8407-FA27B73A7599}"/>
              </a:ext>
            </a:extLst>
          </p:cNvPr>
          <p:cNvSpPr txBox="1">
            <a:spLocks/>
          </p:cNvSpPr>
          <p:nvPr/>
        </p:nvSpPr>
        <p:spPr>
          <a:xfrm>
            <a:off x="3633849" y="4061360"/>
            <a:ext cx="5462650" cy="2510601"/>
          </a:xfrm>
          <a:prstGeom prst="rect">
            <a:avLst/>
          </a:prstGeom>
          <a:ln>
            <a:solidFill>
              <a:srgbClr val="002060"/>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u="sng" dirty="0">
                <a:solidFill>
                  <a:srgbClr val="002060"/>
                </a:solidFill>
              </a:rPr>
              <a:t>Hell</a:t>
            </a:r>
          </a:p>
          <a:p>
            <a:pPr marL="0" indent="0">
              <a:buFont typeface="Arial" panose="020B0604020202020204" pitchFamily="34" charset="0"/>
              <a:buNone/>
            </a:pPr>
            <a:r>
              <a:rPr lang="en-US" b="1" dirty="0">
                <a:solidFill>
                  <a:srgbClr val="002060"/>
                </a:solidFill>
              </a:rPr>
              <a:t>Hell is a place of torment and pain. </a:t>
            </a:r>
          </a:p>
          <a:p>
            <a:pPr marL="0" indent="0">
              <a:buFont typeface="Arial" panose="020B0604020202020204" pitchFamily="34" charset="0"/>
              <a:buNone/>
            </a:pPr>
            <a:r>
              <a:rPr lang="en-US" b="1" dirty="0">
                <a:solidFill>
                  <a:srgbClr val="002060"/>
                </a:solidFill>
              </a:rPr>
              <a:t>Some Christians argue that hell is a state of mind rather than a place. </a:t>
            </a:r>
          </a:p>
          <a:p>
            <a:pPr marL="0" indent="0">
              <a:buFont typeface="Arial" panose="020B0604020202020204" pitchFamily="34" charset="0"/>
              <a:buNone/>
            </a:pPr>
            <a:r>
              <a:rPr lang="en-US" b="1" dirty="0">
                <a:solidFill>
                  <a:srgbClr val="002060"/>
                </a:solidFill>
              </a:rPr>
              <a:t>Others argue that a loving God wouldn’t send someone to hell for eternity. </a:t>
            </a:r>
          </a:p>
        </p:txBody>
      </p:sp>
      <p:sp>
        <p:nvSpPr>
          <p:cNvPr id="6" name="Content Placeholder 2">
            <a:extLst>
              <a:ext uri="{FF2B5EF4-FFF2-40B4-BE49-F238E27FC236}">
                <a16:creationId xmlns:a16="http://schemas.microsoft.com/office/drawing/2014/main" id="{6BDA7F81-5F19-406F-B0AC-90713537CB8B}"/>
              </a:ext>
            </a:extLst>
          </p:cNvPr>
          <p:cNvSpPr txBox="1">
            <a:spLocks/>
          </p:cNvSpPr>
          <p:nvPr/>
        </p:nvSpPr>
        <p:spPr>
          <a:xfrm>
            <a:off x="8538358" y="1377538"/>
            <a:ext cx="3439883" cy="2510601"/>
          </a:xfrm>
          <a:prstGeom prst="rect">
            <a:avLst/>
          </a:prstGeom>
          <a:ln>
            <a:solidFill>
              <a:srgbClr val="666699"/>
            </a:solidFill>
          </a:ln>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u="sng" dirty="0">
                <a:solidFill>
                  <a:srgbClr val="666699"/>
                </a:solidFill>
              </a:rPr>
              <a:t>Purgatory</a:t>
            </a:r>
            <a:endParaRPr lang="en-GB" b="1" u="sng" dirty="0">
              <a:solidFill>
                <a:srgbClr val="666699"/>
              </a:solidFill>
            </a:endParaRPr>
          </a:p>
          <a:p>
            <a:pPr marL="0" indent="0">
              <a:buFont typeface="Arial" panose="020B0604020202020204" pitchFamily="34" charset="0"/>
              <a:buNone/>
            </a:pPr>
            <a:r>
              <a:rPr lang="en-GB" b="1" dirty="0">
                <a:solidFill>
                  <a:srgbClr val="666699"/>
                </a:solidFill>
              </a:rPr>
              <a:t>The Catholic church teaches about a place where souls who are not ready for heaven can be purified; purgatory</a:t>
            </a:r>
            <a:endParaRPr lang="en-US" b="1" u="sng" dirty="0">
              <a:solidFill>
                <a:srgbClr val="666699"/>
              </a:solidFill>
            </a:endParaRPr>
          </a:p>
        </p:txBody>
      </p:sp>
      <p:sp>
        <p:nvSpPr>
          <p:cNvPr id="7" name="Content Placeholder 2">
            <a:extLst>
              <a:ext uri="{FF2B5EF4-FFF2-40B4-BE49-F238E27FC236}">
                <a16:creationId xmlns:a16="http://schemas.microsoft.com/office/drawing/2014/main" id="{CE37940F-6BE8-4C96-AC4A-1CE23F898630}"/>
              </a:ext>
            </a:extLst>
          </p:cNvPr>
          <p:cNvSpPr txBox="1">
            <a:spLocks/>
          </p:cNvSpPr>
          <p:nvPr/>
        </p:nvSpPr>
        <p:spPr>
          <a:xfrm>
            <a:off x="9286504" y="4064289"/>
            <a:ext cx="2691737" cy="2510601"/>
          </a:xfrm>
          <a:prstGeom prst="rect">
            <a:avLst/>
          </a:prstGeom>
          <a:ln>
            <a:solidFill>
              <a:srgbClr val="7030A0"/>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a:solidFill>
                  <a:srgbClr val="7030A0"/>
                </a:solidFill>
              </a:rPr>
              <a:t>‘Then they will go away to eternal punishment but the righteous to eternal life’ </a:t>
            </a:r>
            <a:r>
              <a:rPr lang="en-US" sz="2400" b="1" dirty="0">
                <a:solidFill>
                  <a:srgbClr val="7030A0"/>
                </a:solidFill>
              </a:rPr>
              <a:t>(Matthew 25: 46)</a:t>
            </a:r>
            <a:endParaRPr lang="en-US" b="1" dirty="0">
              <a:solidFill>
                <a:srgbClr val="7030A0"/>
              </a:solidFill>
            </a:endParaRPr>
          </a:p>
        </p:txBody>
      </p:sp>
    </p:spTree>
    <p:extLst>
      <p:ext uri="{BB962C8B-B14F-4D97-AF65-F5344CB8AC3E}">
        <p14:creationId xmlns:p14="http://schemas.microsoft.com/office/powerpoint/2010/main" val="464973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C192F2-2E4E-4B4F-9419-04A627B514EE}"/>
              </a:ext>
            </a:extLst>
          </p:cNvPr>
          <p:cNvSpPr>
            <a:spLocks noGrp="1"/>
          </p:cNvSpPr>
          <p:nvPr>
            <p:ph idx="1"/>
          </p:nvPr>
        </p:nvSpPr>
        <p:spPr>
          <a:xfrm>
            <a:off x="0" y="-1"/>
            <a:ext cx="12192000" cy="6958941"/>
          </a:xfrm>
          <a:noFill/>
        </p:spPr>
        <p:txBody>
          <a:bodyPr>
            <a:normAutofit fontScale="92500" lnSpcReduction="20000"/>
          </a:bodyPr>
          <a:lstStyle/>
          <a:p>
            <a:r>
              <a:rPr lang="en-US" b="1" dirty="0"/>
              <a:t>lesson 8</a:t>
            </a:r>
          </a:p>
          <a:p>
            <a:r>
              <a:rPr lang="en-US" dirty="0"/>
              <a:t>Display the Nicene Creed (next slide). Students identify all lines referring to the afterlife. Create a list- what does this tell us about the afterlife? </a:t>
            </a:r>
          </a:p>
          <a:p>
            <a:r>
              <a:rPr lang="en-US" dirty="0"/>
              <a:t>Recap: can students connect beliefs about the afterlife found in the Nicene Creed with information learned last lesson? </a:t>
            </a:r>
          </a:p>
          <a:p>
            <a:r>
              <a:rPr lang="en-US" dirty="0">
                <a:sym typeface="Wingdings" panose="05000000000000000000" pitchFamily="2" charset="2"/>
              </a:rPr>
              <a:t>Challenge the class with a question: </a:t>
            </a:r>
            <a:r>
              <a:rPr lang="en-US" i="1" dirty="0">
                <a:sym typeface="Wingdings" panose="05000000000000000000" pitchFamily="2" charset="2"/>
              </a:rPr>
              <a:t>what is more important- this life or the next life? </a:t>
            </a:r>
          </a:p>
          <a:p>
            <a:r>
              <a:rPr lang="en-US" dirty="0">
                <a:sym typeface="Wingdings" panose="05000000000000000000" pitchFamily="2" charset="2"/>
              </a:rPr>
              <a:t>Either play a Christian Aid video for YouTube or display some Christian Aid adverts about their work. This charity’s work is highly practical. Ask the class how Christian Aid would answer the question (</a:t>
            </a:r>
            <a:r>
              <a:rPr lang="en-US" i="1" dirty="0">
                <a:sym typeface="Wingdings" panose="05000000000000000000" pitchFamily="2" charset="2"/>
              </a:rPr>
              <a:t>what is more important, this life or the next life?). </a:t>
            </a:r>
          </a:p>
          <a:p>
            <a:r>
              <a:rPr lang="en-US" dirty="0">
                <a:sym typeface="Wingdings" panose="05000000000000000000" pitchFamily="2" charset="2"/>
              </a:rPr>
              <a:t>Display the Christian Aid tagline: ‘we believe in life before death’. Search online images.</a:t>
            </a:r>
          </a:p>
          <a:p>
            <a:r>
              <a:rPr lang="en-US" dirty="0">
                <a:sym typeface="Wingdings" panose="05000000000000000000" pitchFamily="2" charset="2"/>
              </a:rPr>
              <a:t>Play a 2 or 3-minute clip of this film: </a:t>
            </a:r>
            <a:r>
              <a:rPr lang="en-US" dirty="0">
                <a:sym typeface="Wingdings" panose="05000000000000000000" pitchFamily="2" charset="2"/>
                <a:hlinkClick r:id="rId2"/>
              </a:rPr>
              <a:t>https://www.reonline.org.uk/resources/young-nuns/</a:t>
            </a:r>
            <a:r>
              <a:rPr lang="en-US" dirty="0">
                <a:sym typeface="Wingdings" panose="05000000000000000000" pitchFamily="2" charset="2"/>
              </a:rPr>
              <a:t> . The documentary shows young women who have entered convents.</a:t>
            </a:r>
          </a:p>
          <a:p>
            <a:r>
              <a:rPr lang="en-US" dirty="0">
                <a:sym typeface="Wingdings" panose="05000000000000000000" pitchFamily="2" charset="2"/>
              </a:rPr>
              <a:t>Ask the class what these women’s answers might be to the question. Discuss.</a:t>
            </a:r>
          </a:p>
          <a:p>
            <a:r>
              <a:rPr lang="en-US" dirty="0">
                <a:sym typeface="Wingdings" panose="05000000000000000000" pitchFamily="2" charset="2"/>
              </a:rPr>
              <a:t>Split into groups of 4 to run a ‘jigsaw discussion’ (instructions on following slide). Use ‘8 afterlife jigsaw’ sheet for each group.</a:t>
            </a:r>
          </a:p>
          <a:p>
            <a:r>
              <a:rPr lang="en-US" dirty="0">
                <a:sym typeface="Wingdings" panose="05000000000000000000" pitchFamily="2" charset="2"/>
              </a:rPr>
              <a:t>You could arrange for groups to have access to IT so they can explore in more detail the </a:t>
            </a:r>
            <a:r>
              <a:rPr lang="en-US" dirty="0" err="1">
                <a:sym typeface="Wingdings" panose="05000000000000000000" pitchFamily="2" charset="2"/>
              </a:rPr>
              <a:t>organisations</a:t>
            </a:r>
            <a:r>
              <a:rPr lang="en-US" dirty="0">
                <a:sym typeface="Wingdings" panose="05000000000000000000" pitchFamily="2" charset="2"/>
              </a:rPr>
              <a:t> in the jigsaw. The documentary ‘Young Nuns’ is worth watching in full.</a:t>
            </a:r>
          </a:p>
          <a:p>
            <a:r>
              <a:rPr lang="en-US" dirty="0">
                <a:sym typeface="Wingdings" panose="05000000000000000000" pitchFamily="2" charset="2"/>
              </a:rPr>
              <a:t>After the jigsaw discussions and expert group discussions, listen to all groups’ answers to the question: </a:t>
            </a:r>
            <a:r>
              <a:rPr lang="en-US" i="1" dirty="0">
                <a:sym typeface="Wingdings" panose="05000000000000000000" pitchFamily="2" charset="2"/>
              </a:rPr>
              <a:t>what is more important- this life or the next life? </a:t>
            </a:r>
          </a:p>
          <a:p>
            <a:pPr marL="0" indent="0">
              <a:buNone/>
            </a:pPr>
            <a:endParaRPr lang="en-US" dirty="0">
              <a:sym typeface="Wingdings" panose="05000000000000000000" pitchFamily="2" charset="2"/>
            </a:endParaRPr>
          </a:p>
        </p:txBody>
      </p:sp>
    </p:spTree>
    <p:extLst>
      <p:ext uri="{BB962C8B-B14F-4D97-AF65-F5344CB8AC3E}">
        <p14:creationId xmlns:p14="http://schemas.microsoft.com/office/powerpoint/2010/main" val="3084312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D4476-7C51-4B64-A74B-30ED41A15888}"/>
              </a:ext>
            </a:extLst>
          </p:cNvPr>
          <p:cNvSpPr>
            <a:spLocks noGrp="1"/>
          </p:cNvSpPr>
          <p:nvPr>
            <p:ph type="title"/>
          </p:nvPr>
        </p:nvSpPr>
        <p:spPr>
          <a:xfrm>
            <a:off x="0" y="0"/>
            <a:ext cx="12192000" cy="602549"/>
          </a:xfrm>
        </p:spPr>
        <p:txBody>
          <a:bodyPr>
            <a:normAutofit fontScale="90000"/>
          </a:bodyPr>
          <a:lstStyle/>
          <a:p>
            <a:r>
              <a:rPr lang="en-US" sz="4000" b="1" dirty="0"/>
              <a:t>NICENE CREED </a:t>
            </a:r>
            <a:r>
              <a:rPr lang="en-US" sz="3200" dirty="0"/>
              <a:t>(from </a:t>
            </a:r>
            <a:r>
              <a:rPr lang="en-US" sz="3200" dirty="0">
                <a:hlinkClick r:id="rId2"/>
              </a:rPr>
              <a:t>http://anglicansonline.org/basics/nicene.html</a:t>
            </a:r>
            <a:r>
              <a:rPr lang="en-US" sz="3200" dirty="0"/>
              <a:t>) </a:t>
            </a:r>
            <a:endParaRPr lang="en-GB" sz="4000" dirty="0"/>
          </a:p>
        </p:txBody>
      </p:sp>
      <p:sp>
        <p:nvSpPr>
          <p:cNvPr id="3" name="Content Placeholder 2">
            <a:extLst>
              <a:ext uri="{FF2B5EF4-FFF2-40B4-BE49-F238E27FC236}">
                <a16:creationId xmlns:a16="http://schemas.microsoft.com/office/drawing/2014/main" id="{D56B8DD4-7472-493F-87D6-E85FAEAAC0A9}"/>
              </a:ext>
            </a:extLst>
          </p:cNvPr>
          <p:cNvSpPr>
            <a:spLocks noGrp="1"/>
          </p:cNvSpPr>
          <p:nvPr>
            <p:ph idx="1"/>
          </p:nvPr>
        </p:nvSpPr>
        <p:spPr>
          <a:xfrm>
            <a:off x="-11876" y="602549"/>
            <a:ext cx="4450280" cy="6021771"/>
          </a:xfrm>
        </p:spPr>
        <p:txBody>
          <a:bodyPr>
            <a:normAutofit fontScale="55000" lnSpcReduction="20000"/>
          </a:bodyPr>
          <a:lstStyle/>
          <a:p>
            <a:pPr marL="0" indent="0">
              <a:buNone/>
            </a:pPr>
            <a:r>
              <a:rPr lang="en-US" sz="4400" b="1" dirty="0">
                <a:solidFill>
                  <a:srgbClr val="006666"/>
                </a:solidFill>
              </a:rPr>
              <a:t>WE BELIEVE</a:t>
            </a:r>
            <a:r>
              <a:rPr lang="en-US" sz="4400" dirty="0">
                <a:solidFill>
                  <a:srgbClr val="006666"/>
                </a:solidFill>
              </a:rPr>
              <a:t> in one God,</a:t>
            </a:r>
            <a:br>
              <a:rPr lang="en-US" sz="4400" dirty="0">
                <a:solidFill>
                  <a:srgbClr val="006666"/>
                </a:solidFill>
              </a:rPr>
            </a:br>
            <a:r>
              <a:rPr lang="en-US" sz="4400" dirty="0">
                <a:solidFill>
                  <a:srgbClr val="006666"/>
                </a:solidFill>
              </a:rPr>
              <a:t>the Father, the Almighty,</a:t>
            </a:r>
            <a:br>
              <a:rPr lang="en-US" sz="4400" dirty="0">
                <a:solidFill>
                  <a:srgbClr val="006666"/>
                </a:solidFill>
              </a:rPr>
            </a:br>
            <a:r>
              <a:rPr lang="en-US" sz="4400" dirty="0">
                <a:solidFill>
                  <a:srgbClr val="006666"/>
                </a:solidFill>
              </a:rPr>
              <a:t>maker of heaven and earth,</a:t>
            </a:r>
            <a:br>
              <a:rPr lang="en-US" sz="4400" dirty="0">
                <a:solidFill>
                  <a:srgbClr val="006666"/>
                </a:solidFill>
              </a:rPr>
            </a:br>
            <a:r>
              <a:rPr lang="en-US" sz="4400" dirty="0">
                <a:solidFill>
                  <a:srgbClr val="006666"/>
                </a:solidFill>
              </a:rPr>
              <a:t>of all that is, seen and unseen.</a:t>
            </a:r>
            <a:br>
              <a:rPr lang="en-US" sz="4400" dirty="0"/>
            </a:br>
            <a:br>
              <a:rPr lang="en-US" sz="4400" dirty="0"/>
            </a:br>
            <a:r>
              <a:rPr lang="en-US" sz="4400" dirty="0">
                <a:solidFill>
                  <a:srgbClr val="002060"/>
                </a:solidFill>
              </a:rPr>
              <a:t>We believe in one Lord, Jesus Christ,</a:t>
            </a:r>
            <a:br>
              <a:rPr lang="en-US" sz="4400" dirty="0">
                <a:solidFill>
                  <a:srgbClr val="002060"/>
                </a:solidFill>
              </a:rPr>
            </a:br>
            <a:r>
              <a:rPr lang="en-US" sz="4400" dirty="0">
                <a:solidFill>
                  <a:srgbClr val="002060"/>
                </a:solidFill>
              </a:rPr>
              <a:t>the only Son of God,</a:t>
            </a:r>
            <a:br>
              <a:rPr lang="en-US" sz="4400" dirty="0">
                <a:solidFill>
                  <a:srgbClr val="002060"/>
                </a:solidFill>
              </a:rPr>
            </a:br>
            <a:r>
              <a:rPr lang="en-US" sz="4400" dirty="0">
                <a:solidFill>
                  <a:srgbClr val="002060"/>
                </a:solidFill>
              </a:rPr>
              <a:t>eternally begotten of the Father,</a:t>
            </a:r>
            <a:br>
              <a:rPr lang="en-US" sz="4400" dirty="0">
                <a:solidFill>
                  <a:srgbClr val="002060"/>
                </a:solidFill>
              </a:rPr>
            </a:br>
            <a:r>
              <a:rPr lang="en-US" sz="4400" dirty="0">
                <a:solidFill>
                  <a:srgbClr val="002060"/>
                </a:solidFill>
              </a:rPr>
              <a:t>God from God, Light from Light,</a:t>
            </a:r>
            <a:br>
              <a:rPr lang="en-US" sz="4400" dirty="0">
                <a:solidFill>
                  <a:srgbClr val="002060"/>
                </a:solidFill>
              </a:rPr>
            </a:br>
            <a:r>
              <a:rPr lang="en-US" sz="4400" dirty="0">
                <a:solidFill>
                  <a:srgbClr val="002060"/>
                </a:solidFill>
              </a:rPr>
              <a:t>true God from true God,</a:t>
            </a:r>
            <a:br>
              <a:rPr lang="en-US" sz="4400" dirty="0">
                <a:solidFill>
                  <a:srgbClr val="002060"/>
                </a:solidFill>
              </a:rPr>
            </a:br>
            <a:r>
              <a:rPr lang="en-US" sz="4400" dirty="0">
                <a:solidFill>
                  <a:srgbClr val="002060"/>
                </a:solidFill>
              </a:rPr>
              <a:t>begotten, not made,</a:t>
            </a:r>
            <a:br>
              <a:rPr lang="en-US" sz="4400" dirty="0">
                <a:solidFill>
                  <a:srgbClr val="002060"/>
                </a:solidFill>
              </a:rPr>
            </a:br>
            <a:r>
              <a:rPr lang="en-US" sz="4400" dirty="0">
                <a:solidFill>
                  <a:srgbClr val="002060"/>
                </a:solidFill>
              </a:rPr>
              <a:t>of one Being with the Father.</a:t>
            </a:r>
            <a:br>
              <a:rPr lang="en-US" sz="4400" dirty="0">
                <a:solidFill>
                  <a:srgbClr val="002060"/>
                </a:solidFill>
              </a:rPr>
            </a:br>
            <a:r>
              <a:rPr lang="en-US" sz="4400" dirty="0">
                <a:solidFill>
                  <a:srgbClr val="002060"/>
                </a:solidFill>
              </a:rPr>
              <a:t>Through him all things were made.</a:t>
            </a:r>
            <a:br>
              <a:rPr lang="en-US" sz="4400" dirty="0"/>
            </a:br>
            <a:br>
              <a:rPr lang="en-US" sz="4400" dirty="0"/>
            </a:br>
            <a:r>
              <a:rPr lang="en-US" sz="4400" dirty="0">
                <a:solidFill>
                  <a:srgbClr val="006666"/>
                </a:solidFill>
              </a:rPr>
              <a:t>For us and for our salvation</a:t>
            </a:r>
            <a:br>
              <a:rPr lang="en-US" sz="4400" dirty="0">
                <a:solidFill>
                  <a:srgbClr val="006666"/>
                </a:solidFill>
              </a:rPr>
            </a:br>
            <a:r>
              <a:rPr lang="en-US" sz="4400" dirty="0">
                <a:solidFill>
                  <a:srgbClr val="006666"/>
                </a:solidFill>
              </a:rPr>
              <a:t>he came down from heaven:</a:t>
            </a:r>
            <a:br>
              <a:rPr lang="en-US" sz="4400" dirty="0">
                <a:solidFill>
                  <a:srgbClr val="006666"/>
                </a:solidFill>
              </a:rPr>
            </a:br>
            <a:r>
              <a:rPr lang="en-US" sz="4400" dirty="0">
                <a:solidFill>
                  <a:srgbClr val="006666"/>
                </a:solidFill>
              </a:rPr>
              <a:t>by the power of the Holy Spirit</a:t>
            </a:r>
            <a:br>
              <a:rPr lang="en-US" sz="4400" dirty="0">
                <a:solidFill>
                  <a:srgbClr val="006666"/>
                </a:solidFill>
              </a:rPr>
            </a:br>
            <a:r>
              <a:rPr lang="en-US" sz="4400" dirty="0">
                <a:solidFill>
                  <a:srgbClr val="006666"/>
                </a:solidFill>
              </a:rPr>
              <a:t>he became incarnate from the Virgin Mary,</a:t>
            </a:r>
            <a:br>
              <a:rPr lang="en-US" sz="4400" dirty="0">
                <a:solidFill>
                  <a:srgbClr val="006666"/>
                </a:solidFill>
              </a:rPr>
            </a:br>
            <a:r>
              <a:rPr lang="en-US" sz="4400" dirty="0">
                <a:solidFill>
                  <a:srgbClr val="006666"/>
                </a:solidFill>
              </a:rPr>
              <a:t>and was made man.</a:t>
            </a:r>
            <a:br>
              <a:rPr lang="en-US" dirty="0"/>
            </a:br>
            <a:endParaRPr lang="en-GB" dirty="0"/>
          </a:p>
        </p:txBody>
      </p:sp>
      <p:sp>
        <p:nvSpPr>
          <p:cNvPr id="4" name="Content Placeholder 2">
            <a:extLst>
              <a:ext uri="{FF2B5EF4-FFF2-40B4-BE49-F238E27FC236}">
                <a16:creationId xmlns:a16="http://schemas.microsoft.com/office/drawing/2014/main" id="{00FB930F-CAC2-43B6-8FD3-6A0C482BF90D}"/>
              </a:ext>
            </a:extLst>
          </p:cNvPr>
          <p:cNvSpPr txBox="1">
            <a:spLocks/>
          </p:cNvSpPr>
          <p:nvPr/>
        </p:nvSpPr>
        <p:spPr>
          <a:xfrm>
            <a:off x="4263240" y="1205098"/>
            <a:ext cx="3954483" cy="552796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solidFill>
                  <a:srgbClr val="002060"/>
                </a:solidFill>
              </a:rPr>
              <a:t>For our sake he was crucified under Pontius Pilate;</a:t>
            </a:r>
            <a:br>
              <a:rPr lang="en-US" sz="2400" dirty="0">
                <a:solidFill>
                  <a:srgbClr val="002060"/>
                </a:solidFill>
              </a:rPr>
            </a:br>
            <a:r>
              <a:rPr lang="en-US" sz="2400" dirty="0">
                <a:solidFill>
                  <a:srgbClr val="002060"/>
                </a:solidFill>
              </a:rPr>
              <a:t>he suffered death and was buried.</a:t>
            </a:r>
            <a:br>
              <a:rPr lang="en-US" sz="2400" dirty="0">
                <a:solidFill>
                  <a:srgbClr val="002060"/>
                </a:solidFill>
              </a:rPr>
            </a:br>
            <a:r>
              <a:rPr lang="en-US" sz="2400" dirty="0">
                <a:solidFill>
                  <a:srgbClr val="002060"/>
                </a:solidFill>
              </a:rPr>
              <a:t>On the third day he rose again</a:t>
            </a:r>
            <a:br>
              <a:rPr lang="en-US" sz="2400" dirty="0">
                <a:solidFill>
                  <a:srgbClr val="002060"/>
                </a:solidFill>
              </a:rPr>
            </a:br>
            <a:r>
              <a:rPr lang="en-US" sz="2400" dirty="0">
                <a:solidFill>
                  <a:srgbClr val="002060"/>
                </a:solidFill>
              </a:rPr>
              <a:t>in accordance with the Scriptures;</a:t>
            </a:r>
            <a:br>
              <a:rPr lang="en-US" sz="2400" dirty="0">
                <a:solidFill>
                  <a:srgbClr val="002060"/>
                </a:solidFill>
              </a:rPr>
            </a:br>
            <a:r>
              <a:rPr lang="en-US" sz="2400" dirty="0">
                <a:solidFill>
                  <a:srgbClr val="002060"/>
                </a:solidFill>
              </a:rPr>
              <a:t>he ascended into heaven</a:t>
            </a:r>
            <a:br>
              <a:rPr lang="en-US" sz="2400" dirty="0">
                <a:solidFill>
                  <a:srgbClr val="002060"/>
                </a:solidFill>
              </a:rPr>
            </a:br>
            <a:r>
              <a:rPr lang="en-US" sz="2400" dirty="0">
                <a:solidFill>
                  <a:srgbClr val="002060"/>
                </a:solidFill>
              </a:rPr>
              <a:t>and is seated at the right hand of the Father.</a:t>
            </a:r>
            <a:br>
              <a:rPr lang="en-US" sz="2400" dirty="0"/>
            </a:br>
            <a:br>
              <a:rPr lang="en-US" sz="2400" dirty="0">
                <a:solidFill>
                  <a:srgbClr val="006666"/>
                </a:solidFill>
              </a:rPr>
            </a:br>
            <a:r>
              <a:rPr lang="en-US" sz="2400" dirty="0">
                <a:solidFill>
                  <a:srgbClr val="006666"/>
                </a:solidFill>
              </a:rPr>
              <a:t>He will come again in glory to judge the living and the dead,</a:t>
            </a:r>
            <a:br>
              <a:rPr lang="en-US" sz="2400" dirty="0">
                <a:solidFill>
                  <a:srgbClr val="006666"/>
                </a:solidFill>
              </a:rPr>
            </a:br>
            <a:r>
              <a:rPr lang="en-US" sz="2400" dirty="0">
                <a:solidFill>
                  <a:srgbClr val="006666"/>
                </a:solidFill>
              </a:rPr>
              <a:t>and his kingdom will have no end.</a:t>
            </a:r>
            <a:br>
              <a:rPr lang="en-US" sz="2400" dirty="0"/>
            </a:br>
            <a:br>
              <a:rPr lang="en-US" sz="2400" dirty="0"/>
            </a:br>
            <a:endParaRPr lang="en-GB" sz="1800" dirty="0"/>
          </a:p>
        </p:txBody>
      </p:sp>
      <p:sp>
        <p:nvSpPr>
          <p:cNvPr id="7" name="TextBox 6">
            <a:extLst>
              <a:ext uri="{FF2B5EF4-FFF2-40B4-BE49-F238E27FC236}">
                <a16:creationId xmlns:a16="http://schemas.microsoft.com/office/drawing/2014/main" id="{F471501C-7378-4387-9D9C-8F2E903332CE}"/>
              </a:ext>
            </a:extLst>
          </p:cNvPr>
          <p:cNvSpPr txBox="1"/>
          <p:nvPr/>
        </p:nvSpPr>
        <p:spPr>
          <a:xfrm>
            <a:off x="8217724" y="602549"/>
            <a:ext cx="3974275" cy="6278642"/>
          </a:xfrm>
          <a:prstGeom prst="rect">
            <a:avLst/>
          </a:prstGeom>
          <a:noFill/>
        </p:spPr>
        <p:txBody>
          <a:bodyPr wrap="square" rtlCol="0">
            <a:spAutoFit/>
          </a:bodyPr>
          <a:lstStyle/>
          <a:p>
            <a:r>
              <a:rPr lang="en-US" sz="2400" dirty="0">
                <a:solidFill>
                  <a:srgbClr val="002060"/>
                </a:solidFill>
              </a:rPr>
              <a:t>We believe in the Holy Spirit, the Lord, the giver of life,</a:t>
            </a:r>
            <a:br>
              <a:rPr lang="en-US" sz="2400" dirty="0">
                <a:solidFill>
                  <a:srgbClr val="002060"/>
                </a:solidFill>
              </a:rPr>
            </a:br>
            <a:r>
              <a:rPr lang="en-US" sz="2400" dirty="0">
                <a:solidFill>
                  <a:srgbClr val="002060"/>
                </a:solidFill>
              </a:rPr>
              <a:t>who proceeds from the Father and the Son.</a:t>
            </a:r>
            <a:br>
              <a:rPr lang="en-US" sz="2400" dirty="0">
                <a:solidFill>
                  <a:srgbClr val="002060"/>
                </a:solidFill>
              </a:rPr>
            </a:br>
            <a:r>
              <a:rPr lang="en-US" sz="2400" dirty="0">
                <a:solidFill>
                  <a:srgbClr val="002060"/>
                </a:solidFill>
              </a:rPr>
              <a:t>With the Father and the Son he is worshiped and glorified.</a:t>
            </a:r>
            <a:br>
              <a:rPr lang="en-US" sz="2400" dirty="0"/>
            </a:br>
            <a:r>
              <a:rPr lang="en-US" sz="2400" dirty="0">
                <a:solidFill>
                  <a:srgbClr val="006666"/>
                </a:solidFill>
              </a:rPr>
              <a:t>He has spoken through the Prophets.</a:t>
            </a:r>
            <a:br>
              <a:rPr lang="en-US" sz="2400" dirty="0">
                <a:solidFill>
                  <a:srgbClr val="006666"/>
                </a:solidFill>
              </a:rPr>
            </a:br>
            <a:r>
              <a:rPr lang="en-US" sz="2400" dirty="0">
                <a:solidFill>
                  <a:srgbClr val="006666"/>
                </a:solidFill>
              </a:rPr>
              <a:t>We believe in one holy catholic and apostolic Church.</a:t>
            </a:r>
            <a:br>
              <a:rPr lang="en-US" sz="2400" dirty="0">
                <a:solidFill>
                  <a:srgbClr val="006666"/>
                </a:solidFill>
              </a:rPr>
            </a:br>
            <a:r>
              <a:rPr lang="en-US" sz="2400" dirty="0">
                <a:solidFill>
                  <a:srgbClr val="006666"/>
                </a:solidFill>
              </a:rPr>
              <a:t>We acknowledge one baptism for the forgiveness of sins.</a:t>
            </a:r>
            <a:br>
              <a:rPr lang="en-US" sz="2400" dirty="0">
                <a:solidFill>
                  <a:srgbClr val="006666"/>
                </a:solidFill>
              </a:rPr>
            </a:br>
            <a:r>
              <a:rPr lang="en-US" sz="2400" dirty="0">
                <a:solidFill>
                  <a:srgbClr val="006666"/>
                </a:solidFill>
              </a:rPr>
              <a:t>We look for the resurrection of the dead,</a:t>
            </a:r>
            <a:br>
              <a:rPr lang="en-US" sz="2400" dirty="0">
                <a:solidFill>
                  <a:srgbClr val="006666"/>
                </a:solidFill>
              </a:rPr>
            </a:br>
            <a:r>
              <a:rPr lang="en-US" sz="2400" dirty="0">
                <a:solidFill>
                  <a:srgbClr val="006666"/>
                </a:solidFill>
              </a:rPr>
              <a:t>and the life of the world to come</a:t>
            </a:r>
            <a:br>
              <a:rPr lang="en-US" sz="1400" dirty="0"/>
            </a:br>
            <a:endParaRPr lang="en-GB" dirty="0"/>
          </a:p>
        </p:txBody>
      </p:sp>
    </p:spTree>
    <p:extLst>
      <p:ext uri="{BB962C8B-B14F-4D97-AF65-F5344CB8AC3E}">
        <p14:creationId xmlns:p14="http://schemas.microsoft.com/office/powerpoint/2010/main" val="2261820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71155-847B-467D-8524-45120F9B04FC}"/>
              </a:ext>
            </a:extLst>
          </p:cNvPr>
          <p:cNvSpPr>
            <a:spLocks noGrp="1"/>
          </p:cNvSpPr>
          <p:nvPr>
            <p:ph type="title"/>
          </p:nvPr>
        </p:nvSpPr>
        <p:spPr>
          <a:xfrm>
            <a:off x="185057" y="275771"/>
            <a:ext cx="10515600" cy="810532"/>
          </a:xfrm>
        </p:spPr>
        <p:txBody>
          <a:bodyPr/>
          <a:lstStyle/>
          <a:p>
            <a:r>
              <a:rPr lang="en-US" dirty="0">
                <a:latin typeface="Arial Black" panose="020B0A04020102020204" pitchFamily="34" charset="0"/>
              </a:rPr>
              <a:t>Jigsaw discussion</a:t>
            </a:r>
            <a:endParaRPr lang="en-GB" dirty="0">
              <a:latin typeface="Arial Black" panose="020B0A04020102020204" pitchFamily="34" charset="0"/>
            </a:endParaRPr>
          </a:p>
        </p:txBody>
      </p:sp>
      <p:sp>
        <p:nvSpPr>
          <p:cNvPr id="3" name="Content Placeholder 2">
            <a:extLst>
              <a:ext uri="{FF2B5EF4-FFF2-40B4-BE49-F238E27FC236}">
                <a16:creationId xmlns:a16="http://schemas.microsoft.com/office/drawing/2014/main" id="{706D49D1-880C-47AB-975A-4002D759E2BD}"/>
              </a:ext>
            </a:extLst>
          </p:cNvPr>
          <p:cNvSpPr>
            <a:spLocks noGrp="1"/>
          </p:cNvSpPr>
          <p:nvPr>
            <p:ph idx="1"/>
          </p:nvPr>
        </p:nvSpPr>
        <p:spPr>
          <a:xfrm>
            <a:off x="185057" y="1086302"/>
            <a:ext cx="11678392" cy="5635131"/>
          </a:xfrm>
        </p:spPr>
        <p:txBody>
          <a:bodyPr>
            <a:normAutofit fontScale="92500"/>
          </a:bodyPr>
          <a:lstStyle/>
          <a:p>
            <a:pPr marL="514350" indent="-514350">
              <a:buAutoNum type="arabicParenR"/>
            </a:pPr>
            <a:r>
              <a:rPr lang="en-US" dirty="0"/>
              <a:t>Create groups of 4. These are ‘jigsaw’ groups because each person will being a different piece of information to fit into the jigsaw </a:t>
            </a:r>
          </a:p>
          <a:p>
            <a:pPr marL="514350" indent="-514350">
              <a:buAutoNum type="arabicParenR"/>
            </a:pPr>
            <a:r>
              <a:rPr lang="en-US" dirty="0"/>
              <a:t>Allocate numbers 1-4 within each jigsaw group. </a:t>
            </a:r>
          </a:p>
          <a:p>
            <a:pPr marL="514350" indent="-514350">
              <a:buAutoNum type="arabicParenR"/>
            </a:pPr>
            <a:r>
              <a:rPr lang="en-US" dirty="0"/>
              <a:t>All number 1 students now work together on information 1</a:t>
            </a:r>
          </a:p>
          <a:p>
            <a:pPr marL="514350" indent="-514350">
              <a:buAutoNum type="arabicParenR"/>
            </a:pPr>
            <a:r>
              <a:rPr lang="en-US" dirty="0"/>
              <a:t>All number 2 students now work together on information 2, etc. These are ‘expert’ groups</a:t>
            </a:r>
          </a:p>
          <a:p>
            <a:pPr marL="514350" indent="-514350">
              <a:buAutoNum type="arabicParenR"/>
            </a:pPr>
            <a:r>
              <a:rPr lang="en-US" dirty="0"/>
              <a:t>Expert groups answer the question posed using their piece of information. Each makes notes to share with the jigsaw group</a:t>
            </a:r>
          </a:p>
          <a:p>
            <a:pPr marL="514350" indent="-514350">
              <a:buAutoNum type="arabicParenR"/>
            </a:pPr>
            <a:r>
              <a:rPr lang="en-US" dirty="0"/>
              <a:t>After expert groups have had time to read, discuss and answer the question using their information, return to jigsaw groups</a:t>
            </a:r>
          </a:p>
          <a:p>
            <a:pPr marL="514350" indent="-514350">
              <a:buAutoNum type="arabicParenR"/>
            </a:pPr>
            <a:r>
              <a:rPr lang="en-US" dirty="0"/>
              <a:t>Jigsaw groups listen to each member’s answer to the question, based on their different information. The jigsaw group discusses and arrives at a group answer</a:t>
            </a:r>
          </a:p>
          <a:p>
            <a:pPr marL="514350" indent="-514350">
              <a:buAutoNum type="arabicParenR"/>
            </a:pPr>
            <a:r>
              <a:rPr lang="en-US" dirty="0"/>
              <a:t>Present answers to class</a:t>
            </a:r>
            <a:endParaRPr lang="en-GB" dirty="0"/>
          </a:p>
        </p:txBody>
      </p:sp>
    </p:spTree>
    <p:extLst>
      <p:ext uri="{BB962C8B-B14F-4D97-AF65-F5344CB8AC3E}">
        <p14:creationId xmlns:p14="http://schemas.microsoft.com/office/powerpoint/2010/main" val="4708899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BC9825A-69F3-469A-86C6-BBA97BF9DD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2518113-15E4-4062-B5C3-83C3C0E1A1AF}">
  <ds:schemaRefs>
    <ds:schemaRef ds:uri="http://schemas.microsoft.com/sharepoint/v3/contenttype/forms"/>
  </ds:schemaRefs>
</ds:datastoreItem>
</file>

<file path=customXml/itemProps3.xml><?xml version="1.0" encoding="utf-8"?>
<ds:datastoreItem xmlns:ds="http://schemas.openxmlformats.org/officeDocument/2006/customXml" ds:itemID="{DCB2750C-F9C2-4FCE-9840-E182BD36364E}">
  <ds:schemaRefs>
    <ds:schemaRef ds:uri="http://schemas.microsoft.com/office/2006/metadata/properties"/>
    <ds:schemaRef ds:uri="http://schemas.openxmlformats.org/package/2006/metadata/core-properties"/>
    <ds:schemaRef ds:uri="http://purl.org/dc/elements/1.1/"/>
    <ds:schemaRef ds:uri="http://purl.org/dc/dcmitype/"/>
    <ds:schemaRef ds:uri="http://schemas.microsoft.com/office/2006/documentManagement/types"/>
    <ds:schemaRef ds:uri="3daa3796-40a0-4fe0-acc9-e99f93d22791"/>
    <ds:schemaRef ds:uri="http://www.w3.org/XML/1998/namespace"/>
    <ds:schemaRef ds:uri="http://purl.org/dc/term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TotalTime>
  <Words>1378</Words>
  <Application>Microsoft Macintosh PowerPoint</Application>
  <PresentationFormat>Widescreen</PresentationFormat>
  <Paragraphs>78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Black</vt:lpstr>
      <vt:lpstr>Calibri</vt:lpstr>
      <vt:lpstr>Calibri Light</vt:lpstr>
      <vt:lpstr>Office Theme</vt:lpstr>
      <vt:lpstr>Big Ideas for RE KS4 Curriculum </vt:lpstr>
      <vt:lpstr>7-8: This life or the next life: what is more important?</vt:lpstr>
      <vt:lpstr>PowerPoint Presentation</vt:lpstr>
      <vt:lpstr>Jewish beliefs about the Afterlife</vt:lpstr>
      <vt:lpstr>Christian beliefs about Heaven and Hell</vt:lpstr>
      <vt:lpstr>PowerPoint Presentation</vt:lpstr>
      <vt:lpstr>NICENE CREED (from http://anglicansonline.org/basics/nicene.html) </vt:lpstr>
      <vt:lpstr>Jigsaw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7-8: This life or the next life: what is more important?</dc:title>
  <dc:creator>Kate Christopher</dc:creator>
  <cp:lastModifiedBy>Tracey Francis</cp:lastModifiedBy>
  <cp:revision>1</cp:revision>
  <dcterms:created xsi:type="dcterms:W3CDTF">2019-08-01T08:54:46Z</dcterms:created>
  <dcterms:modified xsi:type="dcterms:W3CDTF">2021-01-20T09:55:21Z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