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84" r:id="rId6"/>
    <p:sldId id="285" r:id="rId7"/>
    <p:sldId id="295" r:id="rId8"/>
    <p:sldId id="297" r:id="rId9"/>
    <p:sldId id="298" r:id="rId10"/>
    <p:sldId id="29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5050"/>
    <a:srgbClr val="FF33CC"/>
    <a:srgbClr val="006666"/>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63158C5-39C4-B443-9AA1-5804CBAF437B}" v="1" dt="2021-01-20T13:30:45.5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23" autoAdjust="0"/>
    <p:restoredTop sz="96208"/>
  </p:normalViewPr>
  <p:slideViewPr>
    <p:cSldViewPr snapToGrid="0">
      <p:cViewPr varScale="1">
        <p:scale>
          <a:sx n="115" d="100"/>
          <a:sy n="115" d="100"/>
        </p:scale>
        <p:origin x="22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acey Francis" userId="6a34b47e-2ae8-46f1-bae7-b8f493e6d601" providerId="ADAL" clId="{B63158C5-39C4-B443-9AA1-5804CBAF437B}"/>
    <pc:docChg chg="addSld modSld">
      <pc:chgData name="Tracey Francis" userId="6a34b47e-2ae8-46f1-bae7-b8f493e6d601" providerId="ADAL" clId="{B63158C5-39C4-B443-9AA1-5804CBAF437B}" dt="2021-01-20T13:30:45.553" v="6"/>
      <pc:docMkLst>
        <pc:docMk/>
      </pc:docMkLst>
      <pc:sldChg chg="add">
        <pc:chgData name="Tracey Francis" userId="6a34b47e-2ae8-46f1-bae7-b8f493e6d601" providerId="ADAL" clId="{B63158C5-39C4-B443-9AA1-5804CBAF437B}" dt="2021-01-20T13:30:45.553" v="6"/>
        <pc:sldMkLst>
          <pc:docMk/>
          <pc:sldMk cId="1240690531" sldId="257"/>
        </pc:sldMkLst>
      </pc:sldChg>
      <pc:sldChg chg="modSp mod">
        <pc:chgData name="Tracey Francis" userId="6a34b47e-2ae8-46f1-bae7-b8f493e6d601" providerId="ADAL" clId="{B63158C5-39C4-B443-9AA1-5804CBAF437B}" dt="2021-01-20T13:29:11.821" v="2" actId="20577"/>
        <pc:sldMkLst>
          <pc:docMk/>
          <pc:sldMk cId="3738178517" sldId="285"/>
        </pc:sldMkLst>
        <pc:spChg chg="mod">
          <ac:chgData name="Tracey Francis" userId="6a34b47e-2ae8-46f1-bae7-b8f493e6d601" providerId="ADAL" clId="{B63158C5-39C4-B443-9AA1-5804CBAF437B}" dt="2021-01-20T13:29:11.821" v="2" actId="20577"/>
          <ac:spMkLst>
            <pc:docMk/>
            <pc:sldMk cId="3738178517" sldId="285"/>
            <ac:spMk id="3" creationId="{EAB9A1FA-7F95-4091-A728-9ABE6FA89D0A}"/>
          </ac:spMkLst>
        </pc:spChg>
      </pc:sldChg>
      <pc:sldChg chg="modSp mod">
        <pc:chgData name="Tracey Francis" userId="6a34b47e-2ae8-46f1-bae7-b8f493e6d601" providerId="ADAL" clId="{B63158C5-39C4-B443-9AA1-5804CBAF437B}" dt="2021-01-20T13:30:07.340" v="5" actId="20577"/>
        <pc:sldMkLst>
          <pc:docMk/>
          <pc:sldMk cId="1375693658" sldId="298"/>
        </pc:sldMkLst>
        <pc:spChg chg="mod">
          <ac:chgData name="Tracey Francis" userId="6a34b47e-2ae8-46f1-bae7-b8f493e6d601" providerId="ADAL" clId="{B63158C5-39C4-B443-9AA1-5804CBAF437B}" dt="2021-01-20T13:30:07.340" v="5" actId="20577"/>
          <ac:spMkLst>
            <pc:docMk/>
            <pc:sldMk cId="1375693658" sldId="298"/>
            <ac:spMk id="8" creationId="{00000000-0000-0000-0000-000000000000}"/>
          </ac:spMkLst>
        </pc:spChg>
      </pc:sldChg>
    </pc:docChg>
  </pc:docChgLst>
  <pc:docChgLst>
    <pc:chgData name="Kate" userId="8dac66f8-ad9f-4436-92bf-6ba4c78efc7b" providerId="ADAL" clId="{45E62DCA-FB87-4F0F-A746-1EEEFD61BD91}"/>
    <pc:docChg chg="undo custSel delSld modSld">
      <pc:chgData name="Kate" userId="8dac66f8-ad9f-4436-92bf-6ba4c78efc7b" providerId="ADAL" clId="{45E62DCA-FB87-4F0F-A746-1EEEFD61BD91}" dt="2021-01-18T18:12:30.899" v="252" actId="1076"/>
      <pc:docMkLst>
        <pc:docMk/>
      </pc:docMkLst>
      <pc:sldChg chg="modSp mod">
        <pc:chgData name="Kate" userId="8dac66f8-ad9f-4436-92bf-6ba4c78efc7b" providerId="ADAL" clId="{45E62DCA-FB87-4F0F-A746-1EEEFD61BD91}" dt="2021-01-18T18:09:36.393" v="197" actId="20577"/>
        <pc:sldMkLst>
          <pc:docMk/>
          <pc:sldMk cId="3738178517" sldId="285"/>
        </pc:sldMkLst>
        <pc:spChg chg="mod">
          <ac:chgData name="Kate" userId="8dac66f8-ad9f-4436-92bf-6ba4c78efc7b" providerId="ADAL" clId="{45E62DCA-FB87-4F0F-A746-1EEEFD61BD91}" dt="2021-01-18T18:09:36.393" v="197" actId="20577"/>
          <ac:spMkLst>
            <pc:docMk/>
            <pc:sldMk cId="3738178517" sldId="285"/>
            <ac:spMk id="3" creationId="{EAB9A1FA-7F95-4091-A728-9ABE6FA89D0A}"/>
          </ac:spMkLst>
        </pc:spChg>
      </pc:sldChg>
      <pc:sldChg chg="del">
        <pc:chgData name="Kate" userId="8dac66f8-ad9f-4436-92bf-6ba4c78efc7b" providerId="ADAL" clId="{45E62DCA-FB87-4F0F-A746-1EEEFD61BD91}" dt="2021-01-18T18:09:40.008" v="198" actId="47"/>
        <pc:sldMkLst>
          <pc:docMk/>
          <pc:sldMk cId="600119594" sldId="296"/>
        </pc:sldMkLst>
      </pc:sldChg>
      <pc:sldChg chg="addSp delSp modSp mod delAnim">
        <pc:chgData name="Kate" userId="8dac66f8-ad9f-4436-92bf-6ba4c78efc7b" providerId="ADAL" clId="{45E62DCA-FB87-4F0F-A746-1EEEFD61BD91}" dt="2021-01-18T18:12:30.899" v="252" actId="1076"/>
        <pc:sldMkLst>
          <pc:docMk/>
          <pc:sldMk cId="3283696933" sldId="297"/>
        </pc:sldMkLst>
        <pc:spChg chg="add mod">
          <ac:chgData name="Kate" userId="8dac66f8-ad9f-4436-92bf-6ba4c78efc7b" providerId="ADAL" clId="{45E62DCA-FB87-4F0F-A746-1EEEFD61BD91}" dt="2021-01-18T18:12:20.382" v="248" actId="1076"/>
          <ac:spMkLst>
            <pc:docMk/>
            <pc:sldMk cId="3283696933" sldId="297"/>
            <ac:spMk id="2" creationId="{D17AB19D-A5F6-439F-B42C-AE6DB956C513}"/>
          </ac:spMkLst>
        </pc:spChg>
        <pc:spChg chg="mod">
          <ac:chgData name="Kate" userId="8dac66f8-ad9f-4436-92bf-6ba4c78efc7b" providerId="ADAL" clId="{45E62DCA-FB87-4F0F-A746-1EEEFD61BD91}" dt="2021-01-18T18:12:12.538" v="247" actId="20577"/>
          <ac:spMkLst>
            <pc:docMk/>
            <pc:sldMk cId="3283696933" sldId="297"/>
            <ac:spMk id="3" creationId="{00000000-0000-0000-0000-000000000000}"/>
          </ac:spMkLst>
        </pc:spChg>
        <pc:spChg chg="mod">
          <ac:chgData name="Kate" userId="8dac66f8-ad9f-4436-92bf-6ba4c78efc7b" providerId="ADAL" clId="{45E62DCA-FB87-4F0F-A746-1EEEFD61BD91}" dt="2021-01-18T18:12:23.289" v="249" actId="1076"/>
          <ac:spMkLst>
            <pc:docMk/>
            <pc:sldMk cId="3283696933" sldId="297"/>
            <ac:spMk id="5" creationId="{00000000-0000-0000-0000-000000000000}"/>
          </ac:spMkLst>
        </pc:spChg>
        <pc:spChg chg="del">
          <ac:chgData name="Kate" userId="8dac66f8-ad9f-4436-92bf-6ba4c78efc7b" providerId="ADAL" clId="{45E62DCA-FB87-4F0F-A746-1EEEFD61BD91}" dt="2021-01-18T18:09:48.866" v="200" actId="478"/>
          <ac:spMkLst>
            <pc:docMk/>
            <pc:sldMk cId="3283696933" sldId="297"/>
            <ac:spMk id="6" creationId="{00000000-0000-0000-0000-000000000000}"/>
          </ac:spMkLst>
        </pc:spChg>
        <pc:spChg chg="mod">
          <ac:chgData name="Kate" userId="8dac66f8-ad9f-4436-92bf-6ba4c78efc7b" providerId="ADAL" clId="{45E62DCA-FB87-4F0F-A746-1EEEFD61BD91}" dt="2021-01-18T18:12:30.899" v="252" actId="1076"/>
          <ac:spMkLst>
            <pc:docMk/>
            <pc:sldMk cId="3283696933" sldId="297"/>
            <ac:spMk id="7" creationId="{00000000-0000-0000-0000-000000000000}"/>
          </ac:spMkLst>
        </pc:spChg>
        <pc:spChg chg="add mod">
          <ac:chgData name="Kate" userId="8dac66f8-ad9f-4436-92bf-6ba4c78efc7b" providerId="ADAL" clId="{45E62DCA-FB87-4F0F-A746-1EEEFD61BD91}" dt="2021-01-18T18:12:28.264" v="251" actId="688"/>
          <ac:spMkLst>
            <pc:docMk/>
            <pc:sldMk cId="3283696933" sldId="297"/>
            <ac:spMk id="8" creationId="{537F2117-9CAD-48A7-9C58-2CA92EE1487F}"/>
          </ac:spMkLst>
        </pc:spChg>
        <pc:picChg chg="del">
          <ac:chgData name="Kate" userId="8dac66f8-ad9f-4436-92bf-6ba4c78efc7b" providerId="ADAL" clId="{45E62DCA-FB87-4F0F-A746-1EEEFD61BD91}" dt="2021-01-18T18:09:45.891" v="199" actId="478"/>
          <ac:picMkLst>
            <pc:docMk/>
            <pc:sldMk cId="3283696933" sldId="297"/>
            <ac:picMk id="4" creationId="{00000000-0000-0000-0000-00000000000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28881-186A-4B80-BA50-45F7785EC8A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BCC6A40-6BA7-4D2A-AA64-E262BAE5CF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CC0D59E-649E-4A17-9821-98EFFEC94F2D}"/>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5" name="Footer Placeholder 4">
            <a:extLst>
              <a:ext uri="{FF2B5EF4-FFF2-40B4-BE49-F238E27FC236}">
                <a16:creationId xmlns:a16="http://schemas.microsoft.com/office/drawing/2014/main" id="{26CED55F-74F8-47F3-B4AA-F3D97105F70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467E7BE-409F-4F32-A461-12C9045235B2}"/>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566529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5AA54-85A2-4946-A341-3B9446A4D03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674BAAE-9048-4376-880B-F13979BCDFD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4D8B4BE-8316-4AF6-B630-8996074D7A0F}"/>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5" name="Footer Placeholder 4">
            <a:extLst>
              <a:ext uri="{FF2B5EF4-FFF2-40B4-BE49-F238E27FC236}">
                <a16:creationId xmlns:a16="http://schemas.microsoft.com/office/drawing/2014/main" id="{EAE66286-5372-42D4-B135-E3BA3CF954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2171BA9-379A-4100-B94D-2CA552E26004}"/>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3718208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0753A05-58D2-4C02-A5C4-ECBC93F93B6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237B2C8-3B85-4A46-B6BA-B800014818C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4B649AD-B21D-4CDE-A06B-3D257EDBD0EC}"/>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5" name="Footer Placeholder 4">
            <a:extLst>
              <a:ext uri="{FF2B5EF4-FFF2-40B4-BE49-F238E27FC236}">
                <a16:creationId xmlns:a16="http://schemas.microsoft.com/office/drawing/2014/main" id="{13A1934D-7119-4E3B-915C-B9B03E0A5F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4CFBFC4-5A3C-4B37-BC88-DD52B4EE3C3E}"/>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4025745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F1CE2-F548-4871-9AEB-88387562A2C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296190A-14DE-488C-A014-B156094CC25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AC8169E-DC37-41F9-8A44-0D7A385DE1E1}"/>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5" name="Footer Placeholder 4">
            <a:extLst>
              <a:ext uri="{FF2B5EF4-FFF2-40B4-BE49-F238E27FC236}">
                <a16:creationId xmlns:a16="http://schemas.microsoft.com/office/drawing/2014/main" id="{276ECFA5-01EB-4B7D-A1AA-E91EFB36D79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A14758-8444-491E-B652-4337BC74A65F}"/>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2051831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D78E9-E4E3-4609-87B1-45996E841C0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EA8F6B3-3C81-4075-BA3F-BACB69BCC9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99ABD71-5E81-4301-A63C-A8D1F6C4A960}"/>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5" name="Footer Placeholder 4">
            <a:extLst>
              <a:ext uri="{FF2B5EF4-FFF2-40B4-BE49-F238E27FC236}">
                <a16:creationId xmlns:a16="http://schemas.microsoft.com/office/drawing/2014/main" id="{69B82B79-D98B-4296-A3E7-881F47CDEB4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7891D2A-6F40-4862-B35C-281D6F6F9977}"/>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3190050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FC599-AD06-4A0F-9165-54B0B6E49C6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3FF29F2-F503-40BC-B256-A3554A394A1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81E909E-3271-416E-8D3B-A71279A6593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438CCD0-B0D0-4E27-8A96-FC8BCD6DAEAC}"/>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6" name="Footer Placeholder 5">
            <a:extLst>
              <a:ext uri="{FF2B5EF4-FFF2-40B4-BE49-F238E27FC236}">
                <a16:creationId xmlns:a16="http://schemas.microsoft.com/office/drawing/2014/main" id="{ACE74EAF-213E-4383-BA3D-F10AA1A3E92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C6ED238-1B83-461E-BCC0-2DB127C025E3}"/>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4263181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270BB-984D-4796-878C-46B0239E32D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78FF135-73FB-4196-B921-996C3664A1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BAD9D4C-0172-4730-9290-B2B904AC0E9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7EB5172-209C-479B-A932-14A92AED23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6E90DA3-1594-4AD2-9E31-24F156737CA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D189185-3A30-47DC-B7C2-9E3617F80C4B}"/>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8" name="Footer Placeholder 7">
            <a:extLst>
              <a:ext uri="{FF2B5EF4-FFF2-40B4-BE49-F238E27FC236}">
                <a16:creationId xmlns:a16="http://schemas.microsoft.com/office/drawing/2014/main" id="{FA09C5A6-146C-472D-8960-DA9CE7BCE2D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A6FE19C-FC78-4242-B013-337C72FD179A}"/>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1604826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99BEC-C958-45C2-9318-9D6BF00CCA4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033F29A-C27A-4A84-9952-A58240A1400B}"/>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4" name="Footer Placeholder 3">
            <a:extLst>
              <a:ext uri="{FF2B5EF4-FFF2-40B4-BE49-F238E27FC236}">
                <a16:creationId xmlns:a16="http://schemas.microsoft.com/office/drawing/2014/main" id="{643AE621-BAF8-4B21-9544-B4C4FF33FAC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C4DCDDD-4CB1-4AAE-8124-8B442DE6F368}"/>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1403199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174C6C-5893-403D-A16D-1283C3D80E5D}"/>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3" name="Footer Placeholder 2">
            <a:extLst>
              <a:ext uri="{FF2B5EF4-FFF2-40B4-BE49-F238E27FC236}">
                <a16:creationId xmlns:a16="http://schemas.microsoft.com/office/drawing/2014/main" id="{D75D8A77-6C1B-451E-9DA4-C3325982C63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32185A3-9579-48FC-B917-0EDAE57357B8}"/>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2380063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F0C5B-F2C2-4390-9795-A59715F83A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8B34794-527B-4FB1-91EB-9DA1A5B15A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BC910AD-89B3-4D8F-89E1-235C08E77E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BAEDC20-F150-4F21-AF7F-43463EAD72DA}"/>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6" name="Footer Placeholder 5">
            <a:extLst>
              <a:ext uri="{FF2B5EF4-FFF2-40B4-BE49-F238E27FC236}">
                <a16:creationId xmlns:a16="http://schemas.microsoft.com/office/drawing/2014/main" id="{40FE0A30-CB41-4D0D-A621-C3F751917D7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AEF103F-722A-45D4-BE0D-4788726A7341}"/>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1956997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7AFCD-3A38-4C4D-99BC-5D73C99CDD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F0901F6-3CE6-43BB-88B9-3395ED41F9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2562AA0-4887-40A1-8D6E-775DFB137B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1D5B94-8CFB-41C4-B0C5-2F0FFC08190E}"/>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6" name="Footer Placeholder 5">
            <a:extLst>
              <a:ext uri="{FF2B5EF4-FFF2-40B4-BE49-F238E27FC236}">
                <a16:creationId xmlns:a16="http://schemas.microsoft.com/office/drawing/2014/main" id="{FED6FA31-6342-4359-AB7D-79D15F3A595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7E00071-F19D-44A1-A328-88B08A9FA6DC}"/>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789389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085DC3-00C2-4A5C-9BF7-19047670D3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46B1394-8011-423C-930C-6BB4A14E6F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43304A5-5266-4430-9367-AE81B541C4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95BE72-A3C0-44A8-AA41-17A439CB32E9}" type="datetimeFigureOut">
              <a:rPr lang="en-GB" smtClean="0"/>
              <a:t>20/01/2021</a:t>
            </a:fld>
            <a:endParaRPr lang="en-GB"/>
          </a:p>
        </p:txBody>
      </p:sp>
      <p:sp>
        <p:nvSpPr>
          <p:cNvPr id="5" name="Footer Placeholder 4">
            <a:extLst>
              <a:ext uri="{FF2B5EF4-FFF2-40B4-BE49-F238E27FC236}">
                <a16:creationId xmlns:a16="http://schemas.microsoft.com/office/drawing/2014/main" id="{344C1600-CCF0-4AA9-BBB7-C5A27E4747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4D9DE6D-5FB7-47AF-AEA9-9948408BA8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81C4C6-2919-455D-BD3F-3AA11A523B85}" type="slidenum">
              <a:rPr lang="en-GB" smtClean="0"/>
              <a:t>‹#›</a:t>
            </a:fld>
            <a:endParaRPr lang="en-GB"/>
          </a:p>
        </p:txBody>
      </p:sp>
    </p:spTree>
    <p:extLst>
      <p:ext uri="{BB962C8B-B14F-4D97-AF65-F5344CB8AC3E}">
        <p14:creationId xmlns:p14="http://schemas.microsoft.com/office/powerpoint/2010/main" val="25308105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DF8AA-B21B-4FE1-AAF0-D28F41108FE0}"/>
              </a:ext>
            </a:extLst>
          </p:cNvPr>
          <p:cNvSpPr>
            <a:spLocks noGrp="1"/>
          </p:cNvSpPr>
          <p:nvPr>
            <p:ph type="ctrTitle"/>
          </p:nvPr>
        </p:nvSpPr>
        <p:spPr>
          <a:xfrm>
            <a:off x="0" y="308759"/>
            <a:ext cx="12192000" cy="1472540"/>
          </a:xfrm>
          <a:solidFill>
            <a:schemeClr val="tx1"/>
          </a:solidFill>
        </p:spPr>
        <p:txBody>
          <a:bodyPr>
            <a:normAutofit fontScale="90000"/>
          </a:bodyPr>
          <a:lstStyle/>
          <a:p>
            <a:r>
              <a:rPr lang="en-US" sz="5400" dirty="0">
                <a:solidFill>
                  <a:schemeClr val="bg1"/>
                </a:solidFill>
                <a:latin typeface="Arial Black" panose="020B0A04020102020204" pitchFamily="34" charset="0"/>
              </a:rPr>
              <a:t>Big Ideas for RE</a:t>
            </a:r>
            <a:br>
              <a:rPr lang="en-US" sz="5400" dirty="0">
                <a:solidFill>
                  <a:schemeClr val="bg1"/>
                </a:solidFill>
                <a:latin typeface="Arial Black" panose="020B0A04020102020204" pitchFamily="34" charset="0"/>
              </a:rPr>
            </a:br>
            <a:r>
              <a:rPr lang="en-US" sz="5400" dirty="0">
                <a:solidFill>
                  <a:schemeClr val="bg1"/>
                </a:solidFill>
                <a:latin typeface="Arial Black" panose="020B0A04020102020204" pitchFamily="34" charset="0"/>
              </a:rPr>
              <a:t>KS4 Curriculum </a:t>
            </a:r>
            <a:endParaRPr lang="en-GB" sz="5400" dirty="0">
              <a:solidFill>
                <a:schemeClr val="bg1"/>
              </a:solidFill>
              <a:latin typeface="Arial Black" panose="020B0A04020102020204" pitchFamily="34" charset="0"/>
            </a:endParaRPr>
          </a:p>
        </p:txBody>
      </p:sp>
      <p:sp>
        <p:nvSpPr>
          <p:cNvPr id="3" name="Subtitle 2">
            <a:extLst>
              <a:ext uri="{FF2B5EF4-FFF2-40B4-BE49-F238E27FC236}">
                <a16:creationId xmlns:a16="http://schemas.microsoft.com/office/drawing/2014/main" id="{DE12C47B-37A1-4A2B-B845-0AA859FA91F5}"/>
              </a:ext>
            </a:extLst>
          </p:cNvPr>
          <p:cNvSpPr>
            <a:spLocks noGrp="1"/>
          </p:cNvSpPr>
          <p:nvPr>
            <p:ph type="subTitle" idx="1"/>
          </p:nvPr>
        </p:nvSpPr>
        <p:spPr>
          <a:xfrm>
            <a:off x="1524000" y="2723263"/>
            <a:ext cx="9144000" cy="2893765"/>
          </a:xfrm>
        </p:spPr>
        <p:txBody>
          <a:bodyPr>
            <a:normAutofit lnSpcReduction="10000"/>
          </a:bodyPr>
          <a:lstStyle/>
          <a:p>
            <a:r>
              <a:rPr lang="en-US" sz="13800" dirty="0">
                <a:solidFill>
                  <a:srgbClr val="00B050"/>
                </a:solidFill>
                <a:latin typeface="Arial Black" panose="020B0A04020102020204" pitchFamily="34" charset="0"/>
              </a:rPr>
              <a:t>Islam</a:t>
            </a:r>
            <a:r>
              <a:rPr lang="en-US" sz="7800" dirty="0">
                <a:solidFill>
                  <a:srgbClr val="00B050"/>
                </a:solidFill>
                <a:latin typeface="Arial Black" panose="020B0A04020102020204" pitchFamily="34" charset="0"/>
              </a:rPr>
              <a:t> </a:t>
            </a:r>
          </a:p>
          <a:p>
            <a:r>
              <a:rPr lang="en-US" sz="6000" dirty="0">
                <a:solidFill>
                  <a:srgbClr val="00B050"/>
                </a:solidFill>
                <a:latin typeface="Arial Black" panose="020B0A04020102020204" pitchFamily="34" charset="0"/>
              </a:rPr>
              <a:t>Beliefs </a:t>
            </a:r>
            <a:r>
              <a:rPr lang="en-US" sz="4800" dirty="0">
                <a:solidFill>
                  <a:srgbClr val="00B050"/>
                </a:solidFill>
                <a:latin typeface="Arial Black" panose="020B0A04020102020204" pitchFamily="34" charset="0"/>
              </a:rPr>
              <a:t>(AQA A)</a:t>
            </a:r>
            <a:endParaRPr lang="en-GB" sz="4800" dirty="0">
              <a:solidFill>
                <a:srgbClr val="00B050"/>
              </a:solidFill>
              <a:latin typeface="Arial Black" panose="020B0A04020102020204" pitchFamily="34" charset="0"/>
            </a:endParaRPr>
          </a:p>
        </p:txBody>
      </p:sp>
      <p:grpSp>
        <p:nvGrpSpPr>
          <p:cNvPr id="4" name="Group 3">
            <a:extLst>
              <a:ext uri="{FF2B5EF4-FFF2-40B4-BE49-F238E27FC236}">
                <a16:creationId xmlns:a16="http://schemas.microsoft.com/office/drawing/2014/main" id="{67DAF04B-7E34-D24B-BF54-262F1F8EBE7C}"/>
              </a:ext>
            </a:extLst>
          </p:cNvPr>
          <p:cNvGrpSpPr/>
          <p:nvPr/>
        </p:nvGrpSpPr>
        <p:grpSpPr>
          <a:xfrm>
            <a:off x="4151043" y="6165626"/>
            <a:ext cx="3868647" cy="379095"/>
            <a:chOff x="4144951" y="6155233"/>
            <a:chExt cx="3868647" cy="379095"/>
          </a:xfrm>
        </p:grpSpPr>
        <p:pic>
          <p:nvPicPr>
            <p:cNvPr id="5" name="Picture 4" descr="Logo, company name&#10;&#10;Description automatically generated">
              <a:extLst>
                <a:ext uri="{FF2B5EF4-FFF2-40B4-BE49-F238E27FC236}">
                  <a16:creationId xmlns:a16="http://schemas.microsoft.com/office/drawing/2014/main" id="{69A5A373-18C3-CD48-BBD7-97E3B8583D3C}"/>
                </a:ext>
              </a:extLst>
            </p:cNvPr>
            <p:cNvPicPr/>
            <p:nvPr/>
          </p:nvPicPr>
          <p:blipFill>
            <a:blip r:embed="rId2">
              <a:extLst>
                <a:ext uri="{28A0092B-C50C-407E-A947-70E740481C1C}">
                  <a14:useLocalDpi xmlns:a14="http://schemas.microsoft.com/office/drawing/2010/main" val="0"/>
                </a:ext>
              </a:extLst>
            </a:blip>
            <a:stretch>
              <a:fillRect/>
            </a:stretch>
          </p:blipFill>
          <p:spPr>
            <a:xfrm>
              <a:off x="6431813" y="6155233"/>
              <a:ext cx="1581785" cy="379095"/>
            </a:xfrm>
            <a:prstGeom prst="rect">
              <a:avLst/>
            </a:prstGeom>
          </p:spPr>
        </p:pic>
        <p:sp>
          <p:nvSpPr>
            <p:cNvPr id="6" name="TextBox 5">
              <a:extLst>
                <a:ext uri="{FF2B5EF4-FFF2-40B4-BE49-F238E27FC236}">
                  <a16:creationId xmlns:a16="http://schemas.microsoft.com/office/drawing/2014/main" id="{76C4A9C2-785B-5A47-84C4-0A426707978B}"/>
                </a:ext>
              </a:extLst>
            </p:cNvPr>
            <p:cNvSpPr txBox="1"/>
            <p:nvPr/>
          </p:nvSpPr>
          <p:spPr>
            <a:xfrm>
              <a:off x="4144951" y="6206282"/>
              <a:ext cx="2364919" cy="276999"/>
            </a:xfrm>
            <a:prstGeom prst="rect">
              <a:avLst/>
            </a:prstGeom>
            <a:noFill/>
          </p:spPr>
          <p:txBody>
            <a:bodyPr wrap="square" rtlCol="0">
              <a:spAutoFit/>
            </a:bodyPr>
            <a:lstStyle/>
            <a:p>
              <a:r>
                <a:rPr lang="en-US" sz="1200" dirty="0"/>
                <a:t>Created in 2019. Project funded by</a:t>
              </a:r>
            </a:p>
          </p:txBody>
        </p:sp>
      </p:grpSp>
    </p:spTree>
    <p:extLst>
      <p:ext uri="{BB962C8B-B14F-4D97-AF65-F5344CB8AC3E}">
        <p14:creationId xmlns:p14="http://schemas.microsoft.com/office/powerpoint/2010/main" val="1240690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5F530-A7BB-4A72-8266-F1C79C0ECF5E}"/>
              </a:ext>
            </a:extLst>
          </p:cNvPr>
          <p:cNvSpPr>
            <a:spLocks noGrp="1"/>
          </p:cNvSpPr>
          <p:nvPr>
            <p:ph type="title"/>
          </p:nvPr>
        </p:nvSpPr>
        <p:spPr>
          <a:xfrm>
            <a:off x="244434" y="204519"/>
            <a:ext cx="10989623" cy="1398650"/>
          </a:xfrm>
        </p:spPr>
        <p:txBody>
          <a:bodyPr>
            <a:normAutofit/>
          </a:bodyPr>
          <a:lstStyle/>
          <a:p>
            <a:r>
              <a:rPr lang="en-US" b="1" dirty="0">
                <a:latin typeface="Arial Black" panose="020B0A04020102020204" pitchFamily="34" charset="0"/>
              </a:rPr>
              <a:t>7: </a:t>
            </a:r>
            <a:r>
              <a:rPr lang="en-GB" b="1" dirty="0">
                <a:latin typeface="Arial Black" panose="020B0A04020102020204" pitchFamily="34" charset="0"/>
              </a:rPr>
              <a:t>This life or the next life: which is more important? </a:t>
            </a:r>
          </a:p>
        </p:txBody>
      </p:sp>
      <p:sp>
        <p:nvSpPr>
          <p:cNvPr id="3" name="Content Placeholder 2">
            <a:extLst>
              <a:ext uri="{FF2B5EF4-FFF2-40B4-BE49-F238E27FC236}">
                <a16:creationId xmlns:a16="http://schemas.microsoft.com/office/drawing/2014/main" id="{3954DBB1-85BE-4C77-BEE0-440134DF6977}"/>
              </a:ext>
            </a:extLst>
          </p:cNvPr>
          <p:cNvSpPr>
            <a:spLocks noGrp="1"/>
          </p:cNvSpPr>
          <p:nvPr>
            <p:ph idx="1"/>
          </p:nvPr>
        </p:nvSpPr>
        <p:spPr>
          <a:xfrm>
            <a:off x="398811" y="1603169"/>
            <a:ext cx="7320149" cy="4780486"/>
          </a:xfrm>
        </p:spPr>
        <p:txBody>
          <a:bodyPr>
            <a:normAutofit/>
          </a:bodyPr>
          <a:lstStyle/>
          <a:p>
            <a:pPr marL="0" indent="0">
              <a:buNone/>
            </a:pPr>
            <a:r>
              <a:rPr lang="en-US" b="1" dirty="0">
                <a:solidFill>
                  <a:srgbClr val="006666"/>
                </a:solidFill>
              </a:rPr>
              <a:t>From the spec</a:t>
            </a:r>
            <a:r>
              <a:rPr lang="en-US" b="1" dirty="0">
                <a:solidFill>
                  <a:srgbClr val="006666"/>
                </a:solidFill>
                <a:sym typeface="Wingdings" panose="05000000000000000000" pitchFamily="2" charset="2"/>
              </a:rPr>
              <a:t> </a:t>
            </a:r>
            <a:r>
              <a:rPr lang="en-GB" b="1" dirty="0">
                <a:solidFill>
                  <a:srgbClr val="006666"/>
                </a:solidFill>
              </a:rPr>
              <a:t>Life after death (Akhirah), human responsibility and accountability, resurrection, heaven and hell.</a:t>
            </a:r>
          </a:p>
          <a:p>
            <a:pPr marL="0" indent="0">
              <a:buNone/>
            </a:pPr>
            <a:endParaRPr lang="en-US" sz="3200" b="1" dirty="0"/>
          </a:p>
          <a:p>
            <a:pPr marL="0" indent="0">
              <a:buNone/>
            </a:pPr>
            <a:r>
              <a:rPr lang="en-US" sz="3200" b="1" dirty="0"/>
              <a:t>Learning outcomes:</a:t>
            </a:r>
          </a:p>
          <a:p>
            <a:r>
              <a:rPr lang="en-US" sz="3200" dirty="0"/>
              <a:t>Explain Islamic beliefs in Akhirah</a:t>
            </a:r>
          </a:p>
          <a:p>
            <a:r>
              <a:rPr lang="en-US" sz="3200" dirty="0"/>
              <a:t>Relate beliefs in Akhirah to free will</a:t>
            </a:r>
          </a:p>
          <a:p>
            <a:r>
              <a:rPr lang="en-US" sz="3200" dirty="0"/>
              <a:t>Relate beliefs in Akhirah to Muslim principles and practices for life</a:t>
            </a:r>
          </a:p>
          <a:p>
            <a:pPr marL="0" indent="0">
              <a:buNone/>
            </a:pPr>
            <a:endParaRPr lang="en-US" sz="3200" dirty="0"/>
          </a:p>
          <a:p>
            <a:pPr marL="0" indent="0">
              <a:buNone/>
            </a:pPr>
            <a:endParaRPr lang="en-GB" sz="3200" b="1" dirty="0">
              <a:solidFill>
                <a:srgbClr val="002060"/>
              </a:solidFill>
            </a:endParaRPr>
          </a:p>
        </p:txBody>
      </p:sp>
      <p:sp>
        <p:nvSpPr>
          <p:cNvPr id="4" name="TextBox 3">
            <a:extLst>
              <a:ext uri="{FF2B5EF4-FFF2-40B4-BE49-F238E27FC236}">
                <a16:creationId xmlns:a16="http://schemas.microsoft.com/office/drawing/2014/main" id="{74D44661-D1E2-47C7-90C7-BDBAFD343E31}"/>
              </a:ext>
            </a:extLst>
          </p:cNvPr>
          <p:cNvSpPr txBox="1"/>
          <p:nvPr/>
        </p:nvSpPr>
        <p:spPr>
          <a:xfrm>
            <a:off x="7718960" y="1564598"/>
            <a:ext cx="4001985" cy="3385542"/>
          </a:xfrm>
          <a:prstGeom prst="rect">
            <a:avLst/>
          </a:prstGeom>
          <a:noFill/>
        </p:spPr>
        <p:txBody>
          <a:bodyPr wrap="square" rtlCol="0">
            <a:spAutoFit/>
          </a:bodyPr>
          <a:lstStyle/>
          <a:p>
            <a:r>
              <a:rPr lang="en-US" sz="3200" dirty="0"/>
              <a:t>BIG IDEAS LEARNING</a:t>
            </a:r>
          </a:p>
          <a:p>
            <a:r>
              <a:rPr lang="en-GB" sz="2800" b="1" dirty="0">
                <a:solidFill>
                  <a:srgbClr val="00B050"/>
                </a:solidFill>
              </a:rPr>
              <a:t>BELIEFS: about life after death</a:t>
            </a:r>
            <a:endParaRPr lang="en-GB" sz="4000" dirty="0">
              <a:solidFill>
                <a:srgbClr val="00B050"/>
              </a:solidFill>
            </a:endParaRPr>
          </a:p>
          <a:p>
            <a:r>
              <a:rPr lang="en-GB" sz="2800" b="1" dirty="0">
                <a:solidFill>
                  <a:srgbClr val="FF6600"/>
                </a:solidFill>
              </a:rPr>
              <a:t>CONTEXT: setting angels, revelation and prophets in context of judgment</a:t>
            </a:r>
            <a:endParaRPr lang="en-GB" sz="4000" dirty="0">
              <a:solidFill>
                <a:srgbClr val="FF6600"/>
              </a:solidFill>
            </a:endParaRPr>
          </a:p>
          <a:p>
            <a:r>
              <a:rPr lang="en-GB" sz="2400" b="1" dirty="0"/>
              <a:t> </a:t>
            </a:r>
            <a:endParaRPr lang="en-GB" sz="3200" dirty="0"/>
          </a:p>
          <a:p>
            <a:endParaRPr lang="en-GB" dirty="0"/>
          </a:p>
        </p:txBody>
      </p:sp>
      <p:sp>
        <p:nvSpPr>
          <p:cNvPr id="5" name="TextBox 4">
            <a:extLst>
              <a:ext uri="{FF2B5EF4-FFF2-40B4-BE49-F238E27FC236}">
                <a16:creationId xmlns:a16="http://schemas.microsoft.com/office/drawing/2014/main" id="{82D9596D-B5F8-4355-A708-A6489E81ED27}"/>
              </a:ext>
            </a:extLst>
          </p:cNvPr>
          <p:cNvSpPr txBox="1"/>
          <p:nvPr/>
        </p:nvSpPr>
        <p:spPr>
          <a:xfrm>
            <a:off x="7718960" y="4743567"/>
            <a:ext cx="3515097" cy="1200329"/>
          </a:xfrm>
          <a:prstGeom prst="rect">
            <a:avLst/>
          </a:prstGeom>
          <a:solidFill>
            <a:srgbClr val="00FF00"/>
          </a:solidFill>
        </p:spPr>
        <p:txBody>
          <a:bodyPr wrap="square" rtlCol="0">
            <a:spAutoFit/>
          </a:bodyPr>
          <a:lstStyle/>
          <a:p>
            <a:r>
              <a:rPr lang="en-US" sz="2400" b="1" dirty="0"/>
              <a:t>RESOURCES</a:t>
            </a:r>
          </a:p>
          <a:p>
            <a:endParaRPr lang="en-US" sz="2400" b="1" dirty="0"/>
          </a:p>
          <a:p>
            <a:r>
              <a:rPr lang="en-US" sz="2400" b="1" dirty="0"/>
              <a:t>7 Akhirah </a:t>
            </a:r>
            <a:endParaRPr lang="en-GB" sz="2400" b="1" dirty="0"/>
          </a:p>
        </p:txBody>
      </p:sp>
    </p:spTree>
    <p:extLst>
      <p:ext uri="{BB962C8B-B14F-4D97-AF65-F5344CB8AC3E}">
        <p14:creationId xmlns:p14="http://schemas.microsoft.com/office/powerpoint/2010/main" val="1778717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B9A1FA-7F95-4091-A728-9ABE6FA89D0A}"/>
              </a:ext>
            </a:extLst>
          </p:cNvPr>
          <p:cNvSpPr>
            <a:spLocks noGrp="1"/>
          </p:cNvSpPr>
          <p:nvPr>
            <p:ph idx="1"/>
          </p:nvPr>
        </p:nvSpPr>
        <p:spPr>
          <a:xfrm>
            <a:off x="295423" y="0"/>
            <a:ext cx="11896578" cy="6858001"/>
          </a:xfrm>
        </p:spPr>
        <p:txBody>
          <a:bodyPr>
            <a:normAutofit/>
          </a:bodyPr>
          <a:lstStyle/>
          <a:p>
            <a:pPr marL="0" indent="0">
              <a:buNone/>
            </a:pPr>
            <a:r>
              <a:rPr lang="en-US" b="1" dirty="0"/>
              <a:t>Lesson 7</a:t>
            </a:r>
          </a:p>
          <a:p>
            <a:r>
              <a:rPr lang="en-US" dirty="0"/>
              <a:t>Recap the story of Marla and the crocodile. Write these words on the board or on paper around the board: God, Qur’an, prophets, heaven, hell. Can students connect each of these words to an element in the story? What could represent God, prophets, hell.. </a:t>
            </a:r>
            <a:r>
              <a:rPr lang="en-US" dirty="0" err="1"/>
              <a:t>etc</a:t>
            </a:r>
            <a:r>
              <a:rPr lang="en-US" dirty="0"/>
              <a:t>?</a:t>
            </a:r>
          </a:p>
          <a:p>
            <a:r>
              <a:rPr lang="en-US" dirty="0"/>
              <a:t>Recap al-</a:t>
            </a:r>
            <a:r>
              <a:rPr lang="en-US" dirty="0" err="1"/>
              <a:t>Kiram</a:t>
            </a:r>
            <a:r>
              <a:rPr lang="en-US" dirty="0"/>
              <a:t> al-</a:t>
            </a:r>
            <a:r>
              <a:rPr lang="en-US" dirty="0" err="1"/>
              <a:t>Katubin</a:t>
            </a:r>
            <a:r>
              <a:rPr lang="en-US" dirty="0"/>
              <a:t>, the angelic scribes. Ask: are angel actions recorded? No, because they cannot disobey God. Ask: why are human actions recorded? Discuss.</a:t>
            </a:r>
          </a:p>
          <a:p>
            <a:r>
              <a:rPr lang="en-US" dirty="0"/>
              <a:t>Using ‘7 Akhirah’ worksheet, design a diagram to explain what happens at death and judgment.</a:t>
            </a:r>
          </a:p>
          <a:p>
            <a:r>
              <a:rPr lang="en-US" dirty="0"/>
              <a:t>Extension: add al-</a:t>
            </a:r>
            <a:r>
              <a:rPr lang="en-US" dirty="0" err="1"/>
              <a:t>Kiram</a:t>
            </a:r>
            <a:r>
              <a:rPr lang="en-US" dirty="0"/>
              <a:t> al-</a:t>
            </a:r>
            <a:r>
              <a:rPr lang="en-US" dirty="0" err="1"/>
              <a:t>Katubin</a:t>
            </a:r>
            <a:r>
              <a:rPr lang="en-US" dirty="0"/>
              <a:t> to the diagram.</a:t>
            </a:r>
          </a:p>
          <a:p>
            <a:r>
              <a:rPr lang="en-US" dirty="0"/>
              <a:t>Ask students to identify what guidance Muslims are given to achieve paradise and avoid hell (Qur’an, prophets, angels). Add to diagram.</a:t>
            </a:r>
          </a:p>
          <a:p>
            <a:r>
              <a:rPr lang="en-US" dirty="0"/>
              <a:t>Answer the question: </a:t>
            </a:r>
            <a:r>
              <a:rPr lang="en-US" i="1" dirty="0"/>
              <a:t>this life or the next life: which is more important? </a:t>
            </a:r>
            <a:r>
              <a:rPr lang="en-US" dirty="0"/>
              <a:t>Share answers. </a:t>
            </a:r>
          </a:p>
          <a:p>
            <a:endParaRPr lang="en-US" dirty="0"/>
          </a:p>
          <a:p>
            <a:endParaRPr lang="en-GB" dirty="0"/>
          </a:p>
        </p:txBody>
      </p:sp>
    </p:spTree>
    <p:extLst>
      <p:ext uri="{BB962C8B-B14F-4D97-AF65-F5344CB8AC3E}">
        <p14:creationId xmlns:p14="http://schemas.microsoft.com/office/powerpoint/2010/main" val="3738178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AA6BA-7513-488E-9630-47E1D5884087}"/>
              </a:ext>
            </a:extLst>
          </p:cNvPr>
          <p:cNvSpPr>
            <a:spLocks noGrp="1"/>
          </p:cNvSpPr>
          <p:nvPr>
            <p:ph type="title"/>
          </p:nvPr>
        </p:nvSpPr>
        <p:spPr>
          <a:xfrm>
            <a:off x="415637" y="1"/>
            <a:ext cx="10926288" cy="1128156"/>
          </a:xfrm>
        </p:spPr>
        <p:txBody>
          <a:bodyPr>
            <a:normAutofit/>
          </a:bodyPr>
          <a:lstStyle/>
          <a:p>
            <a:r>
              <a:rPr lang="en-US" dirty="0">
                <a:latin typeface="Arial Black" panose="020B0A04020102020204" pitchFamily="34" charset="0"/>
              </a:rPr>
              <a:t>Do now  : Marla and the Crocodile</a:t>
            </a:r>
            <a:br>
              <a:rPr lang="en-US" dirty="0"/>
            </a:br>
            <a:r>
              <a:rPr lang="en-US" sz="2800" dirty="0"/>
              <a:t>(loosely adapted from an idea by Chris Hewer, chrishewer.org)</a:t>
            </a:r>
            <a:endParaRPr lang="en-GB" dirty="0"/>
          </a:p>
        </p:txBody>
      </p:sp>
      <p:sp>
        <p:nvSpPr>
          <p:cNvPr id="3" name="Content Placeholder 2">
            <a:extLst>
              <a:ext uri="{FF2B5EF4-FFF2-40B4-BE49-F238E27FC236}">
                <a16:creationId xmlns:a16="http://schemas.microsoft.com/office/drawing/2014/main" id="{F09C1002-BE4C-4715-9D21-EEB09003C186}"/>
              </a:ext>
            </a:extLst>
          </p:cNvPr>
          <p:cNvSpPr>
            <a:spLocks noGrp="1"/>
          </p:cNvSpPr>
          <p:nvPr>
            <p:ph idx="1"/>
          </p:nvPr>
        </p:nvSpPr>
        <p:spPr>
          <a:xfrm>
            <a:off x="0" y="1021207"/>
            <a:ext cx="12192000" cy="5551715"/>
          </a:xfrm>
        </p:spPr>
        <p:txBody>
          <a:bodyPr>
            <a:normAutofit fontScale="92500" lnSpcReduction="20000"/>
          </a:bodyPr>
          <a:lstStyle/>
          <a:p>
            <a:r>
              <a:rPr lang="en-US" dirty="0"/>
              <a:t>Marla lives in India. Her village lies next to a fast-moving river. Sometimes the villagers call it ‘Mother River’ because it sustains life. They fish in the river, sell the fish at market, and travel up and down the river in small boats to trade. Sometimes the villagers call it ‘angry river’ because it also brings dangers; floods destroy houses, waves sweep people off banks and rafts and crocodiles and snakes live in the water. </a:t>
            </a:r>
          </a:p>
          <a:p>
            <a:r>
              <a:rPr lang="en-US" dirty="0"/>
              <a:t>The children learn to respect Mother River from an early age. They learn to swim and sail, to avoid certain rocks and waterfalls and spot signs of predators, both for themselves and others. </a:t>
            </a:r>
          </a:p>
          <a:p>
            <a:r>
              <a:rPr lang="en-US" dirty="0"/>
              <a:t>Marla’s parents take their responsibilities very seriously. They have made sure all their children can swim, manage themselves and know the dangers. </a:t>
            </a:r>
          </a:p>
          <a:p>
            <a:r>
              <a:rPr lang="en-US" dirty="0"/>
              <a:t>One night Marla steals her father’s raft and takes it up the river. She wants to find turtles that her friend says live in a quiet pool and come out at night. </a:t>
            </a:r>
          </a:p>
          <a:p>
            <a:r>
              <a:rPr lang="en-US" dirty="0"/>
              <a:t>She drifts towards the pool, but as she approaches a sudden wave overturns her raft. She starts to swim to shore but suddenly freezes. A huge crocodile, as still as a log, has been watching her. Slowly, lazily, it turns towards her and begins to paddle, its yellow eyes gleaming on the surface…</a:t>
            </a:r>
          </a:p>
        </p:txBody>
      </p:sp>
      <p:sp>
        <p:nvSpPr>
          <p:cNvPr id="4" name="TextBox 3"/>
          <p:cNvSpPr txBox="1"/>
          <p:nvPr/>
        </p:nvSpPr>
        <p:spPr>
          <a:xfrm>
            <a:off x="242047" y="6035040"/>
            <a:ext cx="11569849" cy="646331"/>
          </a:xfrm>
          <a:prstGeom prst="rect">
            <a:avLst/>
          </a:prstGeom>
          <a:noFill/>
        </p:spPr>
        <p:txBody>
          <a:bodyPr wrap="square" rtlCol="0">
            <a:spAutoFit/>
          </a:bodyPr>
          <a:lstStyle/>
          <a:p>
            <a:endParaRPr lang="en-GB" dirty="0"/>
          </a:p>
          <a:p>
            <a:endParaRPr lang="en-GB" dirty="0"/>
          </a:p>
        </p:txBody>
      </p:sp>
    </p:spTree>
    <p:extLst>
      <p:ext uri="{BB962C8B-B14F-4D97-AF65-F5344CB8AC3E}">
        <p14:creationId xmlns:p14="http://schemas.microsoft.com/office/powerpoint/2010/main" val="2766319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928" y="243010"/>
            <a:ext cx="11535340" cy="4351338"/>
          </a:xfrm>
        </p:spPr>
        <p:txBody>
          <a:bodyPr>
            <a:normAutofit/>
          </a:bodyPr>
          <a:lstStyle/>
          <a:p>
            <a:pPr marL="0" indent="0">
              <a:buNone/>
            </a:pPr>
            <a:r>
              <a:rPr lang="en-GB" dirty="0"/>
              <a:t>In Islamic tradition the two </a:t>
            </a:r>
            <a:r>
              <a:rPr lang="en-GB" b="1" i="1" dirty="0" err="1"/>
              <a:t>kiraman</a:t>
            </a:r>
            <a:r>
              <a:rPr lang="en-GB" b="1" i="1" dirty="0"/>
              <a:t> </a:t>
            </a:r>
            <a:r>
              <a:rPr lang="en-GB" b="1" i="1" dirty="0" err="1"/>
              <a:t>katibin</a:t>
            </a:r>
            <a:r>
              <a:rPr lang="en-GB" dirty="0"/>
              <a:t> (</a:t>
            </a:r>
            <a:r>
              <a:rPr lang="ar-AE" dirty="0"/>
              <a:t>"</a:t>
            </a:r>
            <a:r>
              <a:rPr lang="en-GB" dirty="0"/>
              <a:t>honourable scribes"), are two angels called </a:t>
            </a:r>
            <a:r>
              <a:rPr lang="en-GB" b="1" dirty="0" err="1"/>
              <a:t>Raqib</a:t>
            </a:r>
            <a:r>
              <a:rPr lang="en-GB" dirty="0"/>
              <a:t> and </a:t>
            </a:r>
            <a:r>
              <a:rPr lang="en-GB" b="1" dirty="0" err="1"/>
              <a:t>Atid</a:t>
            </a:r>
            <a:r>
              <a:rPr lang="en-GB" dirty="0"/>
              <a:t>, believed by Muslims to record a person's actions. </a:t>
            </a:r>
          </a:p>
          <a:p>
            <a:pPr marL="0" indent="0">
              <a:buNone/>
            </a:pPr>
            <a:r>
              <a:rPr lang="en-GB" dirty="0"/>
              <a:t>The Qur’an refers to them in two places, in 50:16-18 and by name as 'Noble Recorders' in 82:10-12.The work of the </a:t>
            </a:r>
            <a:r>
              <a:rPr lang="en-GB" i="1" dirty="0" err="1"/>
              <a:t>kiraman</a:t>
            </a:r>
            <a:r>
              <a:rPr lang="en-GB" i="1" dirty="0"/>
              <a:t> </a:t>
            </a:r>
            <a:r>
              <a:rPr lang="en-GB" i="1" dirty="0" err="1"/>
              <a:t>katibin</a:t>
            </a:r>
            <a:r>
              <a:rPr lang="en-GB" dirty="0"/>
              <a:t> is to write down and record every action of a person each day. One angel figuratively sits on the right shoulder and records all good deeds , while the other sits on the left shoulder and records all bad deeds. After that person's death, it is said that on the Day of Judgement each person will be confronted with this record of their deeds in life .</a:t>
            </a:r>
          </a:p>
        </p:txBody>
      </p:sp>
      <p:sp>
        <p:nvSpPr>
          <p:cNvPr id="5" name="TextBox 4"/>
          <p:cNvSpPr txBox="1"/>
          <p:nvPr/>
        </p:nvSpPr>
        <p:spPr>
          <a:xfrm>
            <a:off x="3685904" y="4374502"/>
            <a:ext cx="2779206" cy="1754326"/>
          </a:xfrm>
          <a:prstGeom prst="rect">
            <a:avLst/>
          </a:prstGeom>
          <a:noFill/>
        </p:spPr>
        <p:txBody>
          <a:bodyPr wrap="square" rtlCol="0">
            <a:spAutoFit/>
          </a:bodyPr>
          <a:lstStyle/>
          <a:p>
            <a:r>
              <a:rPr lang="en-GB" sz="3600" b="1" dirty="0">
                <a:solidFill>
                  <a:srgbClr val="FF5050"/>
                </a:solidFill>
              </a:rPr>
              <a:t>Are angels’ actions recorded? </a:t>
            </a:r>
          </a:p>
        </p:txBody>
      </p:sp>
      <p:sp>
        <p:nvSpPr>
          <p:cNvPr id="7" name="TextBox 6"/>
          <p:cNvSpPr txBox="1"/>
          <p:nvPr/>
        </p:nvSpPr>
        <p:spPr>
          <a:xfrm>
            <a:off x="7783954" y="4590143"/>
            <a:ext cx="3150159" cy="1754326"/>
          </a:xfrm>
          <a:prstGeom prst="rect">
            <a:avLst/>
          </a:prstGeom>
          <a:noFill/>
        </p:spPr>
        <p:txBody>
          <a:bodyPr wrap="square" rtlCol="0">
            <a:spAutoFit/>
          </a:bodyPr>
          <a:lstStyle/>
          <a:p>
            <a:r>
              <a:rPr lang="en-GB" sz="3600" b="1" dirty="0">
                <a:solidFill>
                  <a:srgbClr val="00FF00"/>
                </a:solidFill>
              </a:rPr>
              <a:t>Why are human actions recorded? </a:t>
            </a:r>
          </a:p>
        </p:txBody>
      </p:sp>
      <p:sp>
        <p:nvSpPr>
          <p:cNvPr id="2" name="Cloud 1">
            <a:extLst>
              <a:ext uri="{FF2B5EF4-FFF2-40B4-BE49-F238E27FC236}">
                <a16:creationId xmlns:a16="http://schemas.microsoft.com/office/drawing/2014/main" id="{D17AB19D-A5F6-439F-B42C-AE6DB956C513}"/>
              </a:ext>
            </a:extLst>
          </p:cNvPr>
          <p:cNvSpPr/>
          <p:nvPr/>
        </p:nvSpPr>
        <p:spPr>
          <a:xfrm>
            <a:off x="2832966" y="3850343"/>
            <a:ext cx="3995225" cy="2802645"/>
          </a:xfrm>
          <a:prstGeom prst="cloud">
            <a:avLst/>
          </a:prstGeom>
          <a:noFill/>
          <a:ln w="38100">
            <a:solidFill>
              <a:srgbClr val="FF5050"/>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dirty="0"/>
          </a:p>
        </p:txBody>
      </p:sp>
      <p:sp>
        <p:nvSpPr>
          <p:cNvPr id="8" name="Cloud 7">
            <a:extLst>
              <a:ext uri="{FF2B5EF4-FFF2-40B4-BE49-F238E27FC236}">
                <a16:creationId xmlns:a16="http://schemas.microsoft.com/office/drawing/2014/main" id="{537F2117-9CAD-48A7-9C58-2CA92EE1487F}"/>
              </a:ext>
            </a:extLst>
          </p:cNvPr>
          <p:cNvSpPr/>
          <p:nvPr/>
        </p:nvSpPr>
        <p:spPr>
          <a:xfrm rot="532573">
            <a:off x="7240721" y="4107668"/>
            <a:ext cx="3834055" cy="2802645"/>
          </a:xfrm>
          <a:prstGeom prst="cloud">
            <a:avLst/>
          </a:prstGeom>
          <a:noFill/>
          <a:ln w="38100">
            <a:solidFill>
              <a:srgbClr val="00FF00"/>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dirty="0"/>
          </a:p>
        </p:txBody>
      </p:sp>
    </p:spTree>
    <p:extLst>
      <p:ext uri="{BB962C8B-B14F-4D97-AF65-F5344CB8AC3E}">
        <p14:creationId xmlns:p14="http://schemas.microsoft.com/office/powerpoint/2010/main" val="3283696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Ahkirah</a:t>
            </a:r>
            <a:r>
              <a:rPr lang="en-GB" dirty="0"/>
              <a:t> worksheet </a:t>
            </a:r>
          </a:p>
        </p:txBody>
      </p:sp>
      <p:sp>
        <p:nvSpPr>
          <p:cNvPr id="8" name="AutoShape 6" descr="Text Box"/>
          <p:cNvSpPr>
            <a:spLocks noGrp="1" noChangeAspect="1" noChangeArrowheads="1"/>
          </p:cNvSpPr>
          <p:nvPr>
            <p:ph idx="1"/>
          </p:nvPr>
        </p:nvSpPr>
        <p:spPr bwMode="auto">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r>
              <a:rPr lang="en-GB" b="1" dirty="0"/>
              <a:t>Using the information on your worksheet , create a diagram to explain what happens after death in Islamic belief (do not draw God or </a:t>
            </a:r>
            <a:r>
              <a:rPr lang="en-GB" b="1"/>
              <a:t>prophets)</a:t>
            </a:r>
            <a:r>
              <a:rPr lang="en-GB" b="1" dirty="0"/>
              <a:t>.</a:t>
            </a:r>
            <a:endParaRPr lang="en-GB" dirty="0"/>
          </a:p>
          <a:p>
            <a:r>
              <a:rPr lang="en-GB" dirty="0"/>
              <a:t>Extension – Add al </a:t>
            </a:r>
            <a:r>
              <a:rPr lang="en-GB" dirty="0" err="1"/>
              <a:t>Kiram</a:t>
            </a:r>
            <a:r>
              <a:rPr lang="en-GB" dirty="0"/>
              <a:t> al </a:t>
            </a:r>
            <a:r>
              <a:rPr lang="en-GB" dirty="0" err="1"/>
              <a:t>Katubin</a:t>
            </a:r>
            <a:r>
              <a:rPr lang="en-GB" dirty="0"/>
              <a:t> to the diagram. </a:t>
            </a:r>
          </a:p>
          <a:p>
            <a:endParaRPr lang="en-GB" dirty="0"/>
          </a:p>
          <a:p>
            <a:r>
              <a:rPr lang="en-GB" dirty="0"/>
              <a:t>What guidance are Muslims given to achieve Paradise and avoid Hell? </a:t>
            </a:r>
          </a:p>
          <a:p>
            <a:r>
              <a:rPr lang="en-GB" dirty="0"/>
              <a:t>Add these to your diagram. </a:t>
            </a:r>
          </a:p>
        </p:txBody>
      </p:sp>
      <p:sp>
        <p:nvSpPr>
          <p:cNvPr id="10" name="AutoShape 10" descr="Text Box"/>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 name="AutoShape 12" descr="Text Box"/>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1375693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Exit ticket </a:t>
            </a:r>
            <a:endParaRPr lang="en-GB" dirty="0"/>
          </a:p>
        </p:txBody>
      </p:sp>
      <p:sp>
        <p:nvSpPr>
          <p:cNvPr id="3" name="Content Placeholder 2"/>
          <p:cNvSpPr>
            <a:spLocks noGrp="1"/>
          </p:cNvSpPr>
          <p:nvPr>
            <p:ph idx="1"/>
          </p:nvPr>
        </p:nvSpPr>
        <p:spPr/>
        <p:txBody>
          <a:bodyPr/>
          <a:lstStyle/>
          <a:p>
            <a:r>
              <a:rPr lang="en-GB" dirty="0"/>
              <a:t>This life or next life: which is more important ? </a:t>
            </a:r>
          </a:p>
          <a:p>
            <a:endParaRPr lang="en-GB" dirty="0"/>
          </a:p>
          <a:p>
            <a:endParaRPr lang="en-GB" dirty="0"/>
          </a:p>
        </p:txBody>
      </p:sp>
    </p:spTree>
    <p:extLst>
      <p:ext uri="{BB962C8B-B14F-4D97-AF65-F5344CB8AC3E}">
        <p14:creationId xmlns:p14="http://schemas.microsoft.com/office/powerpoint/2010/main" val="12663071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D26428C49615143BE8230498DF89BBE" ma:contentTypeVersion="10" ma:contentTypeDescription="Create a new document." ma:contentTypeScope="" ma:versionID="0cf3bfbbe4e1f90152c4db0db0939444">
  <xsd:schema xmlns:xsd="http://www.w3.org/2001/XMLSchema" xmlns:xs="http://www.w3.org/2001/XMLSchema" xmlns:p="http://schemas.microsoft.com/office/2006/metadata/properties" xmlns:ns2="3daa3796-40a0-4fe0-acc9-e99f93d22791" targetNamespace="http://schemas.microsoft.com/office/2006/metadata/properties" ma:root="true" ma:fieldsID="4e91eb12b942c84c733aa8c34f3dde52" ns2:_="">
    <xsd:import namespace="3daa3796-40a0-4fe0-acc9-e99f93d2279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a3796-40a0-4fe0-acc9-e99f93d227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815DC26-D9AF-4123-A010-2AB7715020FB}">
  <ds:schemaRefs>
    <ds:schemaRef ds:uri="http://schemas.microsoft.com/sharepoint/v3/contenttype/forms"/>
  </ds:schemaRefs>
</ds:datastoreItem>
</file>

<file path=customXml/itemProps2.xml><?xml version="1.0" encoding="utf-8"?>
<ds:datastoreItem xmlns:ds="http://schemas.openxmlformats.org/officeDocument/2006/customXml" ds:itemID="{FF9B6477-3F2C-48A1-ADA8-4310E0F661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aa3796-40a0-4fe0-acc9-e99f93d227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7A527BD-3F9C-433A-B281-DA04C45784DB}">
  <ds:schemaRefs>
    <ds:schemaRef ds:uri="http://purl.org/dc/dcmitype/"/>
    <ds:schemaRef ds:uri="http://schemas.microsoft.com/office/2006/metadata/properties"/>
    <ds:schemaRef ds:uri="http://www.w3.org/XML/1998/namespace"/>
    <ds:schemaRef ds:uri="http://purl.org/dc/elements/1.1/"/>
    <ds:schemaRef ds:uri="3daa3796-40a0-4fe0-acc9-e99f93d22791"/>
    <ds:schemaRef ds:uri="http://schemas.microsoft.com/office/infopath/2007/PartnerControls"/>
    <ds:schemaRef ds:uri="http://schemas.microsoft.com/office/2006/documentManagement/types"/>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12202</TotalTime>
  <Words>749</Words>
  <Application>Microsoft Macintosh PowerPoint</Application>
  <PresentationFormat>Widescreen</PresentationFormat>
  <Paragraphs>43</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Arial Black</vt:lpstr>
      <vt:lpstr>Calibri</vt:lpstr>
      <vt:lpstr>Calibri Light</vt:lpstr>
      <vt:lpstr>Office Theme</vt:lpstr>
      <vt:lpstr>Big Ideas for RE KS4 Curriculum </vt:lpstr>
      <vt:lpstr>7: This life or the next life: which is more important? </vt:lpstr>
      <vt:lpstr>PowerPoint Presentation</vt:lpstr>
      <vt:lpstr>Do now  : Marla and the Crocodile (loosely adapted from an idea by Chris Hewer, chrishewer.org)</vt:lpstr>
      <vt:lpstr>PowerPoint Presentation</vt:lpstr>
      <vt:lpstr>Ahkirah worksheet </vt:lpstr>
      <vt:lpstr>Exit ticket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Ideas for RE KS4 Curriculum</dc:title>
  <dc:creator>Kate Christopher</dc:creator>
  <cp:lastModifiedBy>Tracey Francis</cp:lastModifiedBy>
  <cp:revision>107</cp:revision>
  <dcterms:created xsi:type="dcterms:W3CDTF">2018-10-02T10:33:06Z</dcterms:created>
  <dcterms:modified xsi:type="dcterms:W3CDTF">2021-01-20T13:30:49Z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0x010100BD26428C49615143BE8230498DF89BBE</vt:lpwstr>
  </property>
</Properties>
</file>