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339" r:id="rId6"/>
    <p:sldId id="352" r:id="rId7"/>
    <p:sldId id="3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CCD354-768F-CC47-8238-F8000E2D5D8D}" v="1" dt="2021-01-20T15:12:04.9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3" autoAdjust="0"/>
    <p:restoredTop sz="96208"/>
  </p:normalViewPr>
  <p:slideViewPr>
    <p:cSldViewPr snapToGrid="0">
      <p:cViewPr varScale="1">
        <p:scale>
          <a:sx n="117" d="100"/>
          <a:sy n="117" d="100"/>
        </p:scale>
        <p:origin x="192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cey Francis" userId="6a34b47e-2ae8-46f1-bae7-b8f493e6d601" providerId="ADAL" clId="{8FCCD354-768F-CC47-8238-F8000E2D5D8D}"/>
    <pc:docChg chg="addSld modSld">
      <pc:chgData name="Tracey Francis" userId="6a34b47e-2ae8-46f1-bae7-b8f493e6d601" providerId="ADAL" clId="{8FCCD354-768F-CC47-8238-F8000E2D5D8D}" dt="2021-01-20T15:12:55.891" v="2" actId="20577"/>
      <pc:docMkLst>
        <pc:docMk/>
      </pc:docMkLst>
      <pc:sldChg chg="add">
        <pc:chgData name="Tracey Francis" userId="6a34b47e-2ae8-46f1-bae7-b8f493e6d601" providerId="ADAL" clId="{8FCCD354-768F-CC47-8238-F8000E2D5D8D}" dt="2021-01-20T15:12:04.953" v="0"/>
        <pc:sldMkLst>
          <pc:docMk/>
          <pc:sldMk cId="4006685028" sldId="257"/>
        </pc:sldMkLst>
      </pc:sldChg>
      <pc:sldChg chg="modSp mod">
        <pc:chgData name="Tracey Francis" userId="6a34b47e-2ae8-46f1-bae7-b8f493e6d601" providerId="ADAL" clId="{8FCCD354-768F-CC47-8238-F8000E2D5D8D}" dt="2021-01-20T15:12:55.891" v="2" actId="20577"/>
        <pc:sldMkLst>
          <pc:docMk/>
          <pc:sldMk cId="1480472060" sldId="357"/>
        </pc:sldMkLst>
        <pc:spChg chg="mod">
          <ac:chgData name="Tracey Francis" userId="6a34b47e-2ae8-46f1-bae7-b8f493e6d601" providerId="ADAL" clId="{8FCCD354-768F-CC47-8238-F8000E2D5D8D}" dt="2021-01-20T15:12:55.891" v="2" actId="20577"/>
          <ac:spMkLst>
            <pc:docMk/>
            <pc:sldMk cId="1480472060" sldId="357"/>
            <ac:spMk id="3" creationId="{6442938A-1759-4124-B68F-5227B14D447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C56EA-E0B4-4E58-9209-8A796DB734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FFC7AB-4825-4E72-AAAD-095F11DD44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F93B0-5AD6-43AF-9C1C-E06975ED4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3023-7404-4BCC-8C8D-EC825763AFB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8AF78B-5CA7-4074-A45F-30A3892A5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04D3F-3655-4A9E-ADCD-1C6BBDAD7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7D4-DBAA-41B8-9EB5-91937EA42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821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1105-C309-463E-97EC-DDD7FBA81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3E7BDE-0BE3-4AB8-B4EA-06E66AEFDB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5EAC0-978F-414C-B774-F64C22158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3023-7404-4BCC-8C8D-EC825763AFB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F4E4B1-73B7-4AC0-8BE8-667FACE31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54FC1B-EA64-406E-9F58-09372FC13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7D4-DBAA-41B8-9EB5-91937EA42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877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02B374-E35F-4130-BD95-11CDFAF954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51B8E3-1C95-4FD1-A4BB-760EB45DB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404A9-2980-47FF-92A8-AF0D99F3C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3023-7404-4BCC-8C8D-EC825763AFB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937089-A550-4772-BC3B-0077CA702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C19E2-663A-465E-94A9-AEF1C3544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7D4-DBAA-41B8-9EB5-91937EA42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7352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63951-E50E-4A04-97EB-F513A6D3B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AFB10-B68A-4840-8A83-4EAC6F578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E4BAA1-474E-4C73-B525-5DAE1B7E1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3023-7404-4BCC-8C8D-EC825763AFB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287B2-7AD0-4AD8-B9DE-DE6F0834A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2053F-5CCB-4967-9640-A9F24A2B2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7D4-DBAA-41B8-9EB5-91937EA42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317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3731B-9F8A-4B83-920D-044E59C69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CEDC6D-841F-4216-A1D6-3A470B2ED5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B1A70C-6679-4A94-9754-67903860F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3023-7404-4BCC-8C8D-EC825763AFB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1895C7-CE94-48D7-8E06-D8338B913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33740-EE37-4DC8-AF2D-335138B6C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7D4-DBAA-41B8-9EB5-91937EA42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59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A63DF-40F2-4286-AB0C-FBFE5B1A0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36EFF-76C2-476E-B43E-B72EAAA77D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CC1D85-93B0-4D60-A65D-26854A969C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0F7D07-EA34-47B8-A9BE-A5647EB33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3023-7404-4BCC-8C8D-EC825763AFB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3A693C-1E59-4D1C-AC41-6602E987C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E4087A-8B6E-440C-B2A2-19CA7BC4C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7D4-DBAA-41B8-9EB5-91937EA42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978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4A13F-BDE1-4E2C-816E-C47059CBF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36AA3A-FE29-47C5-A034-849E52C93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49BDA1-F488-42D0-8ABC-27FB938AB2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89F454-2857-485B-A640-ADAA3B035B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3A5A6F-920F-44EF-942D-70A2C0E42B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8ACB4D-7B7A-4E66-B4FB-25565EA6B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3023-7404-4BCC-8C8D-EC825763AFB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47B199-2FE5-4961-819E-2E3FCCBE0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3B6834-55EA-460B-BDEB-ABE79187D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7D4-DBAA-41B8-9EB5-91937EA42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058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20CA0-25C4-41B3-8F78-645D2A5BC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1BC2B1-36F0-41E5-B809-9C67CE198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3023-7404-4BCC-8C8D-EC825763AFB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5C4830-22CB-4580-B8F1-5BCFEA4C9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50C146-8530-432E-BEB3-8C3F3C49B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7D4-DBAA-41B8-9EB5-91937EA42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986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9D7149-1A7D-4111-B68C-6AE40522B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3023-7404-4BCC-8C8D-EC825763AFB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B9F58A-ADAC-4147-BE27-4EDA7576D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C6D07F-971C-4A71-857D-E965AB5AC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7D4-DBAA-41B8-9EB5-91937EA42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234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03D21-988D-4B63-87B2-83B237A69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0BA76-3C5B-4E6A-810B-1FC28ACD3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E478AE-6C1C-42F1-B7F6-E4BC75EAF0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CD3292-7D02-4B05-877D-943F3B0C3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3023-7404-4BCC-8C8D-EC825763AFB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F3046F-86D6-4FA5-A40E-A3360ACD4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FE0F4D-78AF-4921-B6B3-9A08F6244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7D4-DBAA-41B8-9EB5-91937EA42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744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8D5CC-E8B8-4474-89B0-1090134AA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318EFE-2652-4A14-AB79-431EDD643F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F3BB0E-BADC-4D65-B475-4268711391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1129DB-72FC-4E41-BEDC-5B4FA23E1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3023-7404-4BCC-8C8D-EC825763AFB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9D5FDD-4521-4479-8C4C-E52A13125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11F533-01A7-4DB9-BDDE-A798C44AA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7137D4-DBAA-41B8-9EB5-91937EA42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5857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029D5D-9802-42C2-BDE0-B02CAC4DF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126219-04EB-44B6-9D4D-7B71F32F74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911591-8894-46EA-A2D9-287434487E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83023-7404-4BCC-8C8D-EC825763AFBE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C96B8-F1DA-4717-B220-280F2811B1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18B5B-63CA-4C22-909E-576BCFD794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137D4-DBAA-41B8-9EB5-91937EA426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431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ivingwhatwecan.org/" TargetMode="External"/><Relationship Id="rId2" Type="http://schemas.openxmlformats.org/officeDocument/2006/relationships/hyperlink" Target="https://givingpledge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DF8AA-B21B-4FE1-AAF0-D28F41108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08759"/>
            <a:ext cx="12192000" cy="1472540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</a:rPr>
              <a:t>Big Ideas for RE</a:t>
            </a:r>
            <a:b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</a:rPr>
              <a:t>KS4 Curriculum </a:t>
            </a:r>
            <a:endParaRPr lang="en-GB" sz="5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12C47B-37A1-4A2B-B845-0AA859FA91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6914" y="2723263"/>
            <a:ext cx="9231086" cy="3095645"/>
          </a:xfrm>
        </p:spPr>
        <p:txBody>
          <a:bodyPr>
            <a:normAutofit/>
          </a:bodyPr>
          <a:lstStyle/>
          <a:p>
            <a:r>
              <a:rPr lang="en-US" sz="11500" dirty="0">
                <a:solidFill>
                  <a:srgbClr val="006666"/>
                </a:solidFill>
                <a:latin typeface="Arial Black" panose="020B0A04020102020204" pitchFamily="34" charset="0"/>
              </a:rPr>
              <a:t>Islam </a:t>
            </a:r>
          </a:p>
          <a:p>
            <a:r>
              <a:rPr lang="en-US" sz="6000" dirty="0">
                <a:solidFill>
                  <a:srgbClr val="006666"/>
                </a:solidFill>
                <a:latin typeface="Arial Black" panose="020B0A04020102020204" pitchFamily="34" charset="0"/>
              </a:rPr>
              <a:t>Practices </a:t>
            </a:r>
            <a:r>
              <a:rPr lang="en-US" sz="4800" dirty="0">
                <a:solidFill>
                  <a:srgbClr val="006666"/>
                </a:solidFill>
                <a:latin typeface="Arial Black" panose="020B0A04020102020204" pitchFamily="34" charset="0"/>
              </a:rPr>
              <a:t>(AQA a)</a:t>
            </a:r>
            <a:endParaRPr lang="en-GB" sz="4800" dirty="0">
              <a:solidFill>
                <a:srgbClr val="006666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BE6755A-7DFF-E64F-A9F3-6A714887A032}"/>
              </a:ext>
            </a:extLst>
          </p:cNvPr>
          <p:cNvGrpSpPr/>
          <p:nvPr/>
        </p:nvGrpSpPr>
        <p:grpSpPr>
          <a:xfrm>
            <a:off x="4151043" y="6165626"/>
            <a:ext cx="3868647" cy="379095"/>
            <a:chOff x="4144951" y="6155233"/>
            <a:chExt cx="3868647" cy="379095"/>
          </a:xfrm>
        </p:grpSpPr>
        <p:pic>
          <p:nvPicPr>
            <p:cNvPr id="5" name="Picture 4" descr="Logo, company name&#10;&#10;Description automatically generated">
              <a:extLst>
                <a:ext uri="{FF2B5EF4-FFF2-40B4-BE49-F238E27FC236}">
                  <a16:creationId xmlns:a16="http://schemas.microsoft.com/office/drawing/2014/main" id="{E15693AE-FC3F-DB40-B0E6-1A32D71C6CB2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31813" y="6155233"/>
              <a:ext cx="1581785" cy="379095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401FB75-E058-7449-841D-3625D76E70AA}"/>
                </a:ext>
              </a:extLst>
            </p:cNvPr>
            <p:cNvSpPr txBox="1"/>
            <p:nvPr/>
          </p:nvSpPr>
          <p:spPr>
            <a:xfrm>
              <a:off x="4144951" y="6206282"/>
              <a:ext cx="23649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Created in 2019. Project funded by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6685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5F530-A7BB-4A72-8266-F1C79C0EC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185" y="50140"/>
            <a:ext cx="10989623" cy="1149268"/>
          </a:xfrm>
        </p:spPr>
        <p:txBody>
          <a:bodyPr>
            <a:normAutofit/>
          </a:bodyPr>
          <a:lstStyle/>
          <a:p>
            <a:r>
              <a:rPr lang="en-US" b="1" dirty="0">
                <a:latin typeface="Arial Black" panose="020B0A04020102020204" pitchFamily="34" charset="0"/>
              </a:rPr>
              <a:t>7: </a:t>
            </a:r>
            <a:r>
              <a:rPr lang="en-GB" b="1" dirty="0">
                <a:latin typeface="Arial Black" panose="020B0A04020102020204" pitchFamily="34" charset="0"/>
              </a:rPr>
              <a:t>Is zakat a membership fee?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4DBB1-85BE-4C77-BEE0-440134DF6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185" y="1199408"/>
            <a:ext cx="7272649" cy="54032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06666"/>
                </a:solidFill>
              </a:rPr>
              <a:t>From the spec</a:t>
            </a:r>
            <a:r>
              <a:rPr lang="en-US" sz="2400" b="1" dirty="0">
                <a:solidFill>
                  <a:srgbClr val="006666"/>
                </a:solidFill>
                <a:sym typeface="Wingdings" panose="05000000000000000000" pitchFamily="2" charset="2"/>
              </a:rPr>
              <a:t> </a:t>
            </a:r>
            <a:r>
              <a:rPr lang="en-GB" sz="2400" b="1" dirty="0" err="1">
                <a:solidFill>
                  <a:srgbClr val="006666"/>
                </a:solidFill>
              </a:rPr>
              <a:t>Zakah</a:t>
            </a:r>
            <a:r>
              <a:rPr lang="en-GB" sz="2400" b="1" dirty="0">
                <a:solidFill>
                  <a:srgbClr val="006666"/>
                </a:solidFill>
              </a:rPr>
              <a:t>: role and significance including origins, how and why it is given, benefits of receipt, </a:t>
            </a:r>
            <a:r>
              <a:rPr lang="en-GB" sz="2400" b="1" dirty="0" err="1">
                <a:solidFill>
                  <a:srgbClr val="006666"/>
                </a:solidFill>
              </a:rPr>
              <a:t>Khums</a:t>
            </a:r>
            <a:r>
              <a:rPr lang="en-GB" sz="2400" b="1" dirty="0">
                <a:solidFill>
                  <a:srgbClr val="006666"/>
                </a:solidFill>
              </a:rPr>
              <a:t> in Shi’a Islam.</a:t>
            </a:r>
          </a:p>
          <a:p>
            <a:pPr marL="0" indent="0">
              <a:buNone/>
            </a:pPr>
            <a:endParaRPr lang="en-US" sz="2400" b="1" dirty="0">
              <a:solidFill>
                <a:srgbClr val="006666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3200" b="1" dirty="0"/>
              <a:t>Learning outcomes: </a:t>
            </a:r>
          </a:p>
          <a:p>
            <a:pPr fontAlgn="t"/>
            <a:r>
              <a:rPr lang="en-US" b="1" dirty="0"/>
              <a:t>Explain the purpose and meaning of zakat</a:t>
            </a:r>
          </a:p>
          <a:p>
            <a:pPr fontAlgn="t"/>
            <a:r>
              <a:rPr lang="en-US" b="1" dirty="0"/>
              <a:t>Explain the purpose and meaning of </a:t>
            </a:r>
            <a:r>
              <a:rPr lang="en-US" b="1" dirty="0" err="1"/>
              <a:t>khums</a:t>
            </a:r>
            <a:endParaRPr lang="en-US" b="1" dirty="0"/>
          </a:p>
          <a:p>
            <a:pPr fontAlgn="t"/>
            <a:r>
              <a:rPr lang="en-US" b="1" dirty="0"/>
              <a:t>Show one similarity or difference between zakat/ </a:t>
            </a:r>
            <a:r>
              <a:rPr lang="en-US" b="1" dirty="0" err="1"/>
              <a:t>khums</a:t>
            </a:r>
            <a:r>
              <a:rPr lang="en-US" b="1" dirty="0"/>
              <a:t> and a modern humanitarian charity</a:t>
            </a:r>
          </a:p>
          <a:p>
            <a:pPr fontAlgn="t"/>
            <a:r>
              <a:rPr lang="en-US" b="1" dirty="0"/>
              <a:t>Offer a supported view as to the value of compulsory giving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D44661-D1E2-47C7-90C7-BDBAFD343E31}"/>
              </a:ext>
            </a:extLst>
          </p:cNvPr>
          <p:cNvSpPr txBox="1"/>
          <p:nvPr/>
        </p:nvSpPr>
        <p:spPr>
          <a:xfrm>
            <a:off x="7552706" y="1056236"/>
            <a:ext cx="4073237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BIG IDEAS LEARNING</a:t>
            </a:r>
          </a:p>
          <a:p>
            <a:pPr fontAlgn="t"/>
            <a:r>
              <a:rPr lang="en-US" sz="2400" b="1" dirty="0">
                <a:solidFill>
                  <a:srgbClr val="7030A0"/>
                </a:solidFill>
              </a:rPr>
              <a:t>ETHICS: ethical value of obligatory giving</a:t>
            </a:r>
            <a:endParaRPr lang="en-GB" sz="3200" dirty="0">
              <a:solidFill>
                <a:srgbClr val="7030A0"/>
              </a:solidFill>
            </a:endParaRPr>
          </a:p>
          <a:p>
            <a:pPr fontAlgn="t"/>
            <a:r>
              <a:rPr lang="en-US" sz="2400" b="1" dirty="0">
                <a:solidFill>
                  <a:srgbClr val="00B050"/>
                </a:solidFill>
              </a:rPr>
              <a:t>BELIEFS: zakat as purification</a:t>
            </a:r>
            <a:endParaRPr lang="en-GB" sz="3200" dirty="0">
              <a:solidFill>
                <a:srgbClr val="00B050"/>
              </a:solidFill>
            </a:endParaRPr>
          </a:p>
          <a:p>
            <a:pPr fontAlgn="t"/>
            <a:r>
              <a:rPr lang="en-US" sz="2400" b="1" dirty="0">
                <a:solidFill>
                  <a:srgbClr val="7030A0"/>
                </a:solidFill>
              </a:rPr>
              <a:t>ETHICS: wealth as something to be purified/ duty to be giving </a:t>
            </a:r>
            <a:endParaRPr lang="en-GB" sz="3200" dirty="0">
              <a:solidFill>
                <a:srgbClr val="7030A0"/>
              </a:solidFill>
            </a:endParaRPr>
          </a:p>
          <a:p>
            <a:pPr fontAlgn="t"/>
            <a:r>
              <a:rPr lang="en-US" sz="2400" b="1" dirty="0">
                <a:solidFill>
                  <a:srgbClr val="0070C0"/>
                </a:solidFill>
              </a:rPr>
              <a:t>DIVERSITY: compare zakat and </a:t>
            </a:r>
            <a:r>
              <a:rPr lang="en-US" sz="2400" b="1" dirty="0" err="1">
                <a:solidFill>
                  <a:srgbClr val="0070C0"/>
                </a:solidFill>
              </a:rPr>
              <a:t>khums</a:t>
            </a:r>
            <a:endParaRPr lang="en-GB" sz="3200" dirty="0">
              <a:solidFill>
                <a:srgbClr val="0070C0"/>
              </a:solidFill>
            </a:endParaRP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B4D4F5-5B37-42D1-81D1-D08D17084504}"/>
              </a:ext>
            </a:extLst>
          </p:cNvPr>
          <p:cNvSpPr txBox="1"/>
          <p:nvPr/>
        </p:nvSpPr>
        <p:spPr>
          <a:xfrm>
            <a:off x="7695208" y="5180442"/>
            <a:ext cx="3788231" cy="954107"/>
          </a:xfrm>
          <a:prstGeom prst="rect">
            <a:avLst/>
          </a:prstGeom>
          <a:solidFill>
            <a:srgbClr val="00FF00"/>
          </a:solidFill>
        </p:spPr>
        <p:txBody>
          <a:bodyPr wrap="square" rtlCol="0">
            <a:spAutoFit/>
          </a:bodyPr>
          <a:lstStyle/>
          <a:p>
            <a:r>
              <a:rPr lang="en-US" sz="2800" b="1" u="sng" dirty="0"/>
              <a:t>Resources</a:t>
            </a:r>
          </a:p>
          <a:p>
            <a:r>
              <a:rPr lang="en-US" sz="2800" b="1" dirty="0"/>
              <a:t>7 Zakat </a:t>
            </a:r>
            <a:r>
              <a:rPr lang="en-US" sz="2800" b="1" dirty="0" err="1"/>
              <a:t>khums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920662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B7460-14B6-4BC6-82F5-97C253BA7E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0"/>
            <a:ext cx="12192001" cy="6858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Lesson 7</a:t>
            </a:r>
          </a:p>
          <a:p>
            <a:r>
              <a:rPr lang="en-GB" dirty="0"/>
              <a:t>Display images on the board denoting wealth, poverty and consumerism; such as victims of poverty, the excesses of the very rich and consumer items students desire. Discuss: </a:t>
            </a:r>
            <a:r>
              <a:rPr lang="en-GB" i="1" dirty="0"/>
              <a:t>does money mean happiness? </a:t>
            </a:r>
          </a:p>
          <a:p>
            <a:r>
              <a:rPr lang="en-GB" dirty="0"/>
              <a:t>Find out about the Giving Pledge: </a:t>
            </a:r>
            <a:r>
              <a:rPr lang="en-GB" dirty="0">
                <a:hlinkClick r:id="rId2"/>
              </a:rPr>
              <a:t>https://givingpledge.org/</a:t>
            </a:r>
            <a:r>
              <a:rPr lang="en-GB" dirty="0"/>
              <a:t> , and Giving What we Can: </a:t>
            </a:r>
            <a:r>
              <a:rPr lang="en-GB" u="sng" dirty="0">
                <a:hlinkClick r:id="rId3"/>
              </a:rPr>
              <a:t>www.givingwhatwecan.org</a:t>
            </a:r>
            <a:r>
              <a:rPr lang="en-GB" dirty="0"/>
              <a:t>. Discuss </a:t>
            </a:r>
            <a:r>
              <a:rPr lang="en-US" dirty="0"/>
              <a:t>why these individuals want to give their wealth away? Can wealth somehow damage us? </a:t>
            </a:r>
          </a:p>
          <a:p>
            <a:r>
              <a:rPr lang="en-US" dirty="0"/>
              <a:t>Recap old Arab tribal ethics of </a:t>
            </a:r>
            <a:r>
              <a:rPr lang="en-US" i="1" dirty="0" err="1"/>
              <a:t>muruwah</a:t>
            </a:r>
            <a:r>
              <a:rPr lang="en-US" i="1" dirty="0"/>
              <a:t> </a:t>
            </a:r>
            <a:r>
              <a:rPr lang="en-US" dirty="0"/>
              <a:t>(from Islam beliefs paper, lesson 4, Tawhid, summarized on next slide). Can students suggest links between </a:t>
            </a:r>
            <a:r>
              <a:rPr lang="en-US" i="1" dirty="0" err="1"/>
              <a:t>muruwah</a:t>
            </a:r>
            <a:r>
              <a:rPr lang="en-US" i="1" dirty="0"/>
              <a:t> </a:t>
            </a:r>
            <a:r>
              <a:rPr lang="en-US" dirty="0"/>
              <a:t> and any aspect of modern Islam they are aware of (including zakat)?</a:t>
            </a:r>
          </a:p>
          <a:p>
            <a:r>
              <a:rPr lang="en-US" dirty="0"/>
              <a:t>Read ‘7 zakat and </a:t>
            </a:r>
            <a:r>
              <a:rPr lang="en-US" dirty="0" err="1"/>
              <a:t>khums</a:t>
            </a:r>
            <a:r>
              <a:rPr lang="en-US" dirty="0"/>
              <a:t>’ sheet. Discuss compulsory nature of both forms of charity. Is compulsory giving as ethically valuable as voluntary giving? Is compulsory giving a practical way of ensuring the community supports others?</a:t>
            </a:r>
          </a:p>
          <a:p>
            <a:r>
              <a:rPr lang="en-US" dirty="0"/>
              <a:t>Compare to the Giving Pledge and GGWC: are these non-religious forms of zakat and </a:t>
            </a:r>
            <a:r>
              <a:rPr lang="en-US" dirty="0" err="1"/>
              <a:t>khums</a:t>
            </a:r>
            <a:r>
              <a:rPr lang="en-US" dirty="0"/>
              <a:t>? How do they differ, for example, what are zakat and </a:t>
            </a:r>
            <a:r>
              <a:rPr lang="en-US" dirty="0" err="1"/>
              <a:t>khums</a:t>
            </a:r>
            <a:r>
              <a:rPr lang="en-US" dirty="0"/>
              <a:t> for? </a:t>
            </a:r>
          </a:p>
          <a:p>
            <a:r>
              <a:rPr lang="en-US" dirty="0"/>
              <a:t>In groups discuss how far zakat/ </a:t>
            </a:r>
            <a:r>
              <a:rPr lang="en-US" dirty="0" err="1"/>
              <a:t>khums</a:t>
            </a:r>
            <a:r>
              <a:rPr lang="en-US" dirty="0"/>
              <a:t> are ‘membership fees’ to belong to Islam.  Ask groups to create two supported arguments in response to the question. Listen to arguments and evidence. Create a class conclusion.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7817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4AF7D-9CD1-494F-ADA8-7E1F1204F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0515600" cy="914400"/>
          </a:xfrm>
        </p:spPr>
        <p:txBody>
          <a:bodyPr>
            <a:normAutofit/>
          </a:bodyPr>
          <a:lstStyle/>
          <a:p>
            <a:r>
              <a:rPr lang="en-US" sz="4800" i="1" dirty="0" err="1">
                <a:solidFill>
                  <a:srgbClr val="00B050"/>
                </a:solidFill>
                <a:latin typeface="Arial Black" panose="020B0A04020102020204" pitchFamily="34" charset="0"/>
              </a:rPr>
              <a:t>Muruwah</a:t>
            </a:r>
            <a:endParaRPr lang="en-GB" sz="4800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42938A-1759-4124-B68F-5227B14D4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95003" y="914400"/>
            <a:ext cx="12100956" cy="594359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 Meccan tribes, including Muhammad’s tribe, the Quraysh, were losing their old tribal values and making a god of money. Through trade these nomadic tribespeople had settled and become rich. </a:t>
            </a:r>
            <a:endParaRPr lang="en-GB" dirty="0"/>
          </a:p>
          <a:p>
            <a:r>
              <a:rPr lang="en-US" dirty="0"/>
              <a:t>However Muhammad was extremely concerned that the tribal ethic of care and support was dying. He was convinced the tribes needed a new spiritual and ethical </a:t>
            </a:r>
            <a:r>
              <a:rPr lang="en-US" dirty="0" err="1"/>
              <a:t>centre</a:t>
            </a:r>
            <a:r>
              <a:rPr lang="en-US" dirty="0"/>
              <a:t> to their lives or their greed and selfishness would consume them. </a:t>
            </a:r>
            <a:endParaRPr lang="en-GB" dirty="0"/>
          </a:p>
          <a:p>
            <a:r>
              <a:rPr lang="en-US" dirty="0"/>
              <a:t>The various Arab tribes worshipped at the shrines of several gods, but did not have strong beliefs in the soul, divine judgment or an afterlife, or any </a:t>
            </a:r>
            <a:r>
              <a:rPr lang="en-US"/>
              <a:t>organised</a:t>
            </a:r>
            <a:r>
              <a:rPr lang="en-US" dirty="0"/>
              <a:t> religion. Instead a communal ethic called ‘</a:t>
            </a:r>
            <a:r>
              <a:rPr lang="en-US" i="1" dirty="0" err="1"/>
              <a:t>muruwah</a:t>
            </a:r>
            <a:r>
              <a:rPr lang="en-US" dirty="0"/>
              <a:t>’ functioned almost as a religion. </a:t>
            </a:r>
            <a:r>
              <a:rPr lang="en-US" i="1" dirty="0" err="1"/>
              <a:t>Muruwah</a:t>
            </a:r>
            <a:r>
              <a:rPr lang="en-US" dirty="0"/>
              <a:t> required tribe members to show complete obedience to their chief, the </a:t>
            </a:r>
            <a:r>
              <a:rPr lang="en-US" i="1" dirty="0"/>
              <a:t>sayyid, </a:t>
            </a:r>
            <a:r>
              <a:rPr lang="en-US" dirty="0"/>
              <a:t>to protect the tribe with their life, avenge wrongs and support weaker and more vulnerable members. The </a:t>
            </a:r>
            <a:r>
              <a:rPr lang="en-US" i="1" dirty="0"/>
              <a:t>sayyid</a:t>
            </a:r>
            <a:r>
              <a:rPr lang="en-US" dirty="0"/>
              <a:t> shared all goods and wealth equally among all members. </a:t>
            </a:r>
            <a:endParaRPr lang="en-GB" dirty="0"/>
          </a:p>
          <a:p>
            <a:r>
              <a:rPr lang="en-US" i="1" dirty="0" err="1"/>
              <a:t>Muruwah</a:t>
            </a:r>
            <a:r>
              <a:rPr lang="en-US" i="1" dirty="0"/>
              <a:t> </a:t>
            </a:r>
            <a:r>
              <a:rPr lang="en-US" dirty="0"/>
              <a:t>allowed a profound sense of equality, generosity and hospitality. All wealth was to be shared which guarded against greed and selfishness. This worked for centuries in a nomadic lifestyle where morality rates were high, food and goods were scarce and everyone relied on each other. However as the inhabitants of Mecca grew in wealth </a:t>
            </a:r>
            <a:r>
              <a:rPr lang="en-US" i="1" dirty="0" err="1"/>
              <a:t>muruwah</a:t>
            </a:r>
            <a:r>
              <a:rPr lang="en-US" i="1" dirty="0"/>
              <a:t> </a:t>
            </a:r>
            <a:r>
              <a:rPr lang="en-US" dirty="0"/>
              <a:t>no longer held the tribes together. There was spiritual and social restlessness. A new unifying spirit was required.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0472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26428C49615143BE8230498DF89BBE" ma:contentTypeVersion="10" ma:contentTypeDescription="Create a new document." ma:contentTypeScope="" ma:versionID="0cf3bfbbe4e1f90152c4db0db0939444">
  <xsd:schema xmlns:xsd="http://www.w3.org/2001/XMLSchema" xmlns:xs="http://www.w3.org/2001/XMLSchema" xmlns:p="http://schemas.microsoft.com/office/2006/metadata/properties" xmlns:ns2="3daa3796-40a0-4fe0-acc9-e99f93d22791" targetNamespace="http://schemas.microsoft.com/office/2006/metadata/properties" ma:root="true" ma:fieldsID="4e91eb12b942c84c733aa8c34f3dde52" ns2:_="">
    <xsd:import namespace="3daa3796-40a0-4fe0-acc9-e99f93d227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aa3796-40a0-4fe0-acc9-e99f93d227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F98B2B7-6A83-4FBB-8F0C-98603A3CBA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E8F307-96B4-4D94-9FDA-D6CB251971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aa3796-40a0-4fe0-acc9-e99f93d227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B7C0B34-BCF7-44DB-82F3-D829DB6A1A90}">
  <ds:schemaRefs>
    <ds:schemaRef ds:uri="http://purl.org/dc/elements/1.1/"/>
    <ds:schemaRef ds:uri="3daa3796-40a0-4fe0-acc9-e99f93d22791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626</Words>
  <Application>Microsoft Macintosh PowerPoint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Office Theme</vt:lpstr>
      <vt:lpstr>Big Ideas for RE KS4 Curriculum </vt:lpstr>
      <vt:lpstr>7: Is zakat a membership fee?</vt:lpstr>
      <vt:lpstr>PowerPoint Presentation</vt:lpstr>
      <vt:lpstr>Muruwah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7: Is zakat a membership fee?</dc:title>
  <dc:creator>Kate Christopher</dc:creator>
  <cp:lastModifiedBy>Tracey Francis</cp:lastModifiedBy>
  <cp:revision>1</cp:revision>
  <dcterms:created xsi:type="dcterms:W3CDTF">2019-11-29T15:06:35Z</dcterms:created>
  <dcterms:modified xsi:type="dcterms:W3CDTF">2021-01-20T15:13:01Z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0x010100BD26428C49615143BE8230498DF89BBE</vt:lpwstr>
  </property>
</Properties>
</file>