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340" r:id="rId6"/>
    <p:sldId id="353" r:id="rId7"/>
    <p:sldId id="3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147415-E5C5-254C-88A6-CE19948FCFBB}" v="1" dt="2021-01-20T15:13:27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9" autoAdjust="0"/>
    <p:restoredTop sz="96208"/>
  </p:normalViewPr>
  <p:slideViewPr>
    <p:cSldViewPr snapToGrid="0">
      <p:cViewPr varScale="1">
        <p:scale>
          <a:sx n="117" d="100"/>
          <a:sy n="117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Francis" userId="6a34b47e-2ae8-46f1-bae7-b8f493e6d601" providerId="ADAL" clId="{8A147415-E5C5-254C-88A6-CE19948FCFBB}"/>
    <pc:docChg chg="addSld modSld">
      <pc:chgData name="Tracey Francis" userId="6a34b47e-2ae8-46f1-bae7-b8f493e6d601" providerId="ADAL" clId="{8A147415-E5C5-254C-88A6-CE19948FCFBB}" dt="2021-01-20T15:14:09.363" v="3" actId="20577"/>
      <pc:docMkLst>
        <pc:docMk/>
      </pc:docMkLst>
      <pc:sldChg chg="add">
        <pc:chgData name="Tracey Francis" userId="6a34b47e-2ae8-46f1-bae7-b8f493e6d601" providerId="ADAL" clId="{8A147415-E5C5-254C-88A6-CE19948FCFBB}" dt="2021-01-20T15:13:27.476" v="0"/>
        <pc:sldMkLst>
          <pc:docMk/>
          <pc:sldMk cId="2389022729" sldId="257"/>
        </pc:sldMkLst>
      </pc:sldChg>
      <pc:sldChg chg="modSp mod">
        <pc:chgData name="Tracey Francis" userId="6a34b47e-2ae8-46f1-bae7-b8f493e6d601" providerId="ADAL" clId="{8A147415-E5C5-254C-88A6-CE19948FCFBB}" dt="2021-01-20T15:14:09.363" v="3" actId="20577"/>
        <pc:sldMkLst>
          <pc:docMk/>
          <pc:sldMk cId="2995447683" sldId="353"/>
        </pc:sldMkLst>
        <pc:spChg chg="mod">
          <ac:chgData name="Tracey Francis" userId="6a34b47e-2ae8-46f1-bae7-b8f493e6d601" providerId="ADAL" clId="{8A147415-E5C5-254C-88A6-CE19948FCFBB}" dt="2021-01-20T15:14:09.363" v="3" actId="20577"/>
          <ac:spMkLst>
            <pc:docMk/>
            <pc:sldMk cId="2995447683" sldId="353"/>
            <ac:spMk id="3" creationId="{E2AB7460-14B6-4BC6-82F5-97C253BA7E0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96D2-A518-4B4F-90E6-4B0A0C4D9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0C677-DA93-4BB0-9CE5-9BF37464F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0C8D0-E16A-4246-A847-C94C7148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E3CB3-1442-47FD-8FAF-9BA9B5F45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7E396-33D0-48A0-A58E-A2133DCC1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505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9A82B-48F0-45DB-88E6-B71CD4322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A280C1-0FBE-41EB-867E-4313020E7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AC8B2-2ADF-4BC1-ADE0-66190FAF8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F4448-1738-4FDB-ACE5-8D4A4DAA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C4695-F6DA-452B-9738-5332326C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8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56573-ED2A-4BD9-A812-84730B084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9C8EE-748F-4A8B-A558-4DBEB44FA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33A0F-1C5A-41E8-BA14-E442A433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331A7-078B-43CB-9A52-9FD24197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BE2C7-95BF-430D-8CC9-D3FE3226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1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61A5F-1D26-430F-9573-625D6E73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81EEA-777A-4597-9FCF-BC93F636E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C3C27-F735-46D8-9D54-F6CBE1FDC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7CCF6-3C1A-4FA1-A08A-CEA2BF92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27616-BD39-4540-9974-AE0F3D55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3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0B490-9D35-4067-B7A7-A64B05947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60FF-0F2C-4A57-88E6-358E0E5C8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C1475-B89D-40A8-AC23-0CB6B270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19272-21F8-4FF6-9FB7-3178661D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6D6EB-4296-4531-907B-9C31D82C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01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E07E4-A69B-437D-A4C1-CA7C7A7F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90D71-E5C6-4DC3-9125-FCEF93869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C159C-F565-4DA7-9203-39ABE8881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A88B0-F0C3-4F9A-AD0C-D5BF6575D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2E51C-D8CF-413B-9642-1AADA7E57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819D6-7134-47F3-92B6-F739B4CB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10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A44B7-5BDA-4FDE-9726-DCA6F3B5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F5659-9004-47F3-B533-2AE4EF0B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86628-3FE6-4417-A28B-392AED00A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CB0B80-40CC-43E8-BE84-73C97630F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389ABA-8C87-4298-AB53-9C3DEC930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F9B445-ED95-476C-BAB3-5741332BF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2490C-B2BD-4F2B-9739-613F4C26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B2E06-6792-4C96-B0A3-EC1A2A4D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75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B99C-160E-4D25-B905-E9D11B4AC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5C376-507F-4886-8495-68006EC9E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C0FE5-4C25-4617-9CC1-84113C475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FFD582-3BCB-4DDC-A944-B12374F3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36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3D92BE-D00B-47BC-AA82-DA3AC9A0C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0B7B3C-5D7B-4C27-8689-BE90C6F2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E3910-1BA9-40D9-9ED6-FC4B8C8B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6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5B81B-3EC0-4498-BA64-92744E7D1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6B229-6AC6-42EA-9AC8-1A636585E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B5A90-9329-4F37-BBA4-446BB04F2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7F5F7-5571-4E7C-B337-BAEE7D5B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41023-690B-4D8B-B8FD-3D54FFDE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15636-3543-49CF-B545-866D7F35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8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E688F-2109-44BE-84E6-740B335A8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0BFE81-3CC8-4B5B-BE95-73B28B64B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DA0ADE-86A5-4E9C-9D7A-3D297AE5A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54D7B-3CDE-402D-8597-9C7B9E9B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79195-EBA4-4299-BED3-4AEE8B3F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845DB-CE22-4EC8-A869-8964437C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98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B5BAD-B224-4C7E-AD21-9AEAC2149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A869F-D2B1-45AA-9D5A-385466CAC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10AB2-BEC1-4165-8FF6-D4FD24B1F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CE90E-ED58-4EEB-8998-C353359FCEDE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D2B8E-B112-4677-876A-5AF7B2F16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28F3C-948C-480B-A29B-498C9278D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62653-BF52-4E14-BE02-350461CE3B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97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6914" y="2723263"/>
            <a:ext cx="9231086" cy="3095645"/>
          </a:xfrm>
        </p:spPr>
        <p:txBody>
          <a:bodyPr>
            <a:normAutofit/>
          </a:bodyPr>
          <a:lstStyle/>
          <a:p>
            <a:r>
              <a:rPr lang="en-US" sz="11500" dirty="0">
                <a:solidFill>
                  <a:srgbClr val="006666"/>
                </a:solidFill>
                <a:latin typeface="Arial Black" panose="020B0A04020102020204" pitchFamily="34" charset="0"/>
              </a:rPr>
              <a:t>Islam </a:t>
            </a:r>
          </a:p>
          <a:p>
            <a:r>
              <a:rPr lang="en-US" sz="6000" dirty="0">
                <a:solidFill>
                  <a:srgbClr val="006666"/>
                </a:solidFill>
                <a:latin typeface="Arial Black" panose="020B0A04020102020204" pitchFamily="34" charset="0"/>
              </a:rPr>
              <a:t>Practices </a:t>
            </a:r>
            <a:r>
              <a:rPr lang="en-US" sz="4800" dirty="0">
                <a:solidFill>
                  <a:srgbClr val="006666"/>
                </a:solidFill>
                <a:latin typeface="Arial Black" panose="020B0A04020102020204" pitchFamily="34" charset="0"/>
              </a:rPr>
              <a:t>(AQA a)</a:t>
            </a:r>
            <a:endParaRPr lang="en-GB" sz="4800" dirty="0"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BE6755A-7DFF-E64F-A9F3-6A714887A032}"/>
              </a:ext>
            </a:extLst>
          </p:cNvPr>
          <p:cNvGrpSpPr/>
          <p:nvPr/>
        </p:nvGrpSpPr>
        <p:grpSpPr>
          <a:xfrm>
            <a:off x="4151043" y="6165626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E15693AE-FC3F-DB40-B0E6-1A32D71C6CB2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401FB75-E058-7449-841D-3625D76E70AA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02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185" y="50140"/>
            <a:ext cx="10989623" cy="114926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8: </a:t>
            </a:r>
            <a:r>
              <a:rPr lang="en-GB" b="1" dirty="0">
                <a:latin typeface="Arial Black" panose="020B0A04020102020204" pitchFamily="34" charset="0"/>
              </a:rPr>
              <a:t>Do all Muslims do the same thing?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5" y="1199408"/>
            <a:ext cx="7652660" cy="5403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6666"/>
                </a:solidFill>
              </a:rPr>
              <a:t>From the spec</a:t>
            </a:r>
            <a:r>
              <a:rPr lang="en-US" sz="2400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sz="2400" b="1" dirty="0">
                <a:solidFill>
                  <a:srgbClr val="006666"/>
                </a:solidFill>
              </a:rPr>
              <a:t>Five Pillars of Sunni Islam and Ten Obligatory Acts of Shi’a Islam </a:t>
            </a:r>
          </a:p>
          <a:p>
            <a:pPr marL="0" indent="0">
              <a:buNone/>
            </a:pPr>
            <a:endParaRPr lang="en-US" sz="2400" b="1" dirty="0">
              <a:solidFill>
                <a:srgbClr val="006666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3200" b="1" dirty="0"/>
              <a:t>Learning outcomes: </a:t>
            </a:r>
          </a:p>
          <a:p>
            <a:pPr fontAlgn="t"/>
            <a:r>
              <a:rPr lang="en-US" b="1" dirty="0"/>
              <a:t>Name each of the 5 pillars</a:t>
            </a:r>
          </a:p>
          <a:p>
            <a:pPr fontAlgn="t"/>
            <a:r>
              <a:rPr lang="en-US" b="1" dirty="0"/>
              <a:t>Name each of the 10 Obligatory acts</a:t>
            </a:r>
            <a:endParaRPr lang="en-GB" dirty="0"/>
          </a:p>
          <a:p>
            <a:pPr fontAlgn="t"/>
            <a:r>
              <a:rPr lang="en-US" b="1" dirty="0"/>
              <a:t>Give at least two differences in Sunni and Shi’a practice</a:t>
            </a:r>
          </a:p>
          <a:p>
            <a:pPr fontAlgn="t"/>
            <a:r>
              <a:rPr lang="en-US" b="1" dirty="0"/>
              <a:t>Give</a:t>
            </a:r>
            <a:r>
              <a:rPr lang="en-US" b="1" dirty="0">
                <a:effectLst/>
              </a:rPr>
              <a:t> a supported view as to how different Sunni and </a:t>
            </a:r>
            <a:r>
              <a:rPr lang="en-US" b="1" dirty="0"/>
              <a:t>S</a:t>
            </a:r>
            <a:r>
              <a:rPr lang="en-US" b="1" dirty="0">
                <a:effectLst/>
              </a:rPr>
              <a:t>hi’a Muslims are</a:t>
            </a:r>
            <a:endParaRPr lang="en-GB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8420595" y="1156955"/>
            <a:ext cx="361009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 IDEAS LEARNING</a:t>
            </a:r>
          </a:p>
          <a:p>
            <a:pPr fontAlgn="t"/>
            <a:r>
              <a:rPr lang="en-US" sz="2400" b="1" dirty="0">
                <a:solidFill>
                  <a:srgbClr val="00B050"/>
                </a:solidFill>
              </a:rPr>
              <a:t>BELIEFS: theology underpinning 5 pillars and 10 obligatory acts</a:t>
            </a:r>
            <a:endParaRPr lang="en-GB" sz="3200" dirty="0">
              <a:solidFill>
                <a:srgbClr val="00B050"/>
              </a:solidFill>
            </a:endParaRPr>
          </a:p>
          <a:p>
            <a:pPr fontAlgn="t"/>
            <a:r>
              <a:rPr lang="en-US" sz="2400" b="1" dirty="0">
                <a:solidFill>
                  <a:srgbClr val="0070C0"/>
                </a:solidFill>
              </a:rPr>
              <a:t>DIVERSITY: differences across S&amp;S</a:t>
            </a:r>
            <a:endParaRPr lang="en-GB" sz="2400" dirty="0">
              <a:solidFill>
                <a:srgbClr val="0070C0"/>
              </a:solidFill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4D4F5-5B37-42D1-81D1-D08D17084504}"/>
              </a:ext>
            </a:extLst>
          </p:cNvPr>
          <p:cNvSpPr txBox="1"/>
          <p:nvPr/>
        </p:nvSpPr>
        <p:spPr>
          <a:xfrm>
            <a:off x="8134595" y="4632266"/>
            <a:ext cx="3788231" cy="954107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Resources</a:t>
            </a:r>
          </a:p>
          <a:p>
            <a:r>
              <a:rPr lang="en-US" sz="2800" b="1" dirty="0"/>
              <a:t>8 Sunni Shi’a Diversity</a:t>
            </a:r>
          </a:p>
        </p:txBody>
      </p:sp>
    </p:spTree>
    <p:extLst>
      <p:ext uri="{BB962C8B-B14F-4D97-AF65-F5344CB8AC3E}">
        <p14:creationId xmlns:p14="http://schemas.microsoft.com/office/powerpoint/2010/main" val="336695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B7460-14B6-4BC6-82F5-97C253BA7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Lesson 8</a:t>
            </a:r>
          </a:p>
          <a:p>
            <a:r>
              <a:rPr lang="en-US" dirty="0"/>
              <a:t>Find images online of children around the world celebrating Eid- show diverse cultural, linguistic and geographical groups of Muslims. Ask the class if they think there is a ‘core Islam’ with some cultural or denominational variations, or significantly different ways of being Muslim. Discuss. Gather reasons. </a:t>
            </a:r>
          </a:p>
          <a:p>
            <a:r>
              <a:rPr lang="en-US" dirty="0"/>
              <a:t>Look at the next slide. Can students state which group follow the 5 pillars (Sunni) and which have 10 Obligatory Acts (Shi’a?)</a:t>
            </a:r>
          </a:p>
          <a:p>
            <a:r>
              <a:rPr lang="en-US" dirty="0"/>
              <a:t>Hand out ‘8 Sunni and Shi’a Diversity’. Complete Activity 1: Shi’a Obligatory acts.</a:t>
            </a:r>
          </a:p>
          <a:p>
            <a:r>
              <a:rPr lang="en-US" dirty="0"/>
              <a:t>Complete activity 2: meaning of obligatory acts. Use the animated slide to affirm students’ answers. Students might notice there are 11 practices- which one of the 5 pillars is not a Shi’a obligation? [Shahadah]</a:t>
            </a:r>
          </a:p>
          <a:p>
            <a:r>
              <a:rPr lang="en-US" dirty="0"/>
              <a:t>Complete activity 3: other Sunni and Shi’a differences. Students will need two </a:t>
            </a:r>
            <a:r>
              <a:rPr lang="en-US" dirty="0" err="1"/>
              <a:t>coloured</a:t>
            </a:r>
            <a:r>
              <a:rPr lang="en-US" dirty="0"/>
              <a:t> pencils or 2 highlighters.</a:t>
            </a:r>
          </a:p>
          <a:p>
            <a:r>
              <a:rPr lang="en-US" dirty="0"/>
              <a:t>Once the information is complete (groups might need help) return to the question discussed at the beginning of the lesson: is there a ‘core Islam’ or different ways of being Muslim? </a:t>
            </a:r>
          </a:p>
          <a:p>
            <a:r>
              <a:rPr lang="en-US" dirty="0"/>
              <a:t>Ask groups to choose at least two pieces of evidence to present their view based on the information explored today. Listen to responses. Create a class list of arguments and evidence in response to the question.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44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908822D-CDBF-4432-9748-DB3F18AD2679}"/>
              </a:ext>
            </a:extLst>
          </p:cNvPr>
          <p:cNvSpPr txBox="1"/>
          <p:nvPr/>
        </p:nvSpPr>
        <p:spPr>
          <a:xfrm>
            <a:off x="306582" y="1133815"/>
            <a:ext cx="263373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latin typeface="Arial Black" panose="020B0A04020102020204" pitchFamily="34" charset="0"/>
              </a:rPr>
              <a:t>5 Pillars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76C167-A54C-4C2E-9358-7B05EB80AE53}"/>
              </a:ext>
            </a:extLst>
          </p:cNvPr>
          <p:cNvSpPr txBox="1"/>
          <p:nvPr/>
        </p:nvSpPr>
        <p:spPr>
          <a:xfrm rot="5400000">
            <a:off x="8607632" y="2879160"/>
            <a:ext cx="550817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10 Obligatory Acts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ECD95A-D187-4485-9201-52D5AC6507E5}"/>
              </a:ext>
            </a:extLst>
          </p:cNvPr>
          <p:cNvSpPr txBox="1"/>
          <p:nvPr/>
        </p:nvSpPr>
        <p:spPr>
          <a:xfrm>
            <a:off x="3660954" y="379763"/>
            <a:ext cx="351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Arial Black" panose="020B0A04020102020204" pitchFamily="34" charset="0"/>
              </a:rPr>
              <a:t>Shahadah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A76068-F6CD-43A3-8CAD-4FFBF2B3223D}"/>
              </a:ext>
            </a:extLst>
          </p:cNvPr>
          <p:cNvSpPr txBox="1"/>
          <p:nvPr/>
        </p:nvSpPr>
        <p:spPr>
          <a:xfrm>
            <a:off x="4501586" y="4111977"/>
            <a:ext cx="351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Arial Black" panose="020B0A04020102020204" pitchFamily="34" charset="0"/>
              </a:rPr>
              <a:t>Hajj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A2FBA0-D41A-48CB-9D25-B09ADC16E46B}"/>
              </a:ext>
            </a:extLst>
          </p:cNvPr>
          <p:cNvSpPr txBox="1"/>
          <p:nvPr/>
        </p:nvSpPr>
        <p:spPr>
          <a:xfrm>
            <a:off x="4174142" y="2170739"/>
            <a:ext cx="351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Arial Black" panose="020B0A04020102020204" pitchFamily="34" charset="0"/>
              </a:rPr>
              <a:t>Sawm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ACC407-3570-4B34-B7D5-6DA9173780BF}"/>
              </a:ext>
            </a:extLst>
          </p:cNvPr>
          <p:cNvSpPr txBox="1"/>
          <p:nvPr/>
        </p:nvSpPr>
        <p:spPr>
          <a:xfrm>
            <a:off x="4174142" y="3141358"/>
            <a:ext cx="351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Arial Black" panose="020B0A04020102020204" pitchFamily="34" charset="0"/>
              </a:rPr>
              <a:t>Zakat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CB34F4-8659-4383-923B-B7969EC84021}"/>
              </a:ext>
            </a:extLst>
          </p:cNvPr>
          <p:cNvSpPr txBox="1"/>
          <p:nvPr/>
        </p:nvSpPr>
        <p:spPr>
          <a:xfrm>
            <a:off x="4262770" y="1210760"/>
            <a:ext cx="3515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Arial Black" panose="020B0A04020102020204" pitchFamily="34" charset="0"/>
              </a:rPr>
              <a:t>Salah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EC5F4C-325D-4573-BA24-045E39DD23B9}"/>
              </a:ext>
            </a:extLst>
          </p:cNvPr>
          <p:cNvSpPr txBox="1"/>
          <p:nvPr/>
        </p:nvSpPr>
        <p:spPr>
          <a:xfrm>
            <a:off x="7533957" y="904533"/>
            <a:ext cx="3016333" cy="646331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0B050"/>
                </a:solidFill>
                <a:latin typeface="Arial Black" panose="020B0A04020102020204" pitchFamily="34" charset="0"/>
              </a:rPr>
              <a:t>Khums</a:t>
            </a:r>
            <a:endParaRPr lang="en-US" sz="36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F2F91F-7DAD-4331-A1F6-066DF94208E5}"/>
              </a:ext>
            </a:extLst>
          </p:cNvPr>
          <p:cNvSpPr txBox="1"/>
          <p:nvPr/>
        </p:nvSpPr>
        <p:spPr>
          <a:xfrm>
            <a:off x="7524225" y="1720785"/>
            <a:ext cx="3016333" cy="769441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  <a:latin typeface="Arial Black" panose="020B0A04020102020204" pitchFamily="34" charset="0"/>
              </a:rPr>
              <a:t>Jihad</a:t>
            </a:r>
            <a:r>
              <a:rPr lang="en-US" sz="4400" dirty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A3CC93-B0EA-4600-96AA-F5C368EA85F3}"/>
              </a:ext>
            </a:extLst>
          </p:cNvPr>
          <p:cNvSpPr txBox="1"/>
          <p:nvPr/>
        </p:nvSpPr>
        <p:spPr>
          <a:xfrm>
            <a:off x="7504763" y="2697905"/>
            <a:ext cx="3016333" cy="584775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Arial Black" panose="020B0A04020102020204" pitchFamily="34" charset="0"/>
              </a:rPr>
              <a:t>Loving good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B8CF61-8549-43D3-9D0A-7CBAA387A3A2}"/>
              </a:ext>
            </a:extLst>
          </p:cNvPr>
          <p:cNvSpPr txBox="1"/>
          <p:nvPr/>
        </p:nvSpPr>
        <p:spPr>
          <a:xfrm>
            <a:off x="7524225" y="4584105"/>
            <a:ext cx="3016333" cy="830997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Arial Black" panose="020B0A04020102020204" pitchFamily="34" charset="0"/>
              </a:rPr>
              <a:t>Love towards those God loves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A00D6B-10EC-4DDB-88DF-20AA9E3DD996}"/>
              </a:ext>
            </a:extLst>
          </p:cNvPr>
          <p:cNvSpPr txBox="1"/>
          <p:nvPr/>
        </p:nvSpPr>
        <p:spPr>
          <a:xfrm>
            <a:off x="7504762" y="3456339"/>
            <a:ext cx="3016333" cy="954107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Arial Black" panose="020B0A04020102020204" pitchFamily="34" charset="0"/>
              </a:rPr>
              <a:t>Forbidding evil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35FBDF-462F-4D1C-8974-F8809D3000CD}"/>
              </a:ext>
            </a:extLst>
          </p:cNvPr>
          <p:cNvSpPr txBox="1"/>
          <p:nvPr/>
        </p:nvSpPr>
        <p:spPr>
          <a:xfrm>
            <a:off x="7524225" y="5598612"/>
            <a:ext cx="2996871" cy="830997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Arial Black" panose="020B0A04020102020204" pitchFamily="34" charset="0"/>
              </a:rPr>
              <a:t>Turn away from God’s enemies</a:t>
            </a:r>
          </a:p>
        </p:txBody>
      </p:sp>
    </p:spTree>
    <p:extLst>
      <p:ext uri="{BB962C8B-B14F-4D97-AF65-F5344CB8AC3E}">
        <p14:creationId xmlns:p14="http://schemas.microsoft.com/office/powerpoint/2010/main" val="331487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0BBE1-19DE-4FCF-BD58-524FC1EA8A27}">
  <ds:schemaRefs>
    <ds:schemaRef ds:uri="http://schemas.microsoft.com/office/infopath/2007/PartnerControls"/>
    <ds:schemaRef ds:uri="http://purl.org/dc/elements/1.1/"/>
    <ds:schemaRef ds:uri="3daa3796-40a0-4fe0-acc9-e99f93d22791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C6C33C-04B8-4A6E-96A7-C8725E7F5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476A95-A50C-4146-8264-263F7A67E0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373</Words>
  <Application>Microsoft Macintosh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Big Ideas for RE KS4 Curriculum </vt:lpstr>
      <vt:lpstr>8: Do all Muslims do the same thing?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8: Do all Muslims do the same thing?</dc:title>
  <dc:creator>Kate Christopher</dc:creator>
  <cp:lastModifiedBy>Tracey Francis</cp:lastModifiedBy>
  <cp:revision>2</cp:revision>
  <dcterms:created xsi:type="dcterms:W3CDTF">2019-11-29T15:08:37Z</dcterms:created>
  <dcterms:modified xsi:type="dcterms:W3CDTF">2021-01-20T15:14:15Z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