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7" r:id="rId5"/>
    <p:sldId id="286" r:id="rId6"/>
    <p:sldId id="287" r:id="rId7"/>
    <p:sldId id="289" r:id="rId8"/>
    <p:sldId id="301" r:id="rId9"/>
    <p:sldId id="290" r:id="rId10"/>
    <p:sldId id="302" r:id="rId11"/>
    <p:sldId id="30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FF00"/>
    <a:srgbClr val="FF33CC"/>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074EF9-57B5-314F-91C4-21A9B487C5F4}" v="1" dt="2021-01-20T13:32:06.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9" autoAdjust="0"/>
    <p:restoredTop sz="94663"/>
  </p:normalViewPr>
  <p:slideViewPr>
    <p:cSldViewPr snapToGrid="0">
      <p:cViewPr varScale="1">
        <p:scale>
          <a:sx n="112" d="100"/>
          <a:sy n="112" d="100"/>
        </p:scale>
        <p:origin x="48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B5074EF9-57B5-314F-91C4-21A9B487C5F4}"/>
    <pc:docChg chg="addSld modSld">
      <pc:chgData name="Tracey Francis" userId="6a34b47e-2ae8-46f1-bae7-b8f493e6d601" providerId="ADAL" clId="{B5074EF9-57B5-314F-91C4-21A9B487C5F4}" dt="2021-01-20T13:32:15.638" v="2" actId="20577"/>
      <pc:docMkLst>
        <pc:docMk/>
      </pc:docMkLst>
      <pc:sldChg chg="add">
        <pc:chgData name="Tracey Francis" userId="6a34b47e-2ae8-46f1-bae7-b8f493e6d601" providerId="ADAL" clId="{B5074EF9-57B5-314F-91C4-21A9B487C5F4}" dt="2021-01-20T13:32:06.082" v="0"/>
        <pc:sldMkLst>
          <pc:docMk/>
          <pc:sldMk cId="2904901650" sldId="257"/>
        </pc:sldMkLst>
      </pc:sldChg>
      <pc:sldChg chg="modSp mod">
        <pc:chgData name="Tracey Francis" userId="6a34b47e-2ae8-46f1-bae7-b8f493e6d601" providerId="ADAL" clId="{B5074EF9-57B5-314F-91C4-21A9B487C5F4}" dt="2021-01-20T13:32:15.638" v="2" actId="20577"/>
        <pc:sldMkLst>
          <pc:docMk/>
          <pc:sldMk cId="103021398" sldId="286"/>
        </pc:sldMkLst>
        <pc:spChg chg="mod">
          <ac:chgData name="Tracey Francis" userId="6a34b47e-2ae8-46f1-bae7-b8f493e6d601" providerId="ADAL" clId="{B5074EF9-57B5-314F-91C4-21A9B487C5F4}" dt="2021-01-20T13:32:15.638" v="2" actId="20577"/>
          <ac:spMkLst>
            <pc:docMk/>
            <pc:sldMk cId="103021398" sldId="286"/>
            <ac:spMk id="5" creationId="{A1FE18EF-AD5E-4612-B1E7-1EB34FF1855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6FD7A3-904C-4DA9-A3EE-4B075CB02732}"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E69966-A54F-4B11-B1CB-A044C543DCF4}" type="slidenum">
              <a:rPr lang="en-GB" smtClean="0"/>
              <a:t>‹#›</a:t>
            </a:fld>
            <a:endParaRPr lang="en-GB"/>
          </a:p>
        </p:txBody>
      </p:sp>
    </p:spTree>
    <p:extLst>
      <p:ext uri="{BB962C8B-B14F-4D97-AF65-F5344CB8AC3E}">
        <p14:creationId xmlns:p14="http://schemas.microsoft.com/office/powerpoint/2010/main" val="35996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xZMJ-xaaNu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2904901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8: </a:t>
            </a:r>
            <a:r>
              <a:rPr lang="en-GB" b="1" dirty="0">
                <a:latin typeface="Arial Black" panose="020B0A04020102020204" pitchFamily="34" charset="0"/>
              </a:rPr>
              <a:t>Predestination and free will</a:t>
            </a:r>
            <a:br>
              <a:rPr lang="en-GB" b="1" dirty="0"/>
            </a:br>
            <a:endParaRPr lang="en-GB"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98811" y="1603169"/>
            <a:ext cx="7320149" cy="4780486"/>
          </a:xfrm>
        </p:spPr>
        <p:txBody>
          <a:bodyPr>
            <a:normAutofit/>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a:t>
            </a:r>
            <a:r>
              <a:rPr lang="en-GB" sz="3200" b="1" dirty="0">
                <a:solidFill>
                  <a:srgbClr val="006666"/>
                </a:solidFill>
              </a:rPr>
              <a:t>Predestination and human freedom and its relationship to the Day of Judgement.</a:t>
            </a:r>
          </a:p>
          <a:p>
            <a:pPr marL="0" indent="0">
              <a:buNone/>
            </a:pPr>
            <a:endParaRPr lang="en-US" sz="3200" b="1" dirty="0"/>
          </a:p>
          <a:p>
            <a:pPr marL="0" indent="0">
              <a:buNone/>
            </a:pPr>
            <a:r>
              <a:rPr lang="en-US" sz="3200" b="1" dirty="0"/>
              <a:t>Learning outcomes:</a:t>
            </a:r>
          </a:p>
          <a:p>
            <a:r>
              <a:rPr lang="en-GB" dirty="0"/>
              <a:t>Offer a view as to the problem of free will</a:t>
            </a:r>
          </a:p>
          <a:p>
            <a:r>
              <a:rPr lang="en-GB" dirty="0"/>
              <a:t>Explain Islam’s answers to problems of judgment, freedom and God’s foreknowledge</a:t>
            </a:r>
            <a:endParaRPr lang="en-GB" sz="3200" dirty="0"/>
          </a:p>
          <a:p>
            <a:pPr marL="0" indent="0">
              <a:buNone/>
            </a:pPr>
            <a:r>
              <a:rPr lang="en-US" sz="3200" dirty="0"/>
              <a:t> </a:t>
            </a:r>
          </a:p>
          <a:p>
            <a:pPr marL="0" indent="0">
              <a:buNone/>
            </a:pPr>
            <a:endParaRPr lang="en-US" sz="3200" b="1" dirty="0"/>
          </a:p>
          <a:p>
            <a:pPr marL="0" indent="0">
              <a:buNone/>
            </a:pPr>
            <a:endParaRPr lang="en-GB" sz="3200" b="1" dirty="0">
              <a:solidFill>
                <a:srgbClr val="002060"/>
              </a:solidFill>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8478983" y="1856670"/>
            <a:ext cx="3610098" cy="3016210"/>
          </a:xfrm>
          <a:prstGeom prst="rect">
            <a:avLst/>
          </a:prstGeom>
          <a:noFill/>
        </p:spPr>
        <p:txBody>
          <a:bodyPr wrap="square" rtlCol="0">
            <a:spAutoFit/>
          </a:bodyPr>
          <a:lstStyle/>
          <a:p>
            <a:r>
              <a:rPr lang="en-US" sz="2800" dirty="0"/>
              <a:t>BIG IDEAS LEARNING</a:t>
            </a:r>
          </a:p>
          <a:p>
            <a:endParaRPr lang="en-US" sz="2400" dirty="0"/>
          </a:p>
          <a:p>
            <a:r>
              <a:rPr lang="en-GB" sz="2400" b="1" dirty="0">
                <a:solidFill>
                  <a:srgbClr val="FF33CC"/>
                </a:solidFill>
              </a:rPr>
              <a:t>PHILOSOPHY: problem of free will and judgement</a:t>
            </a:r>
            <a:endParaRPr lang="en-GB" sz="2400" dirty="0">
              <a:solidFill>
                <a:srgbClr val="FF33CC"/>
              </a:solidFill>
            </a:endParaRPr>
          </a:p>
          <a:p>
            <a:r>
              <a:rPr lang="en-GB" sz="2400" b="1" dirty="0">
                <a:solidFill>
                  <a:srgbClr val="0070C0"/>
                </a:solidFill>
              </a:rPr>
              <a:t>DIVERSITY: different Islamic responses to this problem</a:t>
            </a:r>
            <a:endParaRPr lang="en-GB" sz="2400" dirty="0">
              <a:solidFill>
                <a:srgbClr val="0070C0"/>
              </a:solidFill>
            </a:endParaRPr>
          </a:p>
          <a:p>
            <a:endParaRPr lang="en-GB" dirty="0"/>
          </a:p>
        </p:txBody>
      </p:sp>
      <p:sp>
        <p:nvSpPr>
          <p:cNvPr id="5" name="TextBox 4">
            <a:extLst>
              <a:ext uri="{FF2B5EF4-FFF2-40B4-BE49-F238E27FC236}">
                <a16:creationId xmlns:a16="http://schemas.microsoft.com/office/drawing/2014/main" id="{A1FE18EF-AD5E-4612-B1E7-1EB34FF1855D}"/>
              </a:ext>
            </a:extLst>
          </p:cNvPr>
          <p:cNvSpPr txBox="1"/>
          <p:nvPr/>
        </p:nvSpPr>
        <p:spPr>
          <a:xfrm>
            <a:off x="8603672" y="4781451"/>
            <a:ext cx="2929198" cy="1200329"/>
          </a:xfrm>
          <a:prstGeom prst="rect">
            <a:avLst/>
          </a:prstGeom>
          <a:solidFill>
            <a:srgbClr val="00FF00"/>
          </a:solidFill>
        </p:spPr>
        <p:txBody>
          <a:bodyPr wrap="square" rtlCol="0">
            <a:spAutoFit/>
          </a:bodyPr>
          <a:lstStyle/>
          <a:p>
            <a:r>
              <a:rPr lang="en-US" sz="2400" b="1" dirty="0"/>
              <a:t>RESOURCES</a:t>
            </a:r>
          </a:p>
          <a:p>
            <a:endParaRPr lang="en-US" sz="2400" b="1" dirty="0"/>
          </a:p>
          <a:p>
            <a:r>
              <a:rPr lang="en-US" sz="2400" b="1"/>
              <a:t>8 Predestination</a:t>
            </a:r>
            <a:endParaRPr lang="en-GB" sz="2400" b="1" dirty="0"/>
          </a:p>
        </p:txBody>
      </p:sp>
    </p:spTree>
    <p:extLst>
      <p:ext uri="{BB962C8B-B14F-4D97-AF65-F5344CB8AC3E}">
        <p14:creationId xmlns:p14="http://schemas.microsoft.com/office/powerpoint/2010/main" val="103021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FF581B-B19B-49E3-92F3-8317A46BA9F7}"/>
              </a:ext>
            </a:extLst>
          </p:cNvPr>
          <p:cNvSpPr>
            <a:spLocks noGrp="1"/>
          </p:cNvSpPr>
          <p:nvPr>
            <p:ph idx="1"/>
          </p:nvPr>
        </p:nvSpPr>
        <p:spPr>
          <a:xfrm>
            <a:off x="1599210" y="0"/>
            <a:ext cx="10592790" cy="6858000"/>
          </a:xfrm>
        </p:spPr>
        <p:txBody>
          <a:bodyPr>
            <a:normAutofit fontScale="92500" lnSpcReduction="20000"/>
          </a:bodyPr>
          <a:lstStyle/>
          <a:p>
            <a:pPr marL="0" indent="0">
              <a:buNone/>
            </a:pPr>
            <a:r>
              <a:rPr lang="en-US" b="1" dirty="0"/>
              <a:t>Lesson 8</a:t>
            </a:r>
          </a:p>
          <a:p>
            <a:r>
              <a:rPr lang="en-US" sz="2400" dirty="0"/>
              <a:t>To set up another philosophical question, introduce John Locke’s ‘locked room’ thought experiment (on next slide). Discuss: is the person in the room free to act? </a:t>
            </a:r>
          </a:p>
          <a:p>
            <a:r>
              <a:rPr lang="en-US" sz="2400" dirty="0"/>
              <a:t>Recap Marla. Discuss all the things in Marla’s life that she had no control over. What did Marla have control over? Discuss: is Marla free to act?</a:t>
            </a:r>
          </a:p>
          <a:p>
            <a:r>
              <a:rPr lang="en-US" sz="2400" dirty="0"/>
              <a:t>Go to diagrams from last lesson. Recap day of judgment. What happens? What will be the result of judgment? (heaven or hell, based on actions)</a:t>
            </a:r>
          </a:p>
          <a:p>
            <a:r>
              <a:rPr lang="en-US" sz="2400" dirty="0"/>
              <a:t>Read short sentence on predestination/ al-</a:t>
            </a:r>
            <a:r>
              <a:rPr lang="en-US" sz="2400" dirty="0" err="1"/>
              <a:t>Qadr</a:t>
            </a:r>
            <a:r>
              <a:rPr lang="en-US" sz="2400" dirty="0"/>
              <a:t> on ‘8 Predestination’ work sheet. Create the ‘free will continuum’ across the room or on separate desks. Ask students to place al-</a:t>
            </a:r>
            <a:r>
              <a:rPr lang="en-US" sz="2400" dirty="0" err="1"/>
              <a:t>Qadr</a:t>
            </a:r>
            <a:r>
              <a:rPr lang="en-US" sz="2400" dirty="0"/>
              <a:t> on this line: how much freedom does it represent? </a:t>
            </a:r>
          </a:p>
          <a:p>
            <a:r>
              <a:rPr lang="en-US" sz="2400" dirty="0"/>
              <a:t>Return to Locke’s thought experiment. If God knows what we will do before we do it, as in the view of al-</a:t>
            </a:r>
            <a:r>
              <a:rPr lang="en-US" sz="2400" dirty="0" err="1"/>
              <a:t>Qadr</a:t>
            </a:r>
            <a:r>
              <a:rPr lang="en-US" sz="2400" dirty="0"/>
              <a:t>, are humans like the man in a locked room- not free, although we may think we are free? Discuss. </a:t>
            </a:r>
          </a:p>
          <a:p>
            <a:r>
              <a:rPr lang="en-US" sz="2400" dirty="0"/>
              <a:t>Read the Bada’ and </a:t>
            </a:r>
            <a:r>
              <a:rPr lang="en-GB" sz="2400" dirty="0" err="1"/>
              <a:t>Mu’tazilite</a:t>
            </a:r>
            <a:r>
              <a:rPr lang="en-US" sz="2400" dirty="0"/>
              <a:t> view. Place them on the free will continuum: how much freedom do they represent? Discuss in comparison to al-</a:t>
            </a:r>
            <a:r>
              <a:rPr lang="en-US" sz="2400" dirty="0" err="1"/>
              <a:t>Qadr</a:t>
            </a:r>
            <a:r>
              <a:rPr lang="en-US" sz="2400" dirty="0"/>
              <a:t>; which view do students feel makes most sense? </a:t>
            </a:r>
          </a:p>
          <a:p>
            <a:r>
              <a:rPr lang="en-US" sz="2400" dirty="0"/>
              <a:t>Read, place and discuss the Shi’a principle of </a:t>
            </a:r>
            <a:r>
              <a:rPr lang="en-US" sz="2400" dirty="0" err="1"/>
              <a:t>Adl</a:t>
            </a:r>
            <a:r>
              <a:rPr lang="en-US" sz="2400" dirty="0"/>
              <a:t>. If God is just, can God ever be responsible for evil? Does this mean that evil must be caused by humans? </a:t>
            </a:r>
          </a:p>
          <a:p>
            <a:r>
              <a:rPr lang="en-US" sz="2400" dirty="0"/>
              <a:t>Read, place and discuss the Sunni </a:t>
            </a:r>
            <a:r>
              <a:rPr lang="en-US" sz="2400" dirty="0" err="1"/>
              <a:t>Asharite</a:t>
            </a:r>
            <a:r>
              <a:rPr lang="en-US" sz="2400" dirty="0"/>
              <a:t> principle. If God is to be supreme, must God therefore have power over all beings, even if they are not aware of it?</a:t>
            </a:r>
          </a:p>
          <a:p>
            <a:r>
              <a:rPr lang="en-US" sz="2400" dirty="0"/>
              <a:t>Finally, discuss the question: </a:t>
            </a:r>
            <a:r>
              <a:rPr lang="en-US" sz="2400" i="1" dirty="0"/>
              <a:t>if God is all powerful can humans be free? </a:t>
            </a:r>
            <a:r>
              <a:rPr lang="en-US" sz="2400" dirty="0"/>
              <a:t>  </a:t>
            </a:r>
          </a:p>
          <a:p>
            <a:endParaRPr lang="en-US" sz="2400" dirty="0"/>
          </a:p>
        </p:txBody>
      </p:sp>
    </p:spTree>
    <p:extLst>
      <p:ext uri="{BB962C8B-B14F-4D97-AF65-F5344CB8AC3E}">
        <p14:creationId xmlns:p14="http://schemas.microsoft.com/office/powerpoint/2010/main" val="2007706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E6C68-37D4-4098-993E-DBC56B155F86}"/>
              </a:ext>
            </a:extLst>
          </p:cNvPr>
          <p:cNvSpPr>
            <a:spLocks noGrp="1"/>
          </p:cNvSpPr>
          <p:nvPr>
            <p:ph type="title"/>
          </p:nvPr>
        </p:nvSpPr>
        <p:spPr>
          <a:noFill/>
        </p:spPr>
        <p:txBody>
          <a:bodyPr/>
          <a:lstStyle/>
          <a:p>
            <a:r>
              <a:rPr lang="en-US" dirty="0"/>
              <a:t>WE: locked room thought experiment</a:t>
            </a:r>
            <a:endParaRPr lang="en-GB" dirty="0"/>
          </a:p>
        </p:txBody>
      </p:sp>
      <p:sp>
        <p:nvSpPr>
          <p:cNvPr id="3" name="Content Placeholder 2">
            <a:extLst>
              <a:ext uri="{FF2B5EF4-FFF2-40B4-BE49-F238E27FC236}">
                <a16:creationId xmlns:a16="http://schemas.microsoft.com/office/drawing/2014/main" id="{E1C5B417-A7F7-4C31-B1FD-FDD618704EE2}"/>
              </a:ext>
            </a:extLst>
          </p:cNvPr>
          <p:cNvSpPr>
            <a:spLocks noGrp="1"/>
          </p:cNvSpPr>
          <p:nvPr>
            <p:ph idx="1"/>
          </p:nvPr>
        </p:nvSpPr>
        <p:spPr/>
        <p:txBody>
          <a:bodyPr>
            <a:normAutofit/>
          </a:bodyPr>
          <a:lstStyle/>
          <a:p>
            <a:pPr marL="0" indent="0">
              <a:buNone/>
            </a:pPr>
            <a:r>
              <a:rPr lang="en-GB" dirty="0">
                <a:hlinkClick r:id="rId2"/>
              </a:rPr>
              <a:t>https://www.youtube.com/watch?v=xZMJ-xaaNu0</a:t>
            </a:r>
            <a:endParaRPr lang="en-GB" dirty="0"/>
          </a:p>
          <a:p>
            <a:pPr marL="0" indent="0">
              <a:buNone/>
            </a:pPr>
            <a:endParaRPr lang="en-GB" dirty="0"/>
          </a:p>
          <a:p>
            <a:pPr marL="0" indent="0">
              <a:buNone/>
            </a:pPr>
            <a:r>
              <a:rPr lang="en-GB" dirty="0"/>
              <a:t>Is the person free to act?</a:t>
            </a:r>
          </a:p>
          <a:p>
            <a:pPr marL="0" indent="0">
              <a:buNone/>
            </a:pPr>
            <a:r>
              <a:rPr lang="en-GB" dirty="0"/>
              <a:t>Does the person have choice?</a:t>
            </a:r>
          </a:p>
          <a:p>
            <a:pPr marL="0" indent="0">
              <a:buNone/>
            </a:pPr>
            <a:r>
              <a:rPr lang="en-GB" dirty="0"/>
              <a:t>What did Marla have control over?</a:t>
            </a:r>
          </a:p>
          <a:p>
            <a:pPr marL="0" indent="0">
              <a:buNone/>
            </a:pPr>
            <a:r>
              <a:rPr lang="en-GB" dirty="0"/>
              <a:t>Whose choice was it?</a:t>
            </a:r>
          </a:p>
          <a:p>
            <a:pPr marL="0" indent="0">
              <a:buNone/>
            </a:pPr>
            <a:r>
              <a:rPr lang="en-GB" dirty="0"/>
              <a:t>What did Marla not have control over?</a:t>
            </a:r>
          </a:p>
        </p:txBody>
      </p:sp>
    </p:spTree>
    <p:extLst>
      <p:ext uri="{BB962C8B-B14F-4D97-AF65-F5344CB8AC3E}">
        <p14:creationId xmlns:p14="http://schemas.microsoft.com/office/powerpoint/2010/main" val="164794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Task –Add the statements to the continuum</a:t>
            </a:r>
          </a:p>
        </p:txBody>
      </p:sp>
      <p:pic>
        <p:nvPicPr>
          <p:cNvPr id="4" name="Picture 3">
            <a:extLst>
              <a:ext uri="{FF2B5EF4-FFF2-40B4-BE49-F238E27FC236}">
                <a16:creationId xmlns:a16="http://schemas.microsoft.com/office/drawing/2014/main" id="{EEF6F583-C405-4B24-9143-B8EBA8D16EEC}"/>
              </a:ext>
            </a:extLst>
          </p:cNvPr>
          <p:cNvPicPr/>
          <p:nvPr/>
        </p:nvPicPr>
        <p:blipFill rotWithShape="1">
          <a:blip r:embed="rId2"/>
          <a:srcRect r="5979"/>
          <a:stretch/>
        </p:blipFill>
        <p:spPr bwMode="auto">
          <a:xfrm>
            <a:off x="2390776" y="1774827"/>
            <a:ext cx="7567612" cy="4735512"/>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
        <p:nvSpPr>
          <p:cNvPr id="8" name="Rectangle 7"/>
          <p:cNvSpPr/>
          <p:nvPr/>
        </p:nvSpPr>
        <p:spPr>
          <a:xfrm>
            <a:off x="3048000" y="2967335"/>
            <a:ext cx="6096000" cy="923330"/>
          </a:xfrm>
          <a:prstGeom prst="rect">
            <a:avLst/>
          </a:prstGeom>
        </p:spPr>
        <p:txBody>
          <a:bodyPr>
            <a:spAutoFit/>
          </a:bodyPr>
          <a:lstStyle/>
          <a:p>
            <a:r>
              <a:rPr lang="en-GB" dirty="0">
                <a:latin typeface="Calibri" panose="020F0502020204030204" pitchFamily="34" charset="0"/>
                <a:ea typeface="Calibri" panose="020F0502020204030204" pitchFamily="34" charset="0"/>
                <a:cs typeface="Times New Roman" panose="02020603050405020304" pitchFamily="18" charset="0"/>
              </a:rPr>
              <a:t>Predestination (Arabic; ‘to measure out’). All human lives are predestined before the human is born. Everything that humans do has been decreed in advance by God. A largely Sunni view.</a:t>
            </a:r>
            <a:endParaRPr lang="en-GB" dirty="0"/>
          </a:p>
        </p:txBody>
      </p:sp>
      <p:cxnSp>
        <p:nvCxnSpPr>
          <p:cNvPr id="10" name="Straight Arrow Connector 9"/>
          <p:cNvCxnSpPr/>
          <p:nvPr/>
        </p:nvCxnSpPr>
        <p:spPr>
          <a:xfrm flipH="1">
            <a:off x="4757738" y="3876675"/>
            <a:ext cx="1338262" cy="914400"/>
          </a:xfrm>
          <a:prstGeom prst="straightConnector1">
            <a:avLst/>
          </a:prstGeom>
          <a:ln w="571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3002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4FD40-AE86-4D0B-8757-3C4A23465BC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7B54C84-6744-47F3-93F5-2F967CFDE93F}"/>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EEF6F583-C405-4B24-9143-B8EBA8D16EEC}"/>
              </a:ext>
            </a:extLst>
          </p:cNvPr>
          <p:cNvPicPr/>
          <p:nvPr/>
        </p:nvPicPr>
        <p:blipFill rotWithShape="1">
          <a:blip r:embed="rId2"/>
          <a:srcRect r="5979"/>
          <a:stretch/>
        </p:blipFill>
        <p:spPr bwMode="auto">
          <a:xfrm>
            <a:off x="945439" y="255588"/>
            <a:ext cx="10301122" cy="6353651"/>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68975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Task</a:t>
            </a:r>
          </a:p>
        </p:txBody>
      </p:sp>
      <p:sp>
        <p:nvSpPr>
          <p:cNvPr id="3" name="Content Placeholder 2"/>
          <p:cNvSpPr>
            <a:spLocks noGrp="1"/>
          </p:cNvSpPr>
          <p:nvPr>
            <p:ph idx="1"/>
          </p:nvPr>
        </p:nvSpPr>
        <p:spPr/>
        <p:txBody>
          <a:bodyPr/>
          <a:lstStyle/>
          <a:p>
            <a:pPr marL="0" indent="0">
              <a:buNone/>
            </a:pPr>
            <a:r>
              <a:rPr lang="en-GB" dirty="0"/>
              <a:t>“Only what God has decreed will happen to us. He is our Master; let the believers put their trust in God.”</a:t>
            </a:r>
          </a:p>
          <a:p>
            <a:pPr marL="0" indent="0">
              <a:buNone/>
            </a:pPr>
            <a:r>
              <a:rPr lang="en-GB" dirty="0"/>
              <a:t>								Qur’an 9:51</a:t>
            </a:r>
          </a:p>
          <a:p>
            <a:pPr marL="0" indent="0">
              <a:buNone/>
            </a:pPr>
            <a:endParaRPr lang="en-GB" dirty="0"/>
          </a:p>
          <a:p>
            <a:pPr marL="0" indent="0">
              <a:buNone/>
            </a:pPr>
            <a:r>
              <a:rPr lang="en-GB" dirty="0"/>
              <a:t>Explain two Muslim teachings  of predestination. (5 marks)</a:t>
            </a:r>
          </a:p>
          <a:p>
            <a:pPr marL="0" indent="0">
              <a:buNone/>
            </a:pPr>
            <a:r>
              <a:rPr lang="en-GB" dirty="0"/>
              <a:t>One Muslim teaching about predestination is….</a:t>
            </a:r>
          </a:p>
          <a:p>
            <a:pPr marL="0" indent="0">
              <a:buNone/>
            </a:pPr>
            <a:endParaRPr lang="en-GB" dirty="0"/>
          </a:p>
          <a:p>
            <a:pPr marL="0" indent="0">
              <a:buNone/>
            </a:pPr>
            <a:r>
              <a:rPr lang="en-GB" dirty="0"/>
              <a:t>Another teaching about predestination is…</a:t>
            </a:r>
          </a:p>
          <a:p>
            <a:pPr marL="0" indent="0">
              <a:buNone/>
            </a:pPr>
            <a:endParaRPr lang="en-GB" dirty="0"/>
          </a:p>
        </p:txBody>
      </p:sp>
    </p:spTree>
    <p:extLst>
      <p:ext uri="{BB962C8B-B14F-4D97-AF65-F5344CB8AC3E}">
        <p14:creationId xmlns:p14="http://schemas.microsoft.com/office/powerpoint/2010/main" val="811614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Task – Check and correct</a:t>
            </a:r>
          </a:p>
        </p:txBody>
      </p:sp>
      <p:sp>
        <p:nvSpPr>
          <p:cNvPr id="3" name="Content Placeholder 2"/>
          <p:cNvSpPr>
            <a:spLocks noGrp="1"/>
          </p:cNvSpPr>
          <p:nvPr>
            <p:ph idx="1"/>
          </p:nvPr>
        </p:nvSpPr>
        <p:spPr/>
        <p:txBody>
          <a:bodyPr>
            <a:normAutofit fontScale="70000" lnSpcReduction="20000"/>
          </a:bodyPr>
          <a:lstStyle/>
          <a:p>
            <a:pPr marL="0" indent="0">
              <a:buNone/>
            </a:pPr>
            <a:r>
              <a:rPr lang="en-GB" dirty="0"/>
              <a:t>“Only what God has decreed will happen to us. He is our Master; let the believers put their trust in God.”</a:t>
            </a:r>
          </a:p>
          <a:p>
            <a:pPr marL="0" indent="0">
              <a:buNone/>
            </a:pPr>
            <a:r>
              <a:rPr lang="en-GB" dirty="0"/>
              <a:t>								Qur’an 9:51</a:t>
            </a:r>
          </a:p>
          <a:p>
            <a:pPr marL="0" indent="0">
              <a:buNone/>
            </a:pPr>
            <a:endParaRPr lang="en-GB" dirty="0"/>
          </a:p>
          <a:p>
            <a:pPr marL="0" indent="0">
              <a:buNone/>
            </a:pPr>
            <a:r>
              <a:rPr lang="en-GB" dirty="0"/>
              <a:t>Explain two Muslim teachings  of predestination. (5 marks)</a:t>
            </a:r>
          </a:p>
          <a:p>
            <a:pPr marL="0" indent="0">
              <a:buNone/>
            </a:pPr>
            <a:r>
              <a:rPr lang="en-GB" dirty="0"/>
              <a:t>One Muslim teaching about predestination is that God has already determined everything that will happen in the universe. “Only what God has decreed will happen to us…”</a:t>
            </a:r>
          </a:p>
          <a:p>
            <a:pPr marL="0" indent="0">
              <a:buNone/>
            </a:pPr>
            <a:r>
              <a:rPr lang="en-GB" dirty="0"/>
              <a:t>God has already written down everything that will happen in a ‘book of decrees,’ and people have limited freedom to change their future.</a:t>
            </a:r>
          </a:p>
          <a:p>
            <a:pPr marL="0" indent="0">
              <a:buNone/>
            </a:pPr>
            <a:endParaRPr lang="en-GB" dirty="0"/>
          </a:p>
          <a:p>
            <a:pPr marL="0" indent="0">
              <a:buNone/>
            </a:pPr>
            <a:r>
              <a:rPr lang="en-GB" dirty="0"/>
              <a:t>Another teaching about predestination is that God knows everything that will happen, but hasn’t already decided what will happen. God is outside time, he already knows everything, but people can still make their own choices.</a:t>
            </a:r>
          </a:p>
          <a:p>
            <a:pPr marL="0" indent="0">
              <a:buNone/>
            </a:pPr>
            <a:r>
              <a:rPr lang="en-GB" dirty="0"/>
              <a:t>This is supported by Surah 13:11 in the Qur’an: ‘God does not change the condition of a people…unless they change what is in themselves..’</a:t>
            </a:r>
          </a:p>
          <a:p>
            <a:pPr marL="0" indent="0">
              <a:buNone/>
            </a:pPr>
            <a:endParaRPr lang="en-GB" dirty="0"/>
          </a:p>
        </p:txBody>
      </p:sp>
    </p:spTree>
    <p:extLst>
      <p:ext uri="{BB962C8B-B14F-4D97-AF65-F5344CB8AC3E}">
        <p14:creationId xmlns:p14="http://schemas.microsoft.com/office/powerpoint/2010/main" val="3503322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27EB41-B0B0-4FED-B830-E5E0A530C1A9}">
  <ds:schemaRefs>
    <ds:schemaRef ds:uri="http://schemas.openxmlformats.org/package/2006/metadata/core-properties"/>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microsoft.com/office/infopath/2007/PartnerControls"/>
    <ds:schemaRef ds:uri="3daa3796-40a0-4fe0-acc9-e99f93d22791"/>
    <ds:schemaRef ds:uri="http://www.w3.org/XML/1998/namespace"/>
  </ds:schemaRefs>
</ds:datastoreItem>
</file>

<file path=customXml/itemProps2.xml><?xml version="1.0" encoding="utf-8"?>
<ds:datastoreItem xmlns:ds="http://schemas.openxmlformats.org/officeDocument/2006/customXml" ds:itemID="{BB022646-01EA-4DFE-A2BF-D6CB22980F8B}">
  <ds:schemaRefs>
    <ds:schemaRef ds:uri="http://schemas.microsoft.com/sharepoint/v3/contenttype/forms"/>
  </ds:schemaRefs>
</ds:datastoreItem>
</file>

<file path=customXml/itemProps3.xml><?xml version="1.0" encoding="utf-8"?>
<ds:datastoreItem xmlns:ds="http://schemas.openxmlformats.org/officeDocument/2006/customXml" ds:itemID="{7BE0859E-62AC-48AE-B3EB-6771156709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12262</TotalTime>
  <Words>743</Words>
  <Application>Microsoft Macintosh PowerPoint</Application>
  <PresentationFormat>Widescreen</PresentationFormat>
  <Paragraphs>56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Big Ideas for RE KS4 Curriculum </vt:lpstr>
      <vt:lpstr>8: Predestination and free will </vt:lpstr>
      <vt:lpstr>PowerPoint Presentation</vt:lpstr>
      <vt:lpstr>WE: locked room thought experiment</vt:lpstr>
      <vt:lpstr>Task –Add the statements to the continuum</vt:lpstr>
      <vt:lpstr>PowerPoint Presentation</vt:lpstr>
      <vt:lpstr>You Task</vt:lpstr>
      <vt:lpstr>You Task – Check and correct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107</cp:revision>
  <dcterms:created xsi:type="dcterms:W3CDTF">2018-10-02T10:33:06Z</dcterms:created>
  <dcterms:modified xsi:type="dcterms:W3CDTF">2021-01-20T13:32:23Z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