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70" r:id="rId6"/>
    <p:sldId id="308" r:id="rId7"/>
    <p:sldId id="327" r:id="rId8"/>
    <p:sldId id="326" r:id="rId9"/>
    <p:sldId id="32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F51F90-C0F4-E54E-BCC5-A14CFBBEC13C}" v="2" dt="2021-01-20T09:56:02.8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3" autoAdjust="0"/>
    <p:restoredTop sz="96208"/>
  </p:normalViewPr>
  <p:slideViewPr>
    <p:cSldViewPr snapToGrid="0">
      <p:cViewPr varScale="1">
        <p:scale>
          <a:sx n="115" d="100"/>
          <a:sy n="115" d="100"/>
        </p:scale>
        <p:origin x="2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ey Francis" userId="6a34b47e-2ae8-46f1-bae7-b8f493e6d601" providerId="ADAL" clId="{59F51F90-C0F4-E54E-BCC5-A14CFBBEC13C}"/>
    <pc:docChg chg="addSld delSld modSld">
      <pc:chgData name="Tracey Francis" userId="6a34b47e-2ae8-46f1-bae7-b8f493e6d601" providerId="ADAL" clId="{59F51F90-C0F4-E54E-BCC5-A14CFBBEC13C}" dt="2021-01-20T09:56:02.793" v="2"/>
      <pc:docMkLst>
        <pc:docMk/>
      </pc:docMkLst>
      <pc:sldChg chg="add">
        <pc:chgData name="Tracey Francis" userId="6a34b47e-2ae8-46f1-bae7-b8f493e6d601" providerId="ADAL" clId="{59F51F90-C0F4-E54E-BCC5-A14CFBBEC13C}" dt="2021-01-20T09:56:02.793" v="2"/>
        <pc:sldMkLst>
          <pc:docMk/>
          <pc:sldMk cId="2312100349" sldId="257"/>
        </pc:sldMkLst>
      </pc:sldChg>
      <pc:sldChg chg="del">
        <pc:chgData name="Tracey Francis" userId="6a34b47e-2ae8-46f1-bae7-b8f493e6d601" providerId="ADAL" clId="{59F51F90-C0F4-E54E-BCC5-A14CFBBEC13C}" dt="2021-01-15T11:57:55.072" v="1" actId="2696"/>
        <pc:sldMkLst>
          <pc:docMk/>
          <pc:sldMk cId="2999310639" sldId="325"/>
        </pc:sldMkLst>
      </pc:sldChg>
      <pc:sldChg chg="add">
        <pc:chgData name="Tracey Francis" userId="6a34b47e-2ae8-46f1-bae7-b8f493e6d601" providerId="ADAL" clId="{59F51F90-C0F4-E54E-BCC5-A14CFBBEC13C}" dt="2021-01-15T11:57:52.728" v="0"/>
        <pc:sldMkLst>
          <pc:docMk/>
          <pc:sldMk cId="3896785878" sldId="32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30672-7134-472C-9E68-DE5D346EF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FA722D-08AD-49BC-AC54-7A90F86B3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EA081-7D65-4A15-B721-950ED65ED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117A-6DA6-4EA2-84ED-74FC28B8EE4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F9BEC-FB24-489C-9DBF-8092BB9E4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92ECB-3683-4171-A3F0-B0014E4E1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6559-73AB-4DA8-90AD-6437C5C1D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883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747D-A2A1-4350-AD14-99EEB87FA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BA0E07-C8CE-4291-93D1-DD4D94D83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3A469-045A-4AE3-9266-E82A76394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117A-6DA6-4EA2-84ED-74FC28B8EE4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81BDB-0CAC-4ED6-BEDC-171930E76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DCD24-94EF-4EB0-818E-EBC2A8CB3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6559-73AB-4DA8-90AD-6437C5C1D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5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FCF3D3-6BD6-4875-80FD-502BD3EB0B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5E2B5E-99FC-420C-8B54-539DA1425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AE9BF-80A6-4AC6-AC19-26B01854C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117A-6DA6-4EA2-84ED-74FC28B8EE4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F7F13-7D6C-4032-9EF9-E6783B367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D74AE-33CE-441F-89ED-BC8ADA26A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6559-73AB-4DA8-90AD-6437C5C1D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F4AC7-F58D-4140-8F5D-657A071A4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07772-85D1-4D14-9247-5B69CD00B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C0D6C-0340-43D6-8E69-7EF1C8BDC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117A-6DA6-4EA2-84ED-74FC28B8EE4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38896-B2B0-4802-8BDF-4EC71B2D9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668F1-A5F2-4633-B770-57D543218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6559-73AB-4DA8-90AD-6437C5C1D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20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C4535-41FE-4362-A111-3389D4840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F5DA17-1E35-4F99-9CD8-FE6AFE3B3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5F17C-C00D-4C31-9909-2B49CAC3E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117A-6DA6-4EA2-84ED-74FC28B8EE4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57DED-A5AD-431E-88C9-17B59EC07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B5D4-8946-41A9-892C-F8151D550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6559-73AB-4DA8-90AD-6437C5C1D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087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F8F80-DB73-45E4-88F7-72924911C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5C16F-D922-4988-9B7D-FFACB3B1BB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840A40-B6B1-4E94-B497-8CA08CE2F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793B72-C7EF-4341-A8E8-EA76ED1EF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117A-6DA6-4EA2-84ED-74FC28B8EE4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7F3A6-C793-4FF3-82D7-D9D20C309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0FF271-62A1-49E4-A486-A3321A770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6559-73AB-4DA8-90AD-6437C5C1D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137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0D6F8-C589-4F83-8EDB-363E95F0E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8FA425-EEDC-4B20-9C13-810ADB021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F04521-4D9E-44AD-850A-5D0BB839D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053C0D-A7F3-4831-8C29-DA8D3803DD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860967-2BF2-4E6E-AC86-103CBFE843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57ECBD-A79E-4662-A59E-7E972DA42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117A-6DA6-4EA2-84ED-74FC28B8EE4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6C91EC-E861-43BA-94B8-B7DEEFC12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E1E0C8-DE70-4F21-90E3-3EBDE6C39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6559-73AB-4DA8-90AD-6437C5C1D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97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EEBB9-359C-459F-9544-A1E6C2962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68DA99-6B21-492B-A086-FDD1958D6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117A-6DA6-4EA2-84ED-74FC28B8EE4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49DBE6-02EB-462A-8004-AA5BB5609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ED449C-BE27-4ABC-A903-378BD7BC8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6559-73AB-4DA8-90AD-6437C5C1D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902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B75E02-CCAA-46E1-9314-5CD0CC7F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117A-6DA6-4EA2-84ED-74FC28B8EE4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F87FD2-79F9-423F-9C86-24CC673E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B9327-78FD-4242-93E8-90DC3708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6559-73AB-4DA8-90AD-6437C5C1D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93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FDF87-FF8D-4E08-913D-BB16462FB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47895-32DC-454E-B673-E9A80103C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C63F70-AB89-46AB-8CB1-7648E965D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D83F3B-C94A-4579-B68E-A1D83227F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117A-6DA6-4EA2-84ED-74FC28B8EE4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FB79A3-1473-440E-994F-32893B2C5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127733-AE04-481A-889B-D0E01E185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6559-73AB-4DA8-90AD-6437C5C1D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27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55D31-D73E-4D98-AD57-5457148A8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49E5E8-3745-44CE-AD5F-75414E7195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FF81B9-FA2C-431A-8451-E37875EA0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DE2EE5-D5FC-42FD-9BCC-0B451F44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117A-6DA6-4EA2-84ED-74FC28B8EE4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7410E3-CD25-4655-A6CE-96FCE0687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A6CC8-856E-400D-8C5C-B30704149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6559-73AB-4DA8-90AD-6437C5C1D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10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1DF3BE-5721-4ADE-837D-7F73BEFDA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0BC0A-B6B8-48FB-8D2B-1BA17A818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3600D-4BDF-48F0-B558-CEC5A2EF80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4117A-6DA6-4EA2-84ED-74FC28B8EE4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E2593-979A-4972-B430-6BE645DE9E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C4D99-8C1C-4B13-B803-C5FEB44594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16559-73AB-4DA8-90AD-6437C5C1D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31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letthechildrenlive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letthechildrenlive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DF8AA-B21B-4FE1-AAF0-D28F41108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08759"/>
            <a:ext cx="12192000" cy="147254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Big Ideas for RE</a:t>
            </a:r>
            <a:b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KS4 Curriculum </a:t>
            </a:r>
            <a:endParaRPr lang="en-GB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12C47B-37A1-4A2B-B845-0AA859FA9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23264"/>
            <a:ext cx="9144000" cy="2490004"/>
          </a:xfrm>
        </p:spPr>
        <p:txBody>
          <a:bodyPr>
            <a:normAutofit/>
          </a:bodyPr>
          <a:lstStyle/>
          <a:p>
            <a:r>
              <a:rPr lang="en-US" sz="7800" dirty="0">
                <a:solidFill>
                  <a:srgbClr val="006666"/>
                </a:solidFill>
                <a:latin typeface="Arial Black" panose="020B0A04020102020204" pitchFamily="34" charset="0"/>
              </a:rPr>
              <a:t>Christianity</a:t>
            </a:r>
          </a:p>
          <a:p>
            <a:r>
              <a:rPr lang="en-US" sz="7200" dirty="0">
                <a:solidFill>
                  <a:srgbClr val="006666"/>
                </a:solidFill>
                <a:latin typeface="Arial Black" panose="020B0A04020102020204" pitchFamily="34" charset="0"/>
              </a:rPr>
              <a:t>Beliefs </a:t>
            </a:r>
            <a:r>
              <a:rPr lang="en-US" sz="6000" dirty="0">
                <a:solidFill>
                  <a:srgbClr val="006666"/>
                </a:solidFill>
                <a:latin typeface="Arial Black" panose="020B0A04020102020204" pitchFamily="34" charset="0"/>
              </a:rPr>
              <a:t>(AQA a)</a:t>
            </a:r>
            <a:endParaRPr lang="en-GB" sz="6000" dirty="0">
              <a:solidFill>
                <a:srgbClr val="006666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1EA37F-A20B-244E-B3B2-2A92701DED80}"/>
              </a:ext>
            </a:extLst>
          </p:cNvPr>
          <p:cNvGrpSpPr/>
          <p:nvPr/>
        </p:nvGrpSpPr>
        <p:grpSpPr>
          <a:xfrm>
            <a:off x="4161676" y="6154993"/>
            <a:ext cx="3868647" cy="379095"/>
            <a:chOff x="4144951" y="6155233"/>
            <a:chExt cx="3868647" cy="379095"/>
          </a:xfrm>
        </p:grpSpPr>
        <p:pic>
          <p:nvPicPr>
            <p:cNvPr id="5" name="Picture 4" descr="Logo, company name&#10;&#10;Description automatically generated">
              <a:extLst>
                <a:ext uri="{FF2B5EF4-FFF2-40B4-BE49-F238E27FC236}">
                  <a16:creationId xmlns:a16="http://schemas.microsoft.com/office/drawing/2014/main" id="{BB05F47F-4E67-9F43-A4AE-6FA7E0AE1EA3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1813" y="6155233"/>
              <a:ext cx="1581785" cy="379095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7C9928D-A7A8-1240-A5E2-F7CCB43B0A8E}"/>
                </a:ext>
              </a:extLst>
            </p:cNvPr>
            <p:cNvSpPr txBox="1"/>
            <p:nvPr/>
          </p:nvSpPr>
          <p:spPr>
            <a:xfrm>
              <a:off x="4144951" y="6206282"/>
              <a:ext cx="23649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Created in 2019. Project funded by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2100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5F530-A7BB-4A72-8266-F1C79C0EC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434" y="204519"/>
            <a:ext cx="10989623" cy="1398650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 Black" panose="020B0A04020102020204" pitchFamily="34" charset="0"/>
              </a:rPr>
              <a:t>9-10: Does God Have to be Good?</a:t>
            </a:r>
            <a:endParaRPr lang="en-GB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4DBB1-85BE-4C77-BEE0-440134DF6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186" y="1864425"/>
            <a:ext cx="6269107" cy="45482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6666"/>
                </a:solidFill>
              </a:rPr>
              <a:t>From the spec</a:t>
            </a:r>
            <a:r>
              <a:rPr lang="en-US" b="1" dirty="0">
                <a:solidFill>
                  <a:srgbClr val="006666"/>
                </a:solidFill>
                <a:sym typeface="Wingdings" panose="05000000000000000000" pitchFamily="2" charset="2"/>
              </a:rPr>
              <a:t> </a:t>
            </a:r>
            <a:r>
              <a:rPr lang="en-GB" b="1" dirty="0">
                <a:solidFill>
                  <a:srgbClr val="006666"/>
                </a:solidFill>
              </a:rPr>
              <a:t>God as omnipotent, loving and just, and the problem of evil and suffering</a:t>
            </a:r>
          </a:p>
          <a:p>
            <a:pPr marL="0" indent="0">
              <a:buNone/>
            </a:pPr>
            <a:endParaRPr lang="en-GB" b="1" dirty="0">
              <a:solidFill>
                <a:srgbClr val="006666"/>
              </a:solidFill>
            </a:endParaRPr>
          </a:p>
          <a:p>
            <a:pPr marL="0" indent="0">
              <a:buNone/>
            </a:pPr>
            <a:r>
              <a:rPr lang="en-US" sz="2600" b="1" dirty="0"/>
              <a:t>Learning outcomes: </a:t>
            </a:r>
          </a:p>
          <a:p>
            <a:r>
              <a:rPr lang="en-US" sz="2600" b="1" dirty="0"/>
              <a:t>Explain why evil in the world is a philosophical problem for belief in God</a:t>
            </a:r>
          </a:p>
          <a:p>
            <a:r>
              <a:rPr lang="en-US" sz="2600" b="1" dirty="0"/>
              <a:t>Explore two Christian responses to the problem of evil</a:t>
            </a:r>
          </a:p>
          <a:p>
            <a:r>
              <a:rPr lang="en-US" sz="2600" b="1" dirty="0"/>
              <a:t>Present reflections based on Christian responses to evil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D44661-D1E2-47C7-90C7-BDBAFD343E31}"/>
              </a:ext>
            </a:extLst>
          </p:cNvPr>
          <p:cNvSpPr txBox="1"/>
          <p:nvPr/>
        </p:nvSpPr>
        <p:spPr>
          <a:xfrm>
            <a:off x="7053942" y="1734471"/>
            <a:ext cx="440574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BIG IDEAS LEARNING</a:t>
            </a:r>
            <a:endParaRPr lang="en-GB" sz="2800" b="1" dirty="0">
              <a:solidFill>
                <a:srgbClr val="00B050"/>
              </a:solidFill>
            </a:endParaRPr>
          </a:p>
          <a:p>
            <a:r>
              <a:rPr lang="en-GB" sz="2400" b="1" dirty="0">
                <a:solidFill>
                  <a:srgbClr val="FF33CC"/>
                </a:solidFill>
              </a:rPr>
              <a:t>PHILOSOPHY: problem of evil</a:t>
            </a:r>
            <a:endParaRPr lang="en-GB" sz="3200" dirty="0">
              <a:solidFill>
                <a:srgbClr val="FF33CC"/>
              </a:solidFill>
            </a:endParaRPr>
          </a:p>
          <a:p>
            <a:r>
              <a:rPr lang="en-GB" sz="2400" b="1" dirty="0">
                <a:solidFill>
                  <a:srgbClr val="0070C0"/>
                </a:solidFill>
              </a:rPr>
              <a:t>DIVERSITY: different Christian responses to problem of evil</a:t>
            </a:r>
            <a:endParaRPr lang="en-GB" sz="3200" dirty="0">
              <a:solidFill>
                <a:srgbClr val="0070C0"/>
              </a:solidFill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484820-75B0-44D9-AA9A-DD5CC6A7F6D4}"/>
              </a:ext>
            </a:extLst>
          </p:cNvPr>
          <p:cNvSpPr txBox="1"/>
          <p:nvPr/>
        </p:nvSpPr>
        <p:spPr>
          <a:xfrm>
            <a:off x="6921334" y="3835543"/>
            <a:ext cx="4670962" cy="2308324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RESOURCES</a:t>
            </a:r>
          </a:p>
          <a:p>
            <a:r>
              <a:rPr lang="en-US" sz="2400" dirty="0"/>
              <a:t>9 Theodicies</a:t>
            </a:r>
          </a:p>
          <a:p>
            <a:r>
              <a:rPr lang="en-US" sz="2400" dirty="0"/>
              <a:t>Website: </a:t>
            </a:r>
            <a:r>
              <a:rPr lang="en-US" sz="2400" dirty="0">
                <a:hlinkClick r:id="rId2"/>
              </a:rPr>
              <a:t>http://letthechildrenlive.org/</a:t>
            </a:r>
            <a:endParaRPr lang="en-US" sz="2400" dirty="0"/>
          </a:p>
          <a:p>
            <a:r>
              <a:rPr lang="en-US" sz="2400" dirty="0"/>
              <a:t>10 Theodicy Snowflake </a:t>
            </a:r>
          </a:p>
          <a:p>
            <a:r>
              <a:rPr lang="en-US" sz="2400" dirty="0"/>
              <a:t>10 Evil and suffering</a:t>
            </a:r>
          </a:p>
        </p:txBody>
      </p:sp>
    </p:spTree>
    <p:extLst>
      <p:ext uri="{BB962C8B-B14F-4D97-AF65-F5344CB8AC3E}">
        <p14:creationId xmlns:p14="http://schemas.microsoft.com/office/powerpoint/2010/main" val="2555708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0CAEF-99CC-438F-ABA7-C7D74F564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Lesson 9</a:t>
            </a:r>
          </a:p>
          <a:p>
            <a:r>
              <a:rPr lang="en-US" dirty="0"/>
              <a:t>Starter: display the website of the charity Let the Children Live! (</a:t>
            </a:r>
            <a:r>
              <a:rPr lang="en-US" dirty="0">
                <a:hlinkClick r:id="rId2"/>
              </a:rPr>
              <a:t>http://letthechildrenlive.org/</a:t>
            </a:r>
            <a:r>
              <a:rPr lang="en-US" dirty="0"/>
              <a:t>) from last lesson. Read about the work, look at pictures and videos to get a sense of the situation of street children in Colombia. </a:t>
            </a:r>
          </a:p>
          <a:p>
            <a:r>
              <a:rPr lang="en-US" dirty="0"/>
              <a:t>Discuss in groups: why is this a problem for belief in a loving God, an omnipotent God, an omniscient God? [question on next slide]</a:t>
            </a:r>
          </a:p>
          <a:p>
            <a:r>
              <a:rPr lang="en-US" dirty="0"/>
              <a:t>Define the ‘problem of evil’ [defined on slide]</a:t>
            </a:r>
          </a:p>
          <a:p>
            <a:r>
              <a:rPr lang="en-US" dirty="0"/>
              <a:t>Look at Augustine quote [on slide]: ‘Either God cannot abolish evil or he will not; if he cannot, he is not all-powerful, if he will not, then he is not all-good.’  (Augustine, </a:t>
            </a:r>
            <a:r>
              <a:rPr lang="en-US" i="1" dirty="0"/>
              <a:t>Confessions</a:t>
            </a:r>
            <a:r>
              <a:rPr lang="en-US" dirty="0"/>
              <a:t>). How far do the class agree?</a:t>
            </a:r>
          </a:p>
          <a:p>
            <a:r>
              <a:rPr lang="en-US" dirty="0"/>
              <a:t>Define ‘theodicy’ [definition on slide]</a:t>
            </a:r>
          </a:p>
          <a:p>
            <a:r>
              <a:rPr lang="en-US" dirty="0"/>
              <a:t>Give groups a few minutes to discuss the problem of evil. Can they come up with a solution? Listen to answers. Categorize solutions offered by students into (1) solutions which abandon belief in God, (2) solutions which abandon belief in a good or powerful God, and (3) solution which maintain belief in a good and powerful God</a:t>
            </a:r>
          </a:p>
          <a:p>
            <a:r>
              <a:rPr lang="en-US" dirty="0"/>
              <a:t>Sheet ‘9 theodicies’ represents two ways Christian thinkers have explained the problem of evil and maintained faith in God; Irenaeus (2</a:t>
            </a:r>
            <a:r>
              <a:rPr lang="en-US" baseline="30000" dirty="0"/>
              <a:t>nd</a:t>
            </a:r>
            <a:r>
              <a:rPr lang="en-US" dirty="0"/>
              <a:t> Century CE) and Augustine (4</a:t>
            </a:r>
            <a:r>
              <a:rPr lang="en-US" baseline="30000" dirty="0"/>
              <a:t>th</a:t>
            </a:r>
            <a:r>
              <a:rPr lang="en-US" dirty="0"/>
              <a:t> – 5</a:t>
            </a:r>
            <a:r>
              <a:rPr lang="en-US" baseline="30000" dirty="0"/>
              <a:t>th</a:t>
            </a:r>
            <a:r>
              <a:rPr lang="en-US" dirty="0"/>
              <a:t>  Century CE)</a:t>
            </a:r>
          </a:p>
          <a:p>
            <a:r>
              <a:rPr lang="en-US" dirty="0"/>
              <a:t>Split the class into two- half will focus on Augustine and half on Irenaeus. Ask groups of 4 to read the information and prepare a short explanation of the thinker’s solution, a news report, drama, a lesson, a church sermon, etc. Instructions on following slide.</a:t>
            </a:r>
          </a:p>
          <a:p>
            <a:r>
              <a:rPr lang="en-US" dirty="0"/>
              <a:t>As a class watch all presentations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214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98E974C-B050-4B72-9EED-B807DAE38573}"/>
              </a:ext>
            </a:extLst>
          </p:cNvPr>
          <p:cNvSpPr txBox="1"/>
          <p:nvPr/>
        </p:nvSpPr>
        <p:spPr>
          <a:xfrm>
            <a:off x="223777" y="286258"/>
            <a:ext cx="3832029" cy="381642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/>
              <a:t>Why is the fact of children living on the streets a problem for belief in: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/>
              <a:t>An all-powerful God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/>
              <a:t>An all-loving God</a:t>
            </a:r>
          </a:p>
          <a:p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6BD131-A1E0-4EF2-B62C-D4534F212E2D}"/>
              </a:ext>
            </a:extLst>
          </p:cNvPr>
          <p:cNvSpPr txBox="1"/>
          <p:nvPr/>
        </p:nvSpPr>
        <p:spPr>
          <a:xfrm>
            <a:off x="4216384" y="286258"/>
            <a:ext cx="3660909" cy="3847207"/>
          </a:xfrm>
          <a:prstGeom prst="rect">
            <a:avLst/>
          </a:prstGeom>
          <a:noFill/>
          <a:ln w="38100">
            <a:solidFill>
              <a:srgbClr val="006666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/>
              <a:t>The ‘problem of evil’ is a philosophical problem: how can a loving, all-powerful God exist alongside suffering and evil?</a:t>
            </a:r>
          </a:p>
          <a:p>
            <a:endParaRPr lang="en-US" sz="20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9AD535-9147-47F8-8F22-DC62222CE6DD}"/>
              </a:ext>
            </a:extLst>
          </p:cNvPr>
          <p:cNvSpPr txBox="1"/>
          <p:nvPr/>
        </p:nvSpPr>
        <p:spPr>
          <a:xfrm>
            <a:off x="8037871" y="286258"/>
            <a:ext cx="3930352" cy="4031873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/>
              <a:t>‘Theodicy’ is an attempt to resolve the problem of evil. An explanation for how a loving, powerful God can exist in the face of suffering and evil.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5E2C80-3099-4644-BAF7-11956B7C9AB6}"/>
              </a:ext>
            </a:extLst>
          </p:cNvPr>
          <p:cNvSpPr txBox="1"/>
          <p:nvPr/>
        </p:nvSpPr>
        <p:spPr>
          <a:xfrm>
            <a:off x="4216384" y="4448084"/>
            <a:ext cx="7751839" cy="2123658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/>
              <a:t> ‘Either God cannot abolish evil or he will not; if he cannot, he is not all-powerful, if he will not, then he is not all-good.’  (Augustine, </a:t>
            </a:r>
            <a:r>
              <a:rPr lang="en-US" sz="3200" b="1" i="1" dirty="0"/>
              <a:t>Confessions</a:t>
            </a:r>
            <a:r>
              <a:rPr lang="en-US" sz="3200" b="1" dirty="0"/>
              <a:t>) </a:t>
            </a:r>
            <a:endParaRPr lang="en-GB" sz="20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F2A762-AFB3-4283-B578-CFA08DE9F6EB}"/>
              </a:ext>
            </a:extLst>
          </p:cNvPr>
          <p:cNvSpPr txBox="1"/>
          <p:nvPr/>
        </p:nvSpPr>
        <p:spPr>
          <a:xfrm>
            <a:off x="223777" y="4462247"/>
            <a:ext cx="3660909" cy="2062103"/>
          </a:xfrm>
          <a:prstGeom prst="rect">
            <a:avLst/>
          </a:prstGeom>
          <a:solidFill>
            <a:srgbClr val="7030A0"/>
          </a:solidFill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‘theodicy’ from </a:t>
            </a:r>
            <a:r>
              <a:rPr lang="en-US" sz="3200" b="1" i="1" dirty="0">
                <a:solidFill>
                  <a:schemeClr val="bg1"/>
                </a:solidFill>
              </a:rPr>
              <a:t>Theos= </a:t>
            </a:r>
            <a:r>
              <a:rPr lang="en-US" sz="3200" b="1" dirty="0">
                <a:solidFill>
                  <a:schemeClr val="bg1"/>
                </a:solidFill>
              </a:rPr>
              <a:t>‘God’ + </a:t>
            </a:r>
            <a:r>
              <a:rPr lang="en-US" sz="3200" b="1" i="1" dirty="0">
                <a:solidFill>
                  <a:schemeClr val="bg1"/>
                </a:solidFill>
              </a:rPr>
              <a:t>dike= </a:t>
            </a:r>
            <a:r>
              <a:rPr lang="en-US" sz="3200" b="1" dirty="0">
                <a:solidFill>
                  <a:schemeClr val="bg1"/>
                </a:solidFill>
              </a:rPr>
              <a:t>‘justice’ (</a:t>
            </a:r>
            <a:r>
              <a:rPr lang="en-US" sz="3200" b="1" dirty="0" err="1">
                <a:solidFill>
                  <a:schemeClr val="bg1"/>
                </a:solidFill>
              </a:rPr>
              <a:t>Gk</a:t>
            </a:r>
            <a:r>
              <a:rPr lang="en-US" sz="3200" b="1" dirty="0">
                <a:solidFill>
                  <a:schemeClr val="bg1"/>
                </a:solidFill>
              </a:rPr>
              <a:t>)</a:t>
            </a:r>
          </a:p>
          <a:p>
            <a:endParaRPr lang="en-US" sz="32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78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C2994-9FED-404A-8149-1FEC6D487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5842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Theodicy Presentations</a:t>
            </a:r>
            <a:endParaRPr lang="en-GB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0FEFC-2502-4BF4-8658-7C84AF11B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0968"/>
            <a:ext cx="6795977" cy="5039832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dirty="0"/>
              <a:t>Read your theodicy (Irenaeus or Augustine)</a:t>
            </a:r>
          </a:p>
          <a:p>
            <a:pPr marL="514350" indent="-514350">
              <a:buAutoNum type="arabicParenR"/>
            </a:pPr>
            <a:r>
              <a:rPr lang="en-US" dirty="0"/>
              <a:t>Discuss how best to present this theodicy (some ideas) </a:t>
            </a:r>
            <a:r>
              <a:rPr lang="en-US" dirty="0">
                <a:sym typeface="Wingdings" panose="05000000000000000000" pitchFamily="2" charset="2"/>
              </a:rPr>
              <a:t>  </a:t>
            </a:r>
          </a:p>
          <a:p>
            <a:pPr marL="514350" indent="-514350">
              <a:buAutoNum type="arabicParenR"/>
            </a:pPr>
            <a:r>
              <a:rPr lang="en-US" dirty="0">
                <a:sym typeface="Wingdings" panose="05000000000000000000" pitchFamily="2" charset="2"/>
              </a:rPr>
              <a:t>Work out the main message- what major idea are you communicating?</a:t>
            </a:r>
          </a:p>
          <a:p>
            <a:pPr marL="514350" indent="-514350">
              <a:buAutoNum type="arabicParenR"/>
            </a:pPr>
            <a:r>
              <a:rPr lang="en-US" dirty="0">
                <a:sym typeface="Wingdings" panose="05000000000000000000" pitchFamily="2" charset="2"/>
              </a:rPr>
              <a:t>Write your main message</a:t>
            </a:r>
          </a:p>
          <a:p>
            <a:pPr marL="514350" indent="-514350">
              <a:buAutoNum type="arabicParenR"/>
            </a:pPr>
            <a:r>
              <a:rPr lang="en-US" dirty="0">
                <a:sym typeface="Wingdings" panose="05000000000000000000" pitchFamily="2" charset="2"/>
              </a:rPr>
              <a:t>Create a presentation of your main message in your chosen format</a:t>
            </a:r>
          </a:p>
          <a:p>
            <a:pPr marL="514350" indent="-514350">
              <a:buAutoNum type="arabicParenR"/>
            </a:pPr>
            <a:r>
              <a:rPr lang="en-US" dirty="0"/>
              <a:t>Think about how best to communicate your main message to your audience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BD86D9-125A-40A8-AB57-0558B740F2AE}"/>
              </a:ext>
            </a:extLst>
          </p:cNvPr>
          <p:cNvSpPr txBox="1"/>
          <p:nvPr/>
        </p:nvSpPr>
        <p:spPr>
          <a:xfrm>
            <a:off x="8250866" y="1977656"/>
            <a:ext cx="35831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70C0"/>
                </a:solidFill>
              </a:rPr>
              <a:t>As a church sermon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6600"/>
                </a:solidFill>
              </a:rPr>
              <a:t>As a news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B050"/>
                </a:solidFill>
              </a:rPr>
              <a:t>As a short piece of drama or story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7030A0"/>
                </a:solidFill>
              </a:rPr>
              <a:t>As a lesson or assembly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6666"/>
                </a:solidFill>
              </a:rPr>
              <a:t>As a rap or poem</a:t>
            </a:r>
            <a:endParaRPr lang="en-GB" sz="3200" b="1" dirty="0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224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0CAEF-99CC-438F-ABA7-C7D74F564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Lesson 10</a:t>
            </a:r>
          </a:p>
          <a:p>
            <a:r>
              <a:rPr lang="en-US" dirty="0"/>
              <a:t>Starter: students complete ‘10 Theodicy snowflake’ individually. Instructions on the document. Give time for groups to compare and discuss their answers. </a:t>
            </a:r>
          </a:p>
          <a:p>
            <a:r>
              <a:rPr lang="en-US" dirty="0"/>
              <a:t>Revisit Augustine or Irenaeus notes from last lesson. Ask groups to </a:t>
            </a:r>
            <a:r>
              <a:rPr lang="en-US" dirty="0" err="1"/>
              <a:t>summarise</a:t>
            </a:r>
            <a:r>
              <a:rPr lang="en-US" dirty="0"/>
              <a:t> either theodicy in 20-word slogans, as for a T-shirt, poster or mug. </a:t>
            </a:r>
          </a:p>
          <a:p>
            <a:r>
              <a:rPr lang="en-US" dirty="0"/>
              <a:t>Introduce three further views on the problem of evil, found on ‘10 Evil and Suffering’. Read Zoroaster’s view together. Can students </a:t>
            </a:r>
            <a:r>
              <a:rPr lang="en-US" dirty="0" err="1"/>
              <a:t>summarise</a:t>
            </a:r>
            <a:r>
              <a:rPr lang="en-US" dirty="0"/>
              <a:t> this view into more general terms, as a general statement (such as ‘good and evil are  both aspects of life’ or ‘good and evil are equally powerful’)? Do any of the class agree with the general statement?</a:t>
            </a:r>
          </a:p>
          <a:p>
            <a:r>
              <a:rPr lang="en-US" dirty="0"/>
              <a:t>Ask groups to read and </a:t>
            </a:r>
            <a:r>
              <a:rPr lang="en-US" dirty="0" err="1"/>
              <a:t>summarise</a:t>
            </a:r>
            <a:r>
              <a:rPr lang="en-US" dirty="0"/>
              <a:t> Mill and the Free Will argument to general statements. Share. Do any agree? </a:t>
            </a:r>
          </a:p>
          <a:p>
            <a:r>
              <a:rPr lang="en-US" dirty="0"/>
              <a:t>Create a ‘four corners’ activity: in each corner place a statement. Students stand at the statement they want to discuss. Give time to discuss then share answers and ideas. Statements: (1) ‘If God exists, God must be good’; (2) ‘If God created suffering, God cannot be good’; (3) ‘Pain is necessary to appreciate pleasure’; (4) ‘Life is suffering, whether there is a God or not’. </a:t>
            </a:r>
          </a:p>
          <a:p>
            <a:r>
              <a:rPr lang="en-US" dirty="0"/>
              <a:t>Final discussion: does God have to be good? 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008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6428C49615143BE8230498DF89BBE" ma:contentTypeVersion="10" ma:contentTypeDescription="Create a new document." ma:contentTypeScope="" ma:versionID="0cf3bfbbe4e1f90152c4db0db0939444">
  <xsd:schema xmlns:xsd="http://www.w3.org/2001/XMLSchema" xmlns:xs="http://www.w3.org/2001/XMLSchema" xmlns:p="http://schemas.microsoft.com/office/2006/metadata/properties" xmlns:ns2="3daa3796-40a0-4fe0-acc9-e99f93d22791" targetNamespace="http://schemas.microsoft.com/office/2006/metadata/properties" ma:root="true" ma:fieldsID="4e91eb12b942c84c733aa8c34f3dde52" ns2:_="">
    <xsd:import namespace="3daa3796-40a0-4fe0-acc9-e99f93d227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a3796-40a0-4fe0-acc9-e99f93d22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8BCFC4-FB5E-454E-9080-9F61E541222C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3daa3796-40a0-4fe0-acc9-e99f93d22791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3B1983D-361E-4CF6-8F52-AA41B125DB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aa3796-40a0-4fe0-acc9-e99f93d227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A591E0-3FD0-43B8-997A-26F4DF372B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904</Words>
  <Application>Microsoft Macintosh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Office Theme</vt:lpstr>
      <vt:lpstr>Big Ideas for RE KS4 Curriculum </vt:lpstr>
      <vt:lpstr>9-10: Does God Have to be Good?</vt:lpstr>
      <vt:lpstr>PowerPoint Presentation</vt:lpstr>
      <vt:lpstr>PowerPoint Presentation</vt:lpstr>
      <vt:lpstr>Theodicy Presentations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9-10: Does God Have to be Good?</dc:title>
  <dc:creator>Kate Christopher</dc:creator>
  <cp:lastModifiedBy>Tracey Francis</cp:lastModifiedBy>
  <cp:revision>1</cp:revision>
  <dcterms:created xsi:type="dcterms:W3CDTF">2019-11-25T11:59:51Z</dcterms:created>
  <dcterms:modified xsi:type="dcterms:W3CDTF">2021-01-20T09:56:08Z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0x010100BD26428C49615143BE8230498DF89BBE</vt:lpwstr>
  </property>
</Properties>
</file>