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70" r:id="rId6"/>
    <p:sldId id="312" r:id="rId7"/>
    <p:sldId id="339" r:id="rId8"/>
    <p:sldId id="330" r:id="rId9"/>
    <p:sldId id="331" r:id="rId10"/>
    <p:sldId id="3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2FCCA-B0B0-1440-933C-653C5F80E57D}" v="3" dt="2021-01-20T11:28:2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1882"/>
  </p:normalViewPr>
  <p:slideViewPr>
    <p:cSldViewPr snapToGrid="0">
      <p:cViewPr varScale="1">
        <p:scale>
          <a:sx n="96" d="100"/>
          <a:sy n="96" d="100"/>
        </p:scale>
        <p:origin x="1520" y="160"/>
      </p:cViewPr>
      <p:guideLst/>
    </p:cSldViewPr>
  </p:slideViewPr>
  <p:notesTextViewPr>
    <p:cViewPr>
      <p:scale>
        <a:sx n="1" d="1"/>
        <a:sy n="1" d="1"/>
      </p:scale>
      <p:origin x="0" y="0"/>
    </p:cViewPr>
  </p:notesTextViewPr>
  <p:notesViewPr>
    <p:cSldViewPr snapToGrid="0">
      <p:cViewPr varScale="1">
        <p:scale>
          <a:sx n="94" d="100"/>
          <a:sy n="94" d="100"/>
        </p:scale>
        <p:origin x="43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Francis" userId="6a34b47e-2ae8-46f1-bae7-b8f493e6d601" providerId="ADAL" clId="{E0F2FCCA-B0B0-1440-933C-653C5F80E57D}"/>
    <pc:docChg chg="addSld delSld modSld">
      <pc:chgData name="Tracey Francis" userId="6a34b47e-2ae8-46f1-bae7-b8f493e6d601" providerId="ADAL" clId="{E0F2FCCA-B0B0-1440-933C-653C5F80E57D}" dt="2021-01-20T11:28:29.622" v="4"/>
      <pc:docMkLst>
        <pc:docMk/>
      </pc:docMkLst>
      <pc:sldChg chg="add">
        <pc:chgData name="Tracey Francis" userId="6a34b47e-2ae8-46f1-bae7-b8f493e6d601" providerId="ADAL" clId="{E0F2FCCA-B0B0-1440-933C-653C5F80E57D}" dt="2021-01-20T11:28:29.622" v="4"/>
        <pc:sldMkLst>
          <pc:docMk/>
          <pc:sldMk cId="2324069660" sldId="256"/>
        </pc:sldMkLst>
      </pc:sldChg>
      <pc:sldChg chg="del">
        <pc:chgData name="Tracey Francis" userId="6a34b47e-2ae8-46f1-bae7-b8f493e6d601" providerId="ADAL" clId="{E0F2FCCA-B0B0-1440-933C-653C5F80E57D}" dt="2021-01-19T11:10:41.995" v="1" actId="2696"/>
        <pc:sldMkLst>
          <pc:docMk/>
          <pc:sldMk cId="3594954556" sldId="295"/>
        </pc:sldMkLst>
      </pc:sldChg>
      <pc:sldChg chg="del">
        <pc:chgData name="Tracey Francis" userId="6a34b47e-2ae8-46f1-bae7-b8f493e6d601" providerId="ADAL" clId="{E0F2FCCA-B0B0-1440-933C-653C5F80E57D}" dt="2021-01-19T11:10:57.598" v="3" actId="2696"/>
        <pc:sldMkLst>
          <pc:docMk/>
          <pc:sldMk cId="950321470" sldId="338"/>
        </pc:sldMkLst>
      </pc:sldChg>
      <pc:sldChg chg="add">
        <pc:chgData name="Tracey Francis" userId="6a34b47e-2ae8-46f1-bae7-b8f493e6d601" providerId="ADAL" clId="{E0F2FCCA-B0B0-1440-933C-653C5F80E57D}" dt="2021-01-19T11:10:37.596" v="0"/>
        <pc:sldMkLst>
          <pc:docMk/>
          <pc:sldMk cId="2987427994" sldId="339"/>
        </pc:sldMkLst>
      </pc:sldChg>
      <pc:sldChg chg="add">
        <pc:chgData name="Tracey Francis" userId="6a34b47e-2ae8-46f1-bae7-b8f493e6d601" providerId="ADAL" clId="{E0F2FCCA-B0B0-1440-933C-653C5F80E57D}" dt="2021-01-19T11:10:54.973" v="2"/>
        <pc:sldMkLst>
          <pc:docMk/>
          <pc:sldMk cId="1441285755"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5D4DC-2952-AB44-9B93-C317806F48C2}" type="datetimeFigureOut">
              <a:rPr lang="en-US" smtClean="0"/>
              <a:t>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E67FD-A21D-E043-882B-30935BD8C3E4}" type="slidenum">
              <a:rPr lang="en-US" smtClean="0"/>
              <a:t>‹#›</a:t>
            </a:fld>
            <a:endParaRPr lang="en-US"/>
          </a:p>
        </p:txBody>
      </p:sp>
    </p:spTree>
    <p:extLst>
      <p:ext uri="{BB962C8B-B14F-4D97-AF65-F5344CB8AC3E}">
        <p14:creationId xmlns:p14="http://schemas.microsoft.com/office/powerpoint/2010/main" val="100130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melipoole?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unsplash.com/s/photos/christmas-dinner?utm_source=unsplash&amp;utm_medium=referral&amp;utm_content=creditCopyText" TargetMode="External"/><Relationship Id="rId5" Type="http://schemas.openxmlformats.org/officeDocument/2006/relationships/hyperlink" Target="https://unsplash.com/@vovcarrot?utm_source=unsplash&amp;utm_medium=referral&amp;utm_content=creditCopyText" TargetMode="External"/><Relationship Id="rId4" Type="http://schemas.openxmlformats.org/officeDocument/2006/relationships/hyperlink" Target="https://unsplash.com/s/photos/christmas-presents?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unsplash.com/@jasmine_waheed?utm_source=unsplash&amp;utm_medium=referral&amp;utm_content=creditCopyText" TargetMode="External"/><Relationship Id="rId13" Type="http://schemas.openxmlformats.org/officeDocument/2006/relationships/hyperlink" Target="https://unsplash.com/s/photos/easter-bunny?utm_source=unsplash&amp;utm_medium=referral&amp;utm_content=creditCopyText" TargetMode="External"/><Relationship Id="rId3" Type="http://schemas.openxmlformats.org/officeDocument/2006/relationships/hyperlink" Target="https://unsplash.com/@sweet_amaryllis?utm_source=unsplash&amp;utm_medium=referral&amp;utm_content=creditCopyText" TargetMode="External"/><Relationship Id="rId7" Type="http://schemas.openxmlformats.org/officeDocument/2006/relationships/hyperlink" Target="https://unsplash.com/@bobysbk?utm_source=unsplash&amp;utm_medium=referral&amp;utm_content=creditCopyText" TargetMode="External"/><Relationship Id="rId12" Type="http://schemas.openxmlformats.org/officeDocument/2006/relationships/hyperlink" Target="https://unsplash.com/@freestocks?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nsplash.com/s/photos/easter-eggs?utm_source=unsplash&amp;utm_medium=referral&amp;utm_content=creditCopyText" TargetMode="External"/><Relationship Id="rId11" Type="http://schemas.openxmlformats.org/officeDocument/2006/relationships/hyperlink" Target="https://unsplash.com/s/photos/easter-candle?utm_source=unsplash&amp;utm_medium=referral&amp;utm_content=creditCopyText" TargetMode="External"/><Relationship Id="rId5" Type="http://schemas.openxmlformats.org/officeDocument/2006/relationships/hyperlink" Target="https://unsplash.com/@sugercoatit?utm_source=unsplash&amp;utm_medium=referral&amp;utm_content=creditCopyText" TargetMode="External"/><Relationship Id="rId10" Type="http://schemas.openxmlformats.org/officeDocument/2006/relationships/hyperlink" Target="https://unsplash.com/@moino007?utm_source=unsplash&amp;utm_medium=referral&amp;utm_content=creditCopyText" TargetMode="External"/><Relationship Id="rId4" Type="http://schemas.openxmlformats.org/officeDocument/2006/relationships/hyperlink" Target="https://unsplash.com/s/photos/easter-pascha?utm_source=unsplash&amp;utm_medium=referral&amp;utm_content=creditCopyText" TargetMode="External"/><Relationship Id="rId9" Type="http://schemas.openxmlformats.org/officeDocument/2006/relationships/hyperlink" Target="https://unsplash.com/s/photos/hot-cross-buns?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Father Christmas: https://pixabay.com/photos/christmas-santa-claus-figurine-xmas-2918/</a:t>
            </a:r>
          </a:p>
          <a:p>
            <a:r>
              <a:rPr lang="en-US" dirty="0"/>
              <a:t>Yule log: https://pixabay.com/photos/christmas-dinner-dessert-christmas-3881666/</a:t>
            </a:r>
          </a:p>
          <a:p>
            <a:r>
              <a:rPr lang="en-US" dirty="0"/>
              <a:t>Nativity: https://pixabay.com/photos/christmas-nativity-scene-crib-1875885/</a:t>
            </a:r>
          </a:p>
          <a:p>
            <a:r>
              <a:rPr lang="en-US" dirty="0"/>
              <a:t>Presents: Photo by </a:t>
            </a:r>
            <a:r>
              <a:rPr lang="en-US" dirty="0">
                <a:hlinkClick r:id="rId3"/>
              </a:rPr>
              <a:t>Mel Poole</a:t>
            </a:r>
            <a:r>
              <a:rPr lang="en-US" dirty="0"/>
              <a:t> on </a:t>
            </a:r>
            <a:r>
              <a:rPr lang="en-US" dirty="0" err="1">
                <a:hlinkClick r:id="rId4"/>
              </a:rPr>
              <a:t>Unsplash</a:t>
            </a:r>
            <a:endParaRPr lang="en-US" dirty="0"/>
          </a:p>
          <a:p>
            <a:r>
              <a:rPr lang="en-GB" dirty="0"/>
              <a:t>Feasting: </a:t>
            </a:r>
            <a:r>
              <a:rPr lang="en-US" dirty="0"/>
              <a:t>Photo by </a:t>
            </a:r>
            <a:r>
              <a:rPr lang="en-US" dirty="0">
                <a:hlinkClick r:id="rId5"/>
              </a:rPr>
              <a:t>Vladimir </a:t>
            </a:r>
            <a:r>
              <a:rPr lang="en-US" dirty="0" err="1">
                <a:hlinkClick r:id="rId5"/>
              </a:rPr>
              <a:t>Gladkov</a:t>
            </a:r>
            <a:r>
              <a:rPr lang="en-US" dirty="0"/>
              <a:t> on </a:t>
            </a:r>
            <a:r>
              <a:rPr lang="en-US" dirty="0" err="1">
                <a:hlinkClick r:id="rId6"/>
              </a:rPr>
              <a:t>Unsplash</a:t>
            </a:r>
            <a:endParaRPr lang="en-US" dirty="0"/>
          </a:p>
          <a:p>
            <a:r>
              <a:rPr lang="en-US" dirty="0"/>
              <a:t>Christingle: https://pixabay.com/photos/christdingle-xmas-candle-religion-1260406/</a:t>
            </a:r>
            <a:endParaRPr lang="en-GB" dirty="0"/>
          </a:p>
        </p:txBody>
      </p:sp>
      <p:sp>
        <p:nvSpPr>
          <p:cNvPr id="4" name="Slide Number Placeholder 3"/>
          <p:cNvSpPr>
            <a:spLocks noGrp="1"/>
          </p:cNvSpPr>
          <p:nvPr>
            <p:ph type="sldNum" sz="quarter" idx="5"/>
          </p:nvPr>
        </p:nvSpPr>
        <p:spPr/>
        <p:txBody>
          <a:bodyPr/>
          <a:lstStyle/>
          <a:p>
            <a:fld id="{A6C9759D-7BBB-4A95-8631-F82D3A116123}" type="slidenum">
              <a:rPr lang="en-GB" smtClean="0"/>
              <a:t>4</a:t>
            </a:fld>
            <a:endParaRPr lang="en-GB"/>
          </a:p>
        </p:txBody>
      </p:sp>
    </p:spTree>
    <p:extLst>
      <p:ext uri="{BB962C8B-B14F-4D97-AF65-F5344CB8AC3E}">
        <p14:creationId xmlns:p14="http://schemas.microsoft.com/office/powerpoint/2010/main" val="36301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Easter: Photo by </a:t>
            </a:r>
            <a:r>
              <a:rPr lang="en-US" dirty="0">
                <a:hlinkClick r:id="rId3"/>
              </a:rPr>
              <a:t>Sweet Amaryllis</a:t>
            </a:r>
            <a:r>
              <a:rPr lang="en-US" dirty="0"/>
              <a:t> on </a:t>
            </a:r>
            <a:r>
              <a:rPr lang="en-US" dirty="0" err="1">
                <a:hlinkClick r:id="rId4"/>
              </a:rPr>
              <a:t>Unsplash</a:t>
            </a:r>
            <a:endParaRPr lang="en-US" dirty="0"/>
          </a:p>
          <a:p>
            <a:r>
              <a:rPr lang="en-US" dirty="0"/>
              <a:t>Chocolate eggs: Photo by </a:t>
            </a:r>
            <a:r>
              <a:rPr lang="en-US" dirty="0">
                <a:hlinkClick r:id="rId5"/>
              </a:rPr>
              <a:t>Melissa Walker Horn</a:t>
            </a:r>
            <a:r>
              <a:rPr lang="en-US" dirty="0"/>
              <a:t> on </a:t>
            </a:r>
            <a:r>
              <a:rPr lang="en-US" dirty="0" err="1">
                <a:hlinkClick r:id="rId6"/>
              </a:rPr>
              <a:t>Unsplash</a:t>
            </a:r>
            <a:endParaRPr lang="en-US" dirty="0"/>
          </a:p>
          <a:p>
            <a:r>
              <a:rPr lang="en-GB" dirty="0"/>
              <a:t>Decorated eggs: </a:t>
            </a:r>
            <a:r>
              <a:rPr lang="en-US" dirty="0"/>
              <a:t>Photo by </a:t>
            </a:r>
            <a:r>
              <a:rPr lang="en-US" dirty="0" err="1">
                <a:hlinkClick r:id="rId7"/>
              </a:rPr>
              <a:t>Σελήνη</a:t>
            </a:r>
            <a:r>
              <a:rPr lang="en-US" dirty="0"/>
              <a:t> on </a:t>
            </a:r>
            <a:r>
              <a:rPr lang="en-US" dirty="0" err="1">
                <a:hlinkClick r:id="rId6"/>
              </a:rPr>
              <a:t>Unsplash</a:t>
            </a:r>
            <a:endParaRPr lang="en-US" dirty="0"/>
          </a:p>
          <a:p>
            <a:r>
              <a:rPr lang="en-US" dirty="0"/>
              <a:t>Hot cross buns: Photo by </a:t>
            </a:r>
            <a:r>
              <a:rPr lang="en-US" dirty="0">
                <a:hlinkClick r:id="rId8"/>
              </a:rPr>
              <a:t>Jasmine </a:t>
            </a:r>
            <a:r>
              <a:rPr lang="en-US" dirty="0" err="1">
                <a:hlinkClick r:id="rId8"/>
              </a:rPr>
              <a:t>Waheed</a:t>
            </a:r>
            <a:r>
              <a:rPr lang="en-US" dirty="0"/>
              <a:t> on </a:t>
            </a:r>
            <a:r>
              <a:rPr lang="en-US" dirty="0" err="1">
                <a:hlinkClick r:id="rId9"/>
              </a:rPr>
              <a:t>Unsplash</a:t>
            </a:r>
            <a:endParaRPr lang="en-US" dirty="0"/>
          </a:p>
          <a:p>
            <a:r>
              <a:rPr lang="en-US" dirty="0"/>
              <a:t>Paschal candle: Photo by </a:t>
            </a:r>
            <a:r>
              <a:rPr lang="en-US" dirty="0">
                <a:hlinkClick r:id="rId10"/>
              </a:rPr>
              <a:t>DDP</a:t>
            </a:r>
            <a:r>
              <a:rPr lang="en-US" dirty="0"/>
              <a:t> on </a:t>
            </a:r>
            <a:r>
              <a:rPr lang="en-US" dirty="0" err="1">
                <a:hlinkClick r:id="rId11"/>
              </a:rPr>
              <a:t>Unsplash</a:t>
            </a:r>
            <a:endParaRPr lang="en-US" dirty="0"/>
          </a:p>
          <a:p>
            <a:r>
              <a:rPr lang="en-US" dirty="0"/>
              <a:t>Easter bunny: Photo by </a:t>
            </a:r>
            <a:r>
              <a:rPr lang="en-US" dirty="0" err="1">
                <a:hlinkClick r:id="rId12"/>
              </a:rPr>
              <a:t>freestocks</a:t>
            </a:r>
            <a:r>
              <a:rPr lang="en-US" dirty="0"/>
              <a:t> on </a:t>
            </a:r>
            <a:r>
              <a:rPr lang="en-US" dirty="0" err="1">
                <a:hlinkClick r:id="rId13"/>
              </a:rPr>
              <a:t>Unsplash</a:t>
            </a:r>
            <a:endParaRPr lang="en-US" dirty="0"/>
          </a:p>
          <a:p>
            <a:endParaRPr lang="en-GB" dirty="0"/>
          </a:p>
        </p:txBody>
      </p:sp>
      <p:sp>
        <p:nvSpPr>
          <p:cNvPr id="4" name="Slide Number Placeholder 3"/>
          <p:cNvSpPr>
            <a:spLocks noGrp="1"/>
          </p:cNvSpPr>
          <p:nvPr>
            <p:ph type="sldNum" sz="quarter" idx="5"/>
          </p:nvPr>
        </p:nvSpPr>
        <p:spPr/>
        <p:txBody>
          <a:bodyPr/>
          <a:lstStyle/>
          <a:p>
            <a:fld id="{A6C9759D-7BBB-4A95-8631-F82D3A116123}" type="slidenum">
              <a:rPr lang="en-GB" smtClean="0"/>
              <a:t>7</a:t>
            </a:fld>
            <a:endParaRPr lang="en-GB"/>
          </a:p>
        </p:txBody>
      </p:sp>
    </p:spTree>
    <p:extLst>
      <p:ext uri="{BB962C8B-B14F-4D97-AF65-F5344CB8AC3E}">
        <p14:creationId xmlns:p14="http://schemas.microsoft.com/office/powerpoint/2010/main" val="6562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8C6F-EC9D-4F23-AA6A-C630B7160F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91B4C3-6CBF-4630-B551-7449866FB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AB70BD-7171-4A96-947F-8E165EBD9E85}"/>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5" name="Footer Placeholder 4">
            <a:extLst>
              <a:ext uri="{FF2B5EF4-FFF2-40B4-BE49-F238E27FC236}">
                <a16:creationId xmlns:a16="http://schemas.microsoft.com/office/drawing/2014/main" id="{8FB393CA-7AA5-43F2-A3F7-DD446C42F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B1B03-7AFA-43B7-AE6D-BEAD1A5FEB9D}"/>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36603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942E-FE3B-48C0-A83A-F0E6415342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FB4539-3CD8-43A5-B43D-7E9978449C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A15A0-1911-4DB1-9A08-63BFBB0BAE2E}"/>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5" name="Footer Placeholder 4">
            <a:extLst>
              <a:ext uri="{FF2B5EF4-FFF2-40B4-BE49-F238E27FC236}">
                <a16:creationId xmlns:a16="http://schemas.microsoft.com/office/drawing/2014/main" id="{B7E087AA-D74C-481F-81CC-BA27AEB7ED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F3B0A-EDD2-4B43-9385-6C4D6A3A9520}"/>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306956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FC42E-7551-4376-8053-63B51996AB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3E2CB-1516-4A9D-818B-72CDD61088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0262D-50DF-4C55-958F-3BD65F9CA2D1}"/>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5" name="Footer Placeholder 4">
            <a:extLst>
              <a:ext uri="{FF2B5EF4-FFF2-40B4-BE49-F238E27FC236}">
                <a16:creationId xmlns:a16="http://schemas.microsoft.com/office/drawing/2014/main" id="{4729B57E-F2D7-42FE-9304-D6AD2551DB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31211-F9B5-43A4-8AAF-A8F2471A230D}"/>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134832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2DFB-464A-4930-B94F-75EE69E740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2C3CFB-D7A4-4896-AB85-F18F31F090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F6C4D-6DD4-4841-B2F9-A168D971D8BA}"/>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5" name="Footer Placeholder 4">
            <a:extLst>
              <a:ext uri="{FF2B5EF4-FFF2-40B4-BE49-F238E27FC236}">
                <a16:creationId xmlns:a16="http://schemas.microsoft.com/office/drawing/2014/main" id="{1A0308F8-1356-42A4-B948-9D10049F5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CA34B3-D7E8-4FD9-BB59-9EEB2AEC1F7D}"/>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135179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7810-D07E-47A1-B8B5-CC8B01850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D0C4E6-1027-462C-B354-1930B66254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DC5AD2-854F-4D87-9491-C3780BFBFCA4}"/>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5" name="Footer Placeholder 4">
            <a:extLst>
              <a:ext uri="{FF2B5EF4-FFF2-40B4-BE49-F238E27FC236}">
                <a16:creationId xmlns:a16="http://schemas.microsoft.com/office/drawing/2014/main" id="{023EDAAD-2872-4D8B-B723-293BE7302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C09EBE-A79A-491B-95A5-AB20C43EDD57}"/>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17171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2171-6A44-4A28-9877-C07FA382EF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CFD632-5AA9-4C14-A966-68844DC292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1D1551-7D7E-4A7D-805D-DDACFE97D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2AF0DE-DD01-4264-84D1-DED2B5E90453}"/>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6" name="Footer Placeholder 5">
            <a:extLst>
              <a:ext uri="{FF2B5EF4-FFF2-40B4-BE49-F238E27FC236}">
                <a16:creationId xmlns:a16="http://schemas.microsoft.com/office/drawing/2014/main" id="{3B03DE98-CB30-4C7A-BD07-6C0C61249E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E202D6-BE32-4FC5-ACB8-87885900A007}"/>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411373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B92B-B85C-4A58-B4D2-564ADAD505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3E6871-75A1-4A23-998A-E2B816379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3BE80-B7C7-4CF3-A9CA-8251798F27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235A23-C28A-4209-BF44-0A45D0227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E1F45E-55D0-482B-841D-E8559825A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5DAA02-9191-4D17-8322-F7282B4B7CF5}"/>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8" name="Footer Placeholder 7">
            <a:extLst>
              <a:ext uri="{FF2B5EF4-FFF2-40B4-BE49-F238E27FC236}">
                <a16:creationId xmlns:a16="http://schemas.microsoft.com/office/drawing/2014/main" id="{6DC7E5F3-05BF-4F9C-85DA-2830FD7FFB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574B4C-3998-4FD7-82AA-1754C23B0549}"/>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266811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DF02-0A36-4E23-B5A1-910972DDF6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505923-27E6-4237-B394-02C12A7E32C2}"/>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4" name="Footer Placeholder 3">
            <a:extLst>
              <a:ext uri="{FF2B5EF4-FFF2-40B4-BE49-F238E27FC236}">
                <a16:creationId xmlns:a16="http://schemas.microsoft.com/office/drawing/2014/main" id="{2B7BE5B2-6145-422F-AE16-0DDE3B0D37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6A8F95-37A4-45DB-BDC6-1374D0EC561F}"/>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11397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866AA-C1D8-44A3-8A83-DC13A8197C6E}"/>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3" name="Footer Placeholder 2">
            <a:extLst>
              <a:ext uri="{FF2B5EF4-FFF2-40B4-BE49-F238E27FC236}">
                <a16:creationId xmlns:a16="http://schemas.microsoft.com/office/drawing/2014/main" id="{1CA5DB25-FB53-4686-9EF1-9332D729E8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E5D87B-4BF7-4B28-B455-BF0A2EBD5702}"/>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175028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0D2-618B-4CA9-BEB1-637B21173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7B8425-0C02-433C-979C-52C01DD8D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F4D808-8397-4319-9C43-5828D55D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C0D37-46B3-465D-95F9-275F02164971}"/>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6" name="Footer Placeholder 5">
            <a:extLst>
              <a:ext uri="{FF2B5EF4-FFF2-40B4-BE49-F238E27FC236}">
                <a16:creationId xmlns:a16="http://schemas.microsoft.com/office/drawing/2014/main" id="{9C800943-0A5C-4F52-B5BB-479E7C8E0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637DB3-FEF9-42AF-AE08-ACDD3141CDEB}"/>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380977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665D-8D69-4336-99FD-3B57B0F0A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663EBF-B041-4FED-9241-895323246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5A7882-1453-48F4-9078-76D46B31A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C8AE1-CC89-4070-95B9-6487A08646A2}"/>
              </a:ext>
            </a:extLst>
          </p:cNvPr>
          <p:cNvSpPr>
            <a:spLocks noGrp="1"/>
          </p:cNvSpPr>
          <p:nvPr>
            <p:ph type="dt" sz="half" idx="10"/>
          </p:nvPr>
        </p:nvSpPr>
        <p:spPr/>
        <p:txBody>
          <a:bodyPr/>
          <a:lstStyle/>
          <a:p>
            <a:fld id="{49843B69-9455-4556-86E3-A7D4DB6CD51A}" type="datetimeFigureOut">
              <a:rPr lang="en-GB" smtClean="0"/>
              <a:t>20/01/2021</a:t>
            </a:fld>
            <a:endParaRPr lang="en-GB"/>
          </a:p>
        </p:txBody>
      </p:sp>
      <p:sp>
        <p:nvSpPr>
          <p:cNvPr id="6" name="Footer Placeholder 5">
            <a:extLst>
              <a:ext uri="{FF2B5EF4-FFF2-40B4-BE49-F238E27FC236}">
                <a16:creationId xmlns:a16="http://schemas.microsoft.com/office/drawing/2014/main" id="{B0FE6D4C-BCA4-4580-9AAA-88D101AB1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3BAE5-8E6A-42ED-A7A2-26A0AC490CD4}"/>
              </a:ext>
            </a:extLst>
          </p:cNvPr>
          <p:cNvSpPr>
            <a:spLocks noGrp="1"/>
          </p:cNvSpPr>
          <p:nvPr>
            <p:ph type="sldNum" sz="quarter" idx="12"/>
          </p:nvPr>
        </p:nvSpPr>
        <p:spPr/>
        <p:txBody>
          <a:bodyPr/>
          <a:lstStyle/>
          <a:p>
            <a:fld id="{3C42416E-1D94-42CF-BE4E-E38ABDB75ED7}" type="slidenum">
              <a:rPr lang="en-GB" smtClean="0"/>
              <a:t>‹#›</a:t>
            </a:fld>
            <a:endParaRPr lang="en-GB"/>
          </a:p>
        </p:txBody>
      </p:sp>
    </p:spTree>
    <p:extLst>
      <p:ext uri="{BB962C8B-B14F-4D97-AF65-F5344CB8AC3E}">
        <p14:creationId xmlns:p14="http://schemas.microsoft.com/office/powerpoint/2010/main" val="118284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9DED5-5F42-42DE-B1A0-5CF6C0D57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AFA483-D118-43B5-8AC4-8ED31A264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935E2-DB5E-4F5A-A3DC-F0CBCA679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43B69-9455-4556-86E3-A7D4DB6CD51A}" type="datetimeFigureOut">
              <a:rPr lang="en-GB" smtClean="0"/>
              <a:t>20/01/2021</a:t>
            </a:fld>
            <a:endParaRPr lang="en-GB"/>
          </a:p>
        </p:txBody>
      </p:sp>
      <p:sp>
        <p:nvSpPr>
          <p:cNvPr id="5" name="Footer Placeholder 4">
            <a:extLst>
              <a:ext uri="{FF2B5EF4-FFF2-40B4-BE49-F238E27FC236}">
                <a16:creationId xmlns:a16="http://schemas.microsoft.com/office/drawing/2014/main" id="{BC622307-CBF7-4330-85C7-54BB1F4A6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FB211C-BB13-4D5D-85A9-33A4E201A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2416E-1D94-42CF-BE4E-E38ABDB75ED7}" type="slidenum">
              <a:rPr lang="en-GB" smtClean="0"/>
              <a:t>‹#›</a:t>
            </a:fld>
            <a:endParaRPr lang="en-GB"/>
          </a:p>
        </p:txBody>
      </p:sp>
    </p:spTree>
    <p:extLst>
      <p:ext uri="{BB962C8B-B14F-4D97-AF65-F5344CB8AC3E}">
        <p14:creationId xmlns:p14="http://schemas.microsoft.com/office/powerpoint/2010/main" val="399410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F8AA-B21B-4FE1-AAF0-D28F41108FE0}"/>
              </a:ext>
            </a:extLst>
          </p:cNvPr>
          <p:cNvSpPr>
            <a:spLocks noGrp="1"/>
          </p:cNvSpPr>
          <p:nvPr>
            <p:ph type="ctrTitle"/>
          </p:nvPr>
        </p:nvSpPr>
        <p:spPr>
          <a:xfrm>
            <a:off x="0" y="308759"/>
            <a:ext cx="12192000" cy="1472540"/>
          </a:xfrm>
          <a:solidFill>
            <a:schemeClr val="tx1"/>
          </a:solidFill>
        </p:spPr>
        <p:txBody>
          <a:bodyPr>
            <a:normAutofit fontScale="90000"/>
          </a:bodyPr>
          <a:lstStyle/>
          <a:p>
            <a:r>
              <a:rPr lang="en-US" sz="5400" dirty="0">
                <a:solidFill>
                  <a:schemeClr val="bg1"/>
                </a:solidFill>
                <a:latin typeface="Arial Black" panose="020B0A04020102020204" pitchFamily="34" charset="0"/>
              </a:rPr>
              <a:t>Big Ideas for RE</a:t>
            </a:r>
            <a:br>
              <a:rPr lang="en-US" sz="5400" dirty="0">
                <a:solidFill>
                  <a:schemeClr val="bg1"/>
                </a:solidFill>
                <a:latin typeface="Arial Black" panose="020B0A04020102020204" pitchFamily="34" charset="0"/>
              </a:rPr>
            </a:br>
            <a:r>
              <a:rPr lang="en-US" sz="5400" dirty="0">
                <a:solidFill>
                  <a:schemeClr val="bg1"/>
                </a:solidFill>
                <a:latin typeface="Arial Black" panose="020B0A04020102020204" pitchFamily="34" charset="0"/>
              </a:rPr>
              <a:t>KS4 Curriculum </a:t>
            </a:r>
            <a:endParaRPr lang="en-GB" sz="5400" dirty="0">
              <a:solidFill>
                <a:schemeClr val="bg1"/>
              </a:solidFill>
              <a:latin typeface="Arial Black" panose="020B0A04020102020204" pitchFamily="34" charset="0"/>
            </a:endParaRPr>
          </a:p>
        </p:txBody>
      </p:sp>
      <p:sp>
        <p:nvSpPr>
          <p:cNvPr id="3" name="Subtitle 2">
            <a:extLst>
              <a:ext uri="{FF2B5EF4-FFF2-40B4-BE49-F238E27FC236}">
                <a16:creationId xmlns:a16="http://schemas.microsoft.com/office/drawing/2014/main" id="{DE12C47B-37A1-4A2B-B845-0AA859FA91F5}"/>
              </a:ext>
            </a:extLst>
          </p:cNvPr>
          <p:cNvSpPr>
            <a:spLocks noGrp="1"/>
          </p:cNvSpPr>
          <p:nvPr>
            <p:ph type="subTitle" idx="1"/>
          </p:nvPr>
        </p:nvSpPr>
        <p:spPr>
          <a:xfrm>
            <a:off x="1524000" y="2723264"/>
            <a:ext cx="9144000" cy="2490004"/>
          </a:xfrm>
        </p:spPr>
        <p:txBody>
          <a:bodyPr>
            <a:normAutofit/>
          </a:bodyPr>
          <a:lstStyle/>
          <a:p>
            <a:r>
              <a:rPr lang="en-US" sz="7800" dirty="0">
                <a:solidFill>
                  <a:srgbClr val="006666"/>
                </a:solidFill>
                <a:latin typeface="Arial Black" panose="020B0A04020102020204" pitchFamily="34" charset="0"/>
              </a:rPr>
              <a:t>Christianity</a:t>
            </a:r>
          </a:p>
          <a:p>
            <a:r>
              <a:rPr lang="en-US" sz="6000" dirty="0">
                <a:solidFill>
                  <a:srgbClr val="006666"/>
                </a:solidFill>
                <a:latin typeface="Arial Black" panose="020B0A04020102020204" pitchFamily="34" charset="0"/>
              </a:rPr>
              <a:t>Practices </a:t>
            </a:r>
            <a:r>
              <a:rPr lang="en-US" sz="4800" dirty="0">
                <a:solidFill>
                  <a:srgbClr val="006666"/>
                </a:solidFill>
                <a:latin typeface="Arial Black" panose="020B0A04020102020204" pitchFamily="34" charset="0"/>
              </a:rPr>
              <a:t>(AQA a)</a:t>
            </a:r>
            <a:endParaRPr lang="en-GB" sz="4800" dirty="0">
              <a:solidFill>
                <a:srgbClr val="006666"/>
              </a:solidFill>
              <a:latin typeface="Arial Black" panose="020B0A04020102020204" pitchFamily="34" charset="0"/>
            </a:endParaRPr>
          </a:p>
        </p:txBody>
      </p:sp>
      <p:grpSp>
        <p:nvGrpSpPr>
          <p:cNvPr id="4" name="Group 3">
            <a:extLst>
              <a:ext uri="{FF2B5EF4-FFF2-40B4-BE49-F238E27FC236}">
                <a16:creationId xmlns:a16="http://schemas.microsoft.com/office/drawing/2014/main" id="{19A5A304-9122-E747-A33F-EE9BA74F2A51}"/>
              </a:ext>
            </a:extLst>
          </p:cNvPr>
          <p:cNvGrpSpPr/>
          <p:nvPr/>
        </p:nvGrpSpPr>
        <p:grpSpPr>
          <a:xfrm>
            <a:off x="4151043" y="6165626"/>
            <a:ext cx="3868647" cy="379095"/>
            <a:chOff x="4144951" y="6155233"/>
            <a:chExt cx="3868647" cy="379095"/>
          </a:xfrm>
        </p:grpSpPr>
        <p:pic>
          <p:nvPicPr>
            <p:cNvPr id="5" name="Picture 4" descr="Logo, company name&#10;&#10;Description automatically generated">
              <a:extLst>
                <a:ext uri="{FF2B5EF4-FFF2-40B4-BE49-F238E27FC236}">
                  <a16:creationId xmlns:a16="http://schemas.microsoft.com/office/drawing/2014/main" id="{5ABB5A4E-EF8C-D049-BA3D-E92A67E00A33}"/>
                </a:ext>
              </a:extLst>
            </p:cNvPr>
            <p:cNvPicPr/>
            <p:nvPr/>
          </p:nvPicPr>
          <p:blipFill>
            <a:blip r:embed="rId2">
              <a:extLst>
                <a:ext uri="{28A0092B-C50C-407E-A947-70E740481C1C}">
                  <a14:useLocalDpi xmlns:a14="http://schemas.microsoft.com/office/drawing/2010/main" val="0"/>
                </a:ext>
              </a:extLst>
            </a:blip>
            <a:stretch>
              <a:fillRect/>
            </a:stretch>
          </p:blipFill>
          <p:spPr>
            <a:xfrm>
              <a:off x="6431813" y="6155233"/>
              <a:ext cx="1581785" cy="379095"/>
            </a:xfrm>
            <a:prstGeom prst="rect">
              <a:avLst/>
            </a:prstGeom>
          </p:spPr>
        </p:pic>
        <p:sp>
          <p:nvSpPr>
            <p:cNvPr id="6" name="TextBox 5">
              <a:extLst>
                <a:ext uri="{FF2B5EF4-FFF2-40B4-BE49-F238E27FC236}">
                  <a16:creationId xmlns:a16="http://schemas.microsoft.com/office/drawing/2014/main" id="{4563C69C-9ABA-464B-B1D1-DD726D2C93BB}"/>
                </a:ext>
              </a:extLst>
            </p:cNvPr>
            <p:cNvSpPr txBox="1"/>
            <p:nvPr/>
          </p:nvSpPr>
          <p:spPr>
            <a:xfrm>
              <a:off x="4144951" y="6206282"/>
              <a:ext cx="2364919" cy="276999"/>
            </a:xfrm>
            <a:prstGeom prst="rect">
              <a:avLst/>
            </a:prstGeom>
            <a:noFill/>
          </p:spPr>
          <p:txBody>
            <a:bodyPr wrap="square" rtlCol="0">
              <a:spAutoFit/>
            </a:bodyPr>
            <a:lstStyle/>
            <a:p>
              <a:r>
                <a:rPr lang="en-US" sz="1200" dirty="0"/>
                <a:t>Created in 2019. Project funded by</a:t>
              </a:r>
            </a:p>
          </p:txBody>
        </p:sp>
      </p:grpSp>
    </p:spTree>
    <p:extLst>
      <p:ext uri="{BB962C8B-B14F-4D97-AF65-F5344CB8AC3E}">
        <p14:creationId xmlns:p14="http://schemas.microsoft.com/office/powerpoint/2010/main" val="232406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F530-A7BB-4A72-8266-F1C79C0ECF5E}"/>
              </a:ext>
            </a:extLst>
          </p:cNvPr>
          <p:cNvSpPr>
            <a:spLocks noGrp="1"/>
          </p:cNvSpPr>
          <p:nvPr>
            <p:ph type="title"/>
          </p:nvPr>
        </p:nvSpPr>
        <p:spPr>
          <a:xfrm>
            <a:off x="244434" y="204519"/>
            <a:ext cx="10989623" cy="1398650"/>
          </a:xfrm>
        </p:spPr>
        <p:txBody>
          <a:bodyPr>
            <a:normAutofit/>
          </a:bodyPr>
          <a:lstStyle/>
          <a:p>
            <a:r>
              <a:rPr lang="en-US" b="1" dirty="0">
                <a:latin typeface="Arial Black" panose="020B0A04020102020204" pitchFamily="34" charset="0"/>
              </a:rPr>
              <a:t>9-10: Easter and Christmas: is there a ‘true meaning’? </a:t>
            </a:r>
            <a:endParaRPr lang="en-GB"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954DBB1-85BE-4C77-BEE0-440134DF6977}"/>
              </a:ext>
            </a:extLst>
          </p:cNvPr>
          <p:cNvSpPr>
            <a:spLocks noGrp="1"/>
          </p:cNvSpPr>
          <p:nvPr>
            <p:ph idx="1"/>
          </p:nvPr>
        </p:nvSpPr>
        <p:spPr>
          <a:xfrm>
            <a:off x="363187" y="1864425"/>
            <a:ext cx="5621977" cy="4548249"/>
          </a:xfrm>
        </p:spPr>
        <p:txBody>
          <a:bodyPr>
            <a:normAutofit lnSpcReduction="10000"/>
          </a:bodyPr>
          <a:lstStyle/>
          <a:p>
            <a:pPr marL="0" indent="0">
              <a:buNone/>
            </a:pPr>
            <a:r>
              <a:rPr lang="en-US" sz="3200" b="1" dirty="0">
                <a:solidFill>
                  <a:srgbClr val="006666"/>
                </a:solidFill>
              </a:rPr>
              <a:t>From the spec</a:t>
            </a:r>
            <a:r>
              <a:rPr lang="en-US" sz="3200" b="1" dirty="0">
                <a:solidFill>
                  <a:srgbClr val="006666"/>
                </a:solidFill>
                <a:sym typeface="Wingdings" panose="05000000000000000000" pitchFamily="2" charset="2"/>
              </a:rPr>
              <a:t> </a:t>
            </a:r>
            <a:r>
              <a:rPr lang="en-GB" sz="3200" b="1" dirty="0">
                <a:solidFill>
                  <a:srgbClr val="006666"/>
                </a:solidFill>
              </a:rPr>
              <a:t>Christmas &amp; Easter; importance for UK Christians </a:t>
            </a:r>
          </a:p>
          <a:p>
            <a:pPr marL="0" indent="0">
              <a:buNone/>
            </a:pPr>
            <a:r>
              <a:rPr lang="en-US" sz="3200" b="1" dirty="0"/>
              <a:t>Learning outcomes: </a:t>
            </a:r>
          </a:p>
          <a:p>
            <a:r>
              <a:rPr lang="en-US" sz="3200" b="1" dirty="0"/>
              <a:t>Connect belief in Incarnation to three Christmas symbols</a:t>
            </a:r>
          </a:p>
          <a:p>
            <a:r>
              <a:rPr lang="en-US" sz="3200" b="1" dirty="0"/>
              <a:t>Connect belief in salvation to three Easter symbols</a:t>
            </a:r>
          </a:p>
          <a:p>
            <a:r>
              <a:rPr lang="en-US" sz="3200" b="1" dirty="0"/>
              <a:t>Explain the Christian meaning of both these festivals </a:t>
            </a:r>
          </a:p>
          <a:p>
            <a:pPr marL="0" indent="0">
              <a:buNone/>
            </a:pPr>
            <a:endParaRPr lang="en-US" sz="3200" b="1" dirty="0"/>
          </a:p>
        </p:txBody>
      </p:sp>
      <p:sp>
        <p:nvSpPr>
          <p:cNvPr id="4" name="TextBox 3">
            <a:extLst>
              <a:ext uri="{FF2B5EF4-FFF2-40B4-BE49-F238E27FC236}">
                <a16:creationId xmlns:a16="http://schemas.microsoft.com/office/drawing/2014/main" id="{74D44661-D1E2-47C7-90C7-BDBAFD343E31}"/>
              </a:ext>
            </a:extLst>
          </p:cNvPr>
          <p:cNvSpPr txBox="1"/>
          <p:nvPr/>
        </p:nvSpPr>
        <p:spPr>
          <a:xfrm>
            <a:off x="6206838" y="1330710"/>
            <a:ext cx="5985162" cy="3170099"/>
          </a:xfrm>
          <a:prstGeom prst="rect">
            <a:avLst/>
          </a:prstGeom>
          <a:noFill/>
        </p:spPr>
        <p:txBody>
          <a:bodyPr wrap="square" rtlCol="0">
            <a:spAutoFit/>
          </a:bodyPr>
          <a:lstStyle/>
          <a:p>
            <a:r>
              <a:rPr lang="en-US" sz="3200" dirty="0"/>
              <a:t>BIG IDEAS LEARNING</a:t>
            </a:r>
          </a:p>
          <a:p>
            <a:r>
              <a:rPr lang="en-GB" sz="2400" b="1" dirty="0">
                <a:solidFill>
                  <a:srgbClr val="FF6600"/>
                </a:solidFill>
              </a:rPr>
              <a:t>CONTEXT: Christian settlers added Easter and Christmas to already existing midwinter and spring festivals. </a:t>
            </a:r>
            <a:endParaRPr lang="en-GB" sz="4000" dirty="0">
              <a:solidFill>
                <a:srgbClr val="FF6600"/>
              </a:solidFill>
            </a:endParaRPr>
          </a:p>
          <a:p>
            <a:r>
              <a:rPr lang="en-GB" sz="2400" b="1" dirty="0">
                <a:solidFill>
                  <a:srgbClr val="00B050"/>
                </a:solidFill>
              </a:rPr>
              <a:t>BELIEFS: recap significance of evangelism, link to spread of Christianity  </a:t>
            </a:r>
            <a:endParaRPr lang="en-GB" sz="4000" dirty="0">
              <a:solidFill>
                <a:srgbClr val="00B050"/>
              </a:solidFill>
            </a:endParaRPr>
          </a:p>
          <a:p>
            <a:r>
              <a:rPr lang="en-GB" sz="2400" b="1" dirty="0">
                <a:solidFill>
                  <a:srgbClr val="00B050"/>
                </a:solidFill>
              </a:rPr>
              <a:t>BELIEFS: purpose, events and symbolism of Christmas and Easter festivals</a:t>
            </a:r>
            <a:endParaRPr lang="en-GB" sz="4000" dirty="0">
              <a:solidFill>
                <a:srgbClr val="00B050"/>
              </a:solidFill>
            </a:endParaRPr>
          </a:p>
        </p:txBody>
      </p:sp>
      <p:sp>
        <p:nvSpPr>
          <p:cNvPr id="5" name="TextBox 4">
            <a:extLst>
              <a:ext uri="{FF2B5EF4-FFF2-40B4-BE49-F238E27FC236}">
                <a16:creationId xmlns:a16="http://schemas.microsoft.com/office/drawing/2014/main" id="{23279E2E-546F-4A0E-AF80-E6A14C86E381}"/>
              </a:ext>
            </a:extLst>
          </p:cNvPr>
          <p:cNvSpPr txBox="1"/>
          <p:nvPr/>
        </p:nvSpPr>
        <p:spPr>
          <a:xfrm>
            <a:off x="6206838" y="4652933"/>
            <a:ext cx="5217224" cy="2000548"/>
          </a:xfrm>
          <a:prstGeom prst="rect">
            <a:avLst/>
          </a:prstGeom>
          <a:solidFill>
            <a:srgbClr val="00FF00"/>
          </a:solidFill>
        </p:spPr>
        <p:txBody>
          <a:bodyPr wrap="square" rtlCol="0">
            <a:spAutoFit/>
          </a:bodyPr>
          <a:lstStyle/>
          <a:p>
            <a:r>
              <a:rPr lang="en-US" sz="2800" b="1" u="sng" dirty="0"/>
              <a:t>Resources</a:t>
            </a:r>
          </a:p>
          <a:p>
            <a:r>
              <a:rPr lang="en-US" sz="2400" b="1" dirty="0"/>
              <a:t>9 Christmas symbols</a:t>
            </a:r>
          </a:p>
          <a:p>
            <a:r>
              <a:rPr lang="en-US" sz="2400" b="1" dirty="0"/>
              <a:t>10 Easter Symbols</a:t>
            </a:r>
          </a:p>
          <a:p>
            <a:r>
              <a:rPr lang="en-US" sz="2400" b="1" dirty="0"/>
              <a:t>To recap: 1 passion timeline (from Christianity beliefs unit)</a:t>
            </a:r>
          </a:p>
        </p:txBody>
      </p:sp>
    </p:spTree>
    <p:extLst>
      <p:ext uri="{BB962C8B-B14F-4D97-AF65-F5344CB8AC3E}">
        <p14:creationId xmlns:p14="http://schemas.microsoft.com/office/powerpoint/2010/main" val="255570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DC1BF-2CF0-48A4-A360-198BDC49C89C}"/>
              </a:ext>
            </a:extLst>
          </p:cNvPr>
          <p:cNvSpPr>
            <a:spLocks noGrp="1"/>
          </p:cNvSpPr>
          <p:nvPr>
            <p:ph idx="1"/>
          </p:nvPr>
        </p:nvSpPr>
        <p:spPr>
          <a:xfrm>
            <a:off x="0" y="0"/>
            <a:ext cx="12192000" cy="6858000"/>
          </a:xfrm>
        </p:spPr>
        <p:txBody>
          <a:bodyPr>
            <a:normAutofit lnSpcReduction="10000"/>
          </a:bodyPr>
          <a:lstStyle/>
          <a:p>
            <a:pPr marL="0" indent="0">
              <a:buNone/>
            </a:pPr>
            <a:r>
              <a:rPr lang="en-US" b="1" dirty="0"/>
              <a:t>Lesson 9</a:t>
            </a:r>
          </a:p>
          <a:p>
            <a:r>
              <a:rPr lang="en-US" dirty="0"/>
              <a:t>Show images of Christmas (next slide). Ask the class to discuss in groups which are Christian and which are not Christian symbols. Listen to answers.</a:t>
            </a:r>
          </a:p>
          <a:p>
            <a:r>
              <a:rPr lang="en-US" dirty="0"/>
              <a:t>Cut up ‘9 Christmas symbols’ into cards, hand out. Groups move into ‘Christian’ and ‘pre-Christian’ piles. Share and discuss. </a:t>
            </a:r>
          </a:p>
          <a:p>
            <a:r>
              <a:rPr lang="en-US" dirty="0"/>
              <a:t>Give out highlighters. Ask groups to highlight all Midwinter or Yule traditions that have become part of Christmas. Recap evangelism (lesson 1). Is this a brilliant example of Christian evangelism? </a:t>
            </a:r>
          </a:p>
          <a:p>
            <a:r>
              <a:rPr lang="en-US" dirty="0"/>
              <a:t>Look at the ‘Incarnation beliefs’ (subsequent slide). Define ‘Incarnation’. Can students find symbolism for this key Christian concept in any of the Christmas symbols? Discuss. </a:t>
            </a:r>
          </a:p>
          <a:p>
            <a:pPr marL="0" indent="0">
              <a:buNone/>
            </a:pPr>
            <a:r>
              <a:rPr lang="en-US" dirty="0"/>
              <a:t>EXTENSION: read Luke 2: 1-21 for more detailed information.</a:t>
            </a:r>
          </a:p>
          <a:p>
            <a:r>
              <a:rPr lang="en-US" dirty="0"/>
              <a:t>Pairs or groups make a ‘non-Christian’ AND a ‘Christian’ Christmas card. The Christian card must show three symbols denoting Incarnation beliefs. The non-Christian Christmas card can show any outlooks on the planet, people or the time of year. Display in class.</a:t>
            </a:r>
          </a:p>
          <a:p>
            <a:r>
              <a:rPr lang="en-US" dirty="0"/>
              <a:t>Briefly discuss question: is there a ‘true’ meaning of Christmas? </a:t>
            </a:r>
          </a:p>
        </p:txBody>
      </p:sp>
    </p:spTree>
    <p:extLst>
      <p:ext uri="{BB962C8B-B14F-4D97-AF65-F5344CB8AC3E}">
        <p14:creationId xmlns:p14="http://schemas.microsoft.com/office/powerpoint/2010/main" val="24741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586F1E9-8C43-405E-A52B-19FF9EF403BF}"/>
              </a:ext>
            </a:extLst>
          </p:cNvPr>
          <p:cNvGraphicFramePr>
            <a:graphicFrameLocks noGrp="1"/>
          </p:cNvGraphicFramePr>
          <p:nvPr>
            <p:ph idx="1"/>
          </p:nvPr>
        </p:nvGraphicFramePr>
        <p:xfrm>
          <a:off x="304800" y="119806"/>
          <a:ext cx="11582400" cy="6738194"/>
        </p:xfrm>
        <a:graphic>
          <a:graphicData uri="http://schemas.openxmlformats.org/drawingml/2006/table">
            <a:tbl>
              <a:tblPr firstRow="1" bandRow="1"/>
              <a:tblGrid>
                <a:gridCol w="3860800">
                  <a:extLst>
                    <a:ext uri="{9D8B030D-6E8A-4147-A177-3AD203B41FA5}">
                      <a16:colId xmlns:a16="http://schemas.microsoft.com/office/drawing/2014/main" val="1873946380"/>
                    </a:ext>
                  </a:extLst>
                </a:gridCol>
                <a:gridCol w="3860800">
                  <a:extLst>
                    <a:ext uri="{9D8B030D-6E8A-4147-A177-3AD203B41FA5}">
                      <a16:colId xmlns:a16="http://schemas.microsoft.com/office/drawing/2014/main" val="3003305781"/>
                    </a:ext>
                  </a:extLst>
                </a:gridCol>
                <a:gridCol w="3860800">
                  <a:extLst>
                    <a:ext uri="{9D8B030D-6E8A-4147-A177-3AD203B41FA5}">
                      <a16:colId xmlns:a16="http://schemas.microsoft.com/office/drawing/2014/main" val="2208506914"/>
                    </a:ext>
                  </a:extLst>
                </a:gridCol>
              </a:tblGrid>
              <a:tr h="3369097">
                <a:tc>
                  <a:txBody>
                    <a:bodyPr/>
                    <a:lstStyle/>
                    <a:p>
                      <a:pPr algn="ctr"/>
                      <a:r>
                        <a:rPr lang="en-US" sz="2800" dirty="0">
                          <a:latin typeface="Arial Black" panose="020B0A04020102020204" pitchFamily="34" charset="0"/>
                        </a:rPr>
                        <a:t>Father Christmas </a:t>
                      </a: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Yule log</a:t>
                      </a:r>
                    </a:p>
                    <a:p>
                      <a:pPr algn="ctr"/>
                      <a:endParaRPr lang="en-US" sz="2800" dirty="0">
                        <a:latin typeface="Arial Black" panose="020B0A04020102020204" pitchFamily="34" charset="0"/>
                      </a:endParaRPr>
                    </a:p>
                    <a:p>
                      <a:pPr algn="ctr"/>
                      <a:endParaRPr lang="en-GB" sz="2800" dirty="0">
                        <a:latin typeface="Arial Black" panose="020B0A04020102020204" pitchFamily="34" charset="0"/>
                      </a:endParaRPr>
                    </a:p>
                  </a:txBody>
                  <a:tcPr/>
                </a:tc>
                <a:tc>
                  <a:txBody>
                    <a:bodyPr/>
                    <a:lstStyle/>
                    <a:p>
                      <a:pPr algn="ctr"/>
                      <a:r>
                        <a:rPr lang="en-US" sz="2400" dirty="0">
                          <a:latin typeface="Arial Black" panose="020B0A04020102020204" pitchFamily="34" charset="0"/>
                        </a:rPr>
                        <a:t>Baby Jesus/ Nativity</a:t>
                      </a:r>
                    </a:p>
                    <a:p>
                      <a:pPr algn="ctr"/>
                      <a:endParaRPr lang="en-GB" sz="2800" b="1" dirty="0">
                        <a:latin typeface="Arial Black" panose="020B0A04020102020204" pitchFamily="34" charset="0"/>
                      </a:endParaRPr>
                    </a:p>
                  </a:txBody>
                  <a:tcPr/>
                </a:tc>
                <a:extLst>
                  <a:ext uri="{0D108BD9-81ED-4DB2-BD59-A6C34878D82A}">
                    <a16:rowId xmlns:a16="http://schemas.microsoft.com/office/drawing/2014/main" val="2755825592"/>
                  </a:ext>
                </a:extLst>
              </a:tr>
              <a:tr h="3369097">
                <a:tc>
                  <a:txBody>
                    <a:bodyPr/>
                    <a:lstStyle/>
                    <a:p>
                      <a:pPr algn="ctr"/>
                      <a:r>
                        <a:rPr lang="en-US" sz="2800" dirty="0">
                          <a:latin typeface="Arial Black" panose="020B0A04020102020204" pitchFamily="34" charset="0"/>
                        </a:rPr>
                        <a:t>Presents</a:t>
                      </a: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Feasting &amp; Lights</a:t>
                      </a:r>
                    </a:p>
                    <a:p>
                      <a:pPr algn="ct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Christingle </a:t>
                      </a:r>
                    </a:p>
                    <a:p>
                      <a:pPr algn="ctr"/>
                      <a:endParaRPr lang="en-GB" sz="2800" dirty="0">
                        <a:latin typeface="Arial Black" panose="020B0A04020102020204" pitchFamily="34" charset="0"/>
                      </a:endParaRPr>
                    </a:p>
                  </a:txBody>
                  <a:tcPr/>
                </a:tc>
                <a:extLst>
                  <a:ext uri="{0D108BD9-81ED-4DB2-BD59-A6C34878D82A}">
                    <a16:rowId xmlns:a16="http://schemas.microsoft.com/office/drawing/2014/main" val="2908812152"/>
                  </a:ext>
                </a:extLst>
              </a:tr>
            </a:tbl>
          </a:graphicData>
        </a:graphic>
      </p:graphicFrame>
      <p:pic>
        <p:nvPicPr>
          <p:cNvPr id="1026" name="Picture 2" descr="Christmas, Santa Claus, Figurine, Xmas, Santa, Figure">
            <a:extLst>
              <a:ext uri="{FF2B5EF4-FFF2-40B4-BE49-F238E27FC236}">
                <a16:creationId xmlns:a16="http://schemas.microsoft.com/office/drawing/2014/main" id="{0595A8F1-6FE8-4837-BF1B-FCF1F8C8A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35737"/>
            <a:ext cx="3638550"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ristmas Dinner, Dessert, Christmas, Food, Festive">
            <a:extLst>
              <a:ext uri="{FF2B5EF4-FFF2-40B4-BE49-F238E27FC236}">
                <a16:creationId xmlns:a16="http://schemas.microsoft.com/office/drawing/2014/main" id="{7A391A1D-B6DC-4E15-8D6F-51D8EF6E45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75" t="17500" r="23542" b="23350"/>
          <a:stretch/>
        </p:blipFill>
        <p:spPr bwMode="auto">
          <a:xfrm>
            <a:off x="4273608" y="661947"/>
            <a:ext cx="3511435"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ristmas, Nativity Scene, Crib, Father Christmas">
            <a:extLst>
              <a:ext uri="{FF2B5EF4-FFF2-40B4-BE49-F238E27FC236}">
                <a16:creationId xmlns:a16="http://schemas.microsoft.com/office/drawing/2014/main" id="{4A02BD83-DFD9-4E5A-A78C-AD5CC0412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650" y="581470"/>
            <a:ext cx="4415667" cy="24608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d bauble on brown giftbox">
            <a:extLst>
              <a:ext uri="{FF2B5EF4-FFF2-40B4-BE49-F238E27FC236}">
                <a16:creationId xmlns:a16="http://schemas.microsoft.com/office/drawing/2014/main" id="{3D55EF48-FBEC-4C01-B326-110132300C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6832"/>
          <a:stretch/>
        </p:blipFill>
        <p:spPr bwMode="auto">
          <a:xfrm>
            <a:off x="448756" y="4014227"/>
            <a:ext cx="3503038" cy="23307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ighted candles on round table">
            <a:extLst>
              <a:ext uri="{FF2B5EF4-FFF2-40B4-BE49-F238E27FC236}">
                <a16:creationId xmlns:a16="http://schemas.microsoft.com/office/drawing/2014/main" id="{7650B38F-CF01-43FF-A8F9-8975D798F6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008"/>
          <a:stretch/>
        </p:blipFill>
        <p:spPr bwMode="auto">
          <a:xfrm>
            <a:off x="4921918" y="4014227"/>
            <a:ext cx="2214813" cy="27239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ristdingle, Xmas, Candle, Religion, Christianity">
            <a:extLst>
              <a:ext uri="{FF2B5EF4-FFF2-40B4-BE49-F238E27FC236}">
                <a16:creationId xmlns:a16="http://schemas.microsoft.com/office/drawing/2014/main" id="{79F95780-9024-436D-92CF-8C1CD82C7B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987" t="38956" r="36042" b="11230"/>
          <a:stretch/>
        </p:blipFill>
        <p:spPr bwMode="auto">
          <a:xfrm>
            <a:off x="8676726" y="3973987"/>
            <a:ext cx="2797513" cy="280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2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576F-685A-4A70-BEAC-9615B70821CC}"/>
              </a:ext>
            </a:extLst>
          </p:cNvPr>
          <p:cNvSpPr>
            <a:spLocks noGrp="1"/>
          </p:cNvSpPr>
          <p:nvPr>
            <p:ph type="title"/>
          </p:nvPr>
        </p:nvSpPr>
        <p:spPr>
          <a:xfrm>
            <a:off x="0" y="85695"/>
            <a:ext cx="10515600" cy="1059914"/>
          </a:xfrm>
        </p:spPr>
        <p:txBody>
          <a:bodyPr>
            <a:normAutofit/>
          </a:bodyPr>
          <a:lstStyle/>
          <a:p>
            <a:r>
              <a:rPr lang="en-US" sz="4800" dirty="0">
                <a:latin typeface="Arial Black" panose="020B0A04020102020204" pitchFamily="34" charset="0"/>
              </a:rPr>
              <a:t>Incarnation Beliefs </a:t>
            </a:r>
            <a:endParaRPr lang="en-GB" sz="4800" dirty="0">
              <a:latin typeface="Arial Black" panose="020B0A04020102020204" pitchFamily="34" charset="0"/>
            </a:endParaRPr>
          </a:p>
        </p:txBody>
      </p:sp>
      <p:sp>
        <p:nvSpPr>
          <p:cNvPr id="6" name="Content Placeholder 5">
            <a:extLst>
              <a:ext uri="{FF2B5EF4-FFF2-40B4-BE49-F238E27FC236}">
                <a16:creationId xmlns:a16="http://schemas.microsoft.com/office/drawing/2014/main" id="{AED9DBEF-F922-49B8-B709-8278CE561A31}"/>
              </a:ext>
            </a:extLst>
          </p:cNvPr>
          <p:cNvSpPr>
            <a:spLocks noGrp="1"/>
          </p:cNvSpPr>
          <p:nvPr>
            <p:ph idx="1"/>
          </p:nvPr>
        </p:nvSpPr>
        <p:spPr>
          <a:xfrm>
            <a:off x="339438" y="1145609"/>
            <a:ext cx="6168242" cy="2690121"/>
          </a:xfrm>
          <a:ln>
            <a:solidFill>
              <a:srgbClr val="006666"/>
            </a:solidFill>
          </a:ln>
        </p:spPr>
        <p:txBody>
          <a:bodyPr>
            <a:normAutofit/>
          </a:bodyPr>
          <a:lstStyle/>
          <a:p>
            <a:pPr marL="0" indent="0">
              <a:buNone/>
            </a:pPr>
            <a:r>
              <a:rPr lang="en-US" sz="2000" b="1" dirty="0">
                <a:solidFill>
                  <a:srgbClr val="006666"/>
                </a:solidFill>
              </a:rPr>
              <a:t>So Joseph also went up from the town of Nazareth in Galilee to Judea, to Bethlehem the town of David, because he belonged to the house and line of David. He went there to register with Mary, who was pledged to be married to him and was expecting a child. While they were there, the time came for the baby to be born, and she gave birth to her firstborn, a son. She wrapped him in cloths and placed him in a manger, because there was no guest room available for them. (Luke 2: 4-7)</a:t>
            </a:r>
            <a:endParaRPr lang="en-GB" sz="2000" b="1" dirty="0">
              <a:solidFill>
                <a:srgbClr val="006666"/>
              </a:solidFill>
            </a:endParaRPr>
          </a:p>
        </p:txBody>
      </p:sp>
      <p:sp>
        <p:nvSpPr>
          <p:cNvPr id="8" name="TextBox 7">
            <a:extLst>
              <a:ext uri="{FF2B5EF4-FFF2-40B4-BE49-F238E27FC236}">
                <a16:creationId xmlns:a16="http://schemas.microsoft.com/office/drawing/2014/main" id="{6443CC3D-876D-4E8E-81AF-545F594B1407}"/>
              </a:ext>
            </a:extLst>
          </p:cNvPr>
          <p:cNvSpPr txBox="1"/>
          <p:nvPr/>
        </p:nvSpPr>
        <p:spPr>
          <a:xfrm>
            <a:off x="6761022" y="375718"/>
            <a:ext cx="5256808" cy="6247864"/>
          </a:xfrm>
          <a:prstGeom prst="rect">
            <a:avLst/>
          </a:prstGeom>
          <a:noFill/>
          <a:ln>
            <a:solidFill>
              <a:srgbClr val="002060"/>
            </a:solidFill>
          </a:ln>
        </p:spPr>
        <p:txBody>
          <a:bodyPr wrap="square" rtlCol="0">
            <a:spAutoFit/>
          </a:bodyPr>
          <a:lstStyle/>
          <a:p>
            <a:r>
              <a:rPr lang="en-US" sz="2000" b="1" dirty="0">
                <a:solidFill>
                  <a:srgbClr val="002060"/>
                </a:solidFill>
              </a:rPr>
              <a:t>The angel came to her and said, “Peace be with you! The Lord is with you and has greatly blessed you!”</a:t>
            </a:r>
          </a:p>
          <a:p>
            <a:r>
              <a:rPr lang="en-US" sz="2000" b="1" dirty="0">
                <a:solidFill>
                  <a:srgbClr val="002060"/>
                </a:solidFill>
              </a:rPr>
              <a:t>Mary was deeply troubled by the angel’s message, and she wondered what his words meant. The angel said to her, “Don’t be afraid, Mary; God has been gracious to you. You will become pregnant and give birth to a son, and you will name him Jesus. He will be great and will be called the Son of the Most High God. The Lord God will make him a king, as his ancestor David was, and he will be the king of the descendants of Jacob for ever; his kingdom will never end!”</a:t>
            </a:r>
          </a:p>
          <a:p>
            <a:r>
              <a:rPr lang="en-US" sz="2000" b="1" dirty="0">
                <a:solidFill>
                  <a:srgbClr val="002060"/>
                </a:solidFill>
              </a:rPr>
              <a:t>Mary said to the angel, “I am a virgin. How, then, can this be?” The angel answered, “The Holy Spirit will come on you, and God’s power will rest upon you. For this reason the holy child will be called the Son of God.”</a:t>
            </a:r>
          </a:p>
          <a:p>
            <a:r>
              <a:rPr lang="en-US" sz="2000" b="1" dirty="0">
                <a:solidFill>
                  <a:srgbClr val="002060"/>
                </a:solidFill>
              </a:rPr>
              <a:t>(Luke 1: 28-35)</a:t>
            </a:r>
            <a:endParaRPr lang="en-GB" sz="2000" b="1" dirty="0">
              <a:solidFill>
                <a:srgbClr val="002060"/>
              </a:solidFill>
            </a:endParaRPr>
          </a:p>
        </p:txBody>
      </p:sp>
      <p:sp>
        <p:nvSpPr>
          <p:cNvPr id="9" name="TextBox 8">
            <a:extLst>
              <a:ext uri="{FF2B5EF4-FFF2-40B4-BE49-F238E27FC236}">
                <a16:creationId xmlns:a16="http://schemas.microsoft.com/office/drawing/2014/main" id="{E6B086C8-CCF5-4CC0-9DA7-C873BA8C56FB}"/>
              </a:ext>
            </a:extLst>
          </p:cNvPr>
          <p:cNvSpPr txBox="1"/>
          <p:nvPr/>
        </p:nvSpPr>
        <p:spPr>
          <a:xfrm>
            <a:off x="339436" y="3990109"/>
            <a:ext cx="3575461" cy="2554545"/>
          </a:xfrm>
          <a:prstGeom prst="rect">
            <a:avLst/>
          </a:prstGeom>
          <a:noFill/>
          <a:ln>
            <a:solidFill>
              <a:srgbClr val="7030A0"/>
            </a:solidFill>
          </a:ln>
        </p:spPr>
        <p:txBody>
          <a:bodyPr wrap="square" rtlCol="0">
            <a:spAutoFit/>
          </a:bodyPr>
          <a:lstStyle/>
          <a:p>
            <a:r>
              <a:rPr lang="en-US" sz="2000" b="1" dirty="0">
                <a:solidFill>
                  <a:srgbClr val="7030A0"/>
                </a:solidFill>
              </a:rPr>
              <a:t>For God loved the world so much that he gave his only Son, so that everyone who believes in him may not die but have eternal life. For God did not send his Son into the world to be its judge, but to be its </a:t>
            </a:r>
            <a:r>
              <a:rPr lang="en-US" sz="2000" b="1" dirty="0" err="1">
                <a:solidFill>
                  <a:srgbClr val="7030A0"/>
                </a:solidFill>
              </a:rPr>
              <a:t>saviour</a:t>
            </a:r>
            <a:r>
              <a:rPr lang="en-US" sz="2000" b="1" dirty="0">
                <a:solidFill>
                  <a:srgbClr val="7030A0"/>
                </a:solidFill>
              </a:rPr>
              <a:t>. (John 3: 16-17)</a:t>
            </a:r>
            <a:endParaRPr lang="en-GB" sz="2000" b="1" dirty="0">
              <a:solidFill>
                <a:srgbClr val="7030A0"/>
              </a:solidFill>
            </a:endParaRPr>
          </a:p>
        </p:txBody>
      </p:sp>
      <p:sp>
        <p:nvSpPr>
          <p:cNvPr id="10" name="TextBox 9">
            <a:extLst>
              <a:ext uri="{FF2B5EF4-FFF2-40B4-BE49-F238E27FC236}">
                <a16:creationId xmlns:a16="http://schemas.microsoft.com/office/drawing/2014/main" id="{28EBA37B-E749-4617-895C-899397515E74}"/>
              </a:ext>
            </a:extLst>
          </p:cNvPr>
          <p:cNvSpPr txBox="1"/>
          <p:nvPr/>
        </p:nvSpPr>
        <p:spPr>
          <a:xfrm>
            <a:off x="4168239" y="3998195"/>
            <a:ext cx="2339440" cy="2554545"/>
          </a:xfrm>
          <a:prstGeom prst="rect">
            <a:avLst/>
          </a:prstGeom>
          <a:noFill/>
          <a:ln>
            <a:solidFill>
              <a:srgbClr val="0070C0"/>
            </a:solidFill>
          </a:ln>
        </p:spPr>
        <p:txBody>
          <a:bodyPr wrap="square" rtlCol="0">
            <a:spAutoFit/>
          </a:bodyPr>
          <a:lstStyle/>
          <a:p>
            <a:r>
              <a:rPr lang="en-US" sz="2000" b="1" dirty="0">
                <a:solidFill>
                  <a:srgbClr val="0070C0"/>
                </a:solidFill>
              </a:rPr>
              <a:t>Jesus answered him, “I am the way, the truth, and the life; no one goes to the Father except by me. “</a:t>
            </a:r>
          </a:p>
          <a:p>
            <a:r>
              <a:rPr lang="en-US" sz="2000" b="1" dirty="0">
                <a:solidFill>
                  <a:srgbClr val="0070C0"/>
                </a:solidFill>
              </a:rPr>
              <a:t>(John 14:6) </a:t>
            </a:r>
          </a:p>
          <a:p>
            <a:endParaRPr lang="en-GB" sz="2000" dirty="0">
              <a:solidFill>
                <a:srgbClr val="0070C0"/>
              </a:solidFill>
            </a:endParaRPr>
          </a:p>
        </p:txBody>
      </p:sp>
    </p:spTree>
    <p:extLst>
      <p:ext uri="{BB962C8B-B14F-4D97-AF65-F5344CB8AC3E}">
        <p14:creationId xmlns:p14="http://schemas.microsoft.com/office/powerpoint/2010/main" val="8868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ADB07-ED01-46C4-8028-871752994DC0}"/>
              </a:ext>
            </a:extLst>
          </p:cNvPr>
          <p:cNvSpPr>
            <a:spLocks noGrp="1"/>
          </p:cNvSpPr>
          <p:nvPr>
            <p:ph idx="1"/>
          </p:nvPr>
        </p:nvSpPr>
        <p:spPr>
          <a:xfrm>
            <a:off x="0" y="0"/>
            <a:ext cx="12192000" cy="6858000"/>
          </a:xfrm>
        </p:spPr>
        <p:txBody>
          <a:bodyPr>
            <a:normAutofit lnSpcReduction="10000"/>
          </a:bodyPr>
          <a:lstStyle/>
          <a:p>
            <a:pPr marL="0" indent="0">
              <a:buNone/>
            </a:pPr>
            <a:r>
              <a:rPr lang="en-US" b="1" dirty="0"/>
              <a:t>Lesson 10</a:t>
            </a:r>
          </a:p>
          <a:p>
            <a:r>
              <a:rPr lang="en-US" dirty="0"/>
              <a:t>Recap last lesson’s question: is there a true meaning of Christmas? Look at the Christian and non-Christian Christmas cards the class created last lesson.</a:t>
            </a:r>
          </a:p>
          <a:p>
            <a:r>
              <a:rPr lang="en-US" dirty="0"/>
              <a:t>Repeat process with Easter symbols. Show images of (next slide): Which are Christian and which are not Christian symbols? </a:t>
            </a:r>
          </a:p>
          <a:p>
            <a:r>
              <a:rPr lang="en-US" dirty="0"/>
              <a:t>Hand out ‘10 Easter Symbols’ as cards. Groups spilt into ‘Christian’ and ‘not Christian’ (or ‘pre-Christian’) piles.</a:t>
            </a:r>
          </a:p>
          <a:p>
            <a:r>
              <a:rPr lang="en-US" dirty="0"/>
              <a:t>Groups highlight all pre-Christian traditions that have become part of Easter. </a:t>
            </a:r>
          </a:p>
          <a:p>
            <a:r>
              <a:rPr lang="en-US" dirty="0"/>
              <a:t>Hand out ‘1 passion timeline’ (from Christianity beliefs unit). Ask groups to match up events of the beliefs around the Passion with symbols of Easter. </a:t>
            </a:r>
          </a:p>
          <a:p>
            <a:r>
              <a:rPr lang="en-US" dirty="0">
                <a:sym typeface="Wingdings" panose="05000000000000000000" pitchFamily="2" charset="2"/>
              </a:rPr>
              <a:t>As last lesson, groups create a Christian or non-Christian Easter card. The </a:t>
            </a:r>
            <a:r>
              <a:rPr lang="en-US" dirty="0"/>
              <a:t>Christian card must show three symbols denoting Passion events or beliefs about the passion. The non-Christian card can show any outlooks on the planet, people or the time of year. </a:t>
            </a:r>
            <a:r>
              <a:rPr lang="en-US" dirty="0">
                <a:sym typeface="Wingdings" panose="05000000000000000000" pitchFamily="2" charset="2"/>
              </a:rPr>
              <a:t>Display</a:t>
            </a:r>
          </a:p>
          <a:p>
            <a:r>
              <a:rPr lang="en-US" dirty="0">
                <a:sym typeface="Wingdings" panose="05000000000000000000" pitchFamily="2" charset="2"/>
              </a:rPr>
              <a:t>Recap last week’s question: this a brilliant example of Christian evangelism?</a:t>
            </a:r>
          </a:p>
          <a:p>
            <a:r>
              <a:rPr lang="en-US" dirty="0"/>
              <a:t>Answer the question- is there a ‘true’ meaning of Easter and Christmas? </a:t>
            </a:r>
          </a:p>
          <a:p>
            <a:endParaRPr lang="en-GB" dirty="0"/>
          </a:p>
        </p:txBody>
      </p:sp>
    </p:spTree>
    <p:extLst>
      <p:ext uri="{BB962C8B-B14F-4D97-AF65-F5344CB8AC3E}">
        <p14:creationId xmlns:p14="http://schemas.microsoft.com/office/powerpoint/2010/main" val="219598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586F1E9-8C43-405E-A52B-19FF9EF403BF}"/>
              </a:ext>
            </a:extLst>
          </p:cNvPr>
          <p:cNvGraphicFramePr>
            <a:graphicFrameLocks noGrp="1"/>
          </p:cNvGraphicFramePr>
          <p:nvPr>
            <p:ph idx="1"/>
          </p:nvPr>
        </p:nvGraphicFramePr>
        <p:xfrm>
          <a:off x="309562" y="245943"/>
          <a:ext cx="11572875" cy="6505012"/>
        </p:xfrm>
        <a:graphic>
          <a:graphicData uri="http://schemas.openxmlformats.org/drawingml/2006/table">
            <a:tbl>
              <a:tblPr firstRow="1" bandRow="1"/>
              <a:tblGrid>
                <a:gridCol w="3857625">
                  <a:extLst>
                    <a:ext uri="{9D8B030D-6E8A-4147-A177-3AD203B41FA5}">
                      <a16:colId xmlns:a16="http://schemas.microsoft.com/office/drawing/2014/main" val="1873946380"/>
                    </a:ext>
                  </a:extLst>
                </a:gridCol>
                <a:gridCol w="3857625">
                  <a:extLst>
                    <a:ext uri="{9D8B030D-6E8A-4147-A177-3AD203B41FA5}">
                      <a16:colId xmlns:a16="http://schemas.microsoft.com/office/drawing/2014/main" val="3003305781"/>
                    </a:ext>
                  </a:extLst>
                </a:gridCol>
                <a:gridCol w="3857625">
                  <a:extLst>
                    <a:ext uri="{9D8B030D-6E8A-4147-A177-3AD203B41FA5}">
                      <a16:colId xmlns:a16="http://schemas.microsoft.com/office/drawing/2014/main" val="2208506914"/>
                    </a:ext>
                  </a:extLst>
                </a:gridCol>
              </a:tblGrid>
              <a:tr h="3252506">
                <a:tc>
                  <a:txBody>
                    <a:bodyPr/>
                    <a:lstStyle/>
                    <a:p>
                      <a:pPr algn="ctr"/>
                      <a:r>
                        <a:rPr lang="en-US" sz="2800" dirty="0">
                          <a:latin typeface="Arial Black" panose="020B0A04020102020204" pitchFamily="34" charset="0"/>
                        </a:rPr>
                        <a:t>Easter/ Pascha </a:t>
                      </a: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Chocolate Eggs</a:t>
                      </a: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Decorated Eggs</a:t>
                      </a:r>
                    </a:p>
                    <a:p>
                      <a:pPr algn="ctr"/>
                      <a:endParaRPr lang="en-US" sz="2800" dirty="0">
                        <a:latin typeface="Arial Black" panose="020B0A04020102020204" pitchFamily="34" charset="0"/>
                      </a:endParaRPr>
                    </a:p>
                  </a:txBody>
                  <a:tcPr/>
                </a:tc>
                <a:extLst>
                  <a:ext uri="{0D108BD9-81ED-4DB2-BD59-A6C34878D82A}">
                    <a16:rowId xmlns:a16="http://schemas.microsoft.com/office/drawing/2014/main" val="2755825592"/>
                  </a:ext>
                </a:extLst>
              </a:tr>
              <a:tr h="3252506">
                <a:tc>
                  <a:txBody>
                    <a:bodyPr/>
                    <a:lstStyle/>
                    <a:p>
                      <a:pPr algn="ctr"/>
                      <a:r>
                        <a:rPr lang="en-US" sz="2800" dirty="0">
                          <a:latin typeface="Arial Black" panose="020B0A04020102020204" pitchFamily="34" charset="0"/>
                        </a:rPr>
                        <a:t>Hot Cross Buns</a:t>
                      </a:r>
                    </a:p>
                    <a:p>
                      <a:pPr algn="ct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Paschal Candle</a:t>
                      </a:r>
                    </a:p>
                    <a:p>
                      <a:pPr algn="ctr"/>
                      <a:endParaRPr lang="en-US" sz="2800" dirty="0">
                        <a:latin typeface="Arial Black" panose="020B0A04020102020204" pitchFamily="34" charset="0"/>
                      </a:endParaRPr>
                    </a:p>
                    <a:p>
                      <a:pPr algn="ctr"/>
                      <a:endParaRPr lang="en-GB" sz="2800" dirty="0">
                        <a:latin typeface="Arial Black" panose="020B0A04020102020204" pitchFamily="34" charset="0"/>
                      </a:endParaRPr>
                    </a:p>
                  </a:txBody>
                  <a:tcPr/>
                </a:tc>
                <a:tc>
                  <a:txBody>
                    <a:bodyPr/>
                    <a:lstStyle/>
                    <a:p>
                      <a:pPr algn="ctr"/>
                      <a:r>
                        <a:rPr lang="en-US" sz="2800" dirty="0">
                          <a:latin typeface="Arial Black" panose="020B0A04020102020204" pitchFamily="34" charset="0"/>
                        </a:rPr>
                        <a:t>Easter Bunny </a:t>
                      </a:r>
                    </a:p>
                    <a:p>
                      <a:pPr algn="ctr"/>
                      <a:endParaRPr lang="en-GB" sz="2800" dirty="0">
                        <a:latin typeface="Arial Black" panose="020B0A04020102020204" pitchFamily="34" charset="0"/>
                      </a:endParaRPr>
                    </a:p>
                  </a:txBody>
                  <a:tcPr/>
                </a:tc>
                <a:extLst>
                  <a:ext uri="{0D108BD9-81ED-4DB2-BD59-A6C34878D82A}">
                    <a16:rowId xmlns:a16="http://schemas.microsoft.com/office/drawing/2014/main" val="2908812152"/>
                  </a:ext>
                </a:extLst>
              </a:tr>
            </a:tbl>
          </a:graphicData>
        </a:graphic>
      </p:graphicFrame>
      <p:pic>
        <p:nvPicPr>
          <p:cNvPr id="3074" name="Picture 2" descr="easter baking of cakes placed on white ceramic cake stand">
            <a:extLst>
              <a:ext uri="{FF2B5EF4-FFF2-40B4-BE49-F238E27FC236}">
                <a16:creationId xmlns:a16="http://schemas.microsoft.com/office/drawing/2014/main" id="{B8DD0B9B-6FA3-4DE5-A295-0C2517377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37" b="27684"/>
          <a:stretch/>
        </p:blipFill>
        <p:spPr bwMode="auto">
          <a:xfrm>
            <a:off x="4394507" y="1111702"/>
            <a:ext cx="325288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d and white baubles on brown woven basket">
            <a:extLst>
              <a:ext uri="{FF2B5EF4-FFF2-40B4-BE49-F238E27FC236}">
                <a16:creationId xmlns:a16="http://schemas.microsoft.com/office/drawing/2014/main" id="{89BF9A9D-C181-474D-AC05-73DE444A45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18" b="45717"/>
          <a:stretch/>
        </p:blipFill>
        <p:spPr bwMode="auto">
          <a:xfrm>
            <a:off x="8208870" y="874483"/>
            <a:ext cx="3323679" cy="24660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d and brown crucifix decor">
            <a:extLst>
              <a:ext uri="{FF2B5EF4-FFF2-40B4-BE49-F238E27FC236}">
                <a16:creationId xmlns:a16="http://schemas.microsoft.com/office/drawing/2014/main" id="{27DC6CC9-77E1-4B1C-B965-8AC87CE03E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6" t="14491" r="4789" b="13012"/>
          <a:stretch/>
        </p:blipFill>
        <p:spPr bwMode="auto">
          <a:xfrm>
            <a:off x="4842009" y="3981904"/>
            <a:ext cx="2396991" cy="26898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oseup photo of gray rabbit plush toy">
            <a:extLst>
              <a:ext uri="{FF2B5EF4-FFF2-40B4-BE49-F238E27FC236}">
                <a16:creationId xmlns:a16="http://schemas.microsoft.com/office/drawing/2014/main" id="{93BD29CC-2219-4372-88AF-E628450CB7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784" b="9676"/>
          <a:stretch/>
        </p:blipFill>
        <p:spPr bwMode="auto">
          <a:xfrm>
            <a:off x="8608922" y="3981904"/>
            <a:ext cx="2654603" cy="27690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aked pastries in gray bowl near white cup filled with coffee">
            <a:extLst>
              <a:ext uri="{FF2B5EF4-FFF2-40B4-BE49-F238E27FC236}">
                <a16:creationId xmlns:a16="http://schemas.microsoft.com/office/drawing/2014/main" id="{7577B73B-CA20-4F64-9C51-DE04F7D90C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800" t="9671" b="20576"/>
          <a:stretch/>
        </p:blipFill>
        <p:spPr bwMode="auto">
          <a:xfrm>
            <a:off x="1074277" y="3981904"/>
            <a:ext cx="2654603" cy="27242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rson holding Easter egg">
            <a:extLst>
              <a:ext uri="{FF2B5EF4-FFF2-40B4-BE49-F238E27FC236}">
                <a16:creationId xmlns:a16="http://schemas.microsoft.com/office/drawing/2014/main" id="{EAAE5537-ECCF-4665-BE29-18F147D34CF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044" b="27359"/>
          <a:stretch/>
        </p:blipFill>
        <p:spPr bwMode="auto">
          <a:xfrm>
            <a:off x="928475" y="755197"/>
            <a:ext cx="2528888" cy="272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8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CC5BB-1711-43B1-9AAB-2B7D57ACE494}">
  <ds:schemaRef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3daa3796-40a0-4fe0-acc9-e99f93d2279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B230D8D-6956-4DE1-9622-F15F7581E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253F42-0AFC-4214-A50E-49902B33A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1074</Words>
  <Application>Microsoft Macintosh PowerPoint</Application>
  <PresentationFormat>Widescreen</PresentationFormat>
  <Paragraphs>71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Office Theme</vt:lpstr>
      <vt:lpstr>Big Ideas for RE KS4 Curriculum </vt:lpstr>
      <vt:lpstr>9-10: Easter and Christmas: is there a ‘true meaning’? </vt:lpstr>
      <vt:lpstr>PowerPoint Presentation</vt:lpstr>
      <vt:lpstr>PowerPoint Presentation</vt:lpstr>
      <vt:lpstr>Incarnation Beliefs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9-10: Easter and Christmas: is there a ‘true meaning’? </dc:title>
  <dc:creator>Kate Christopher</dc:creator>
  <cp:lastModifiedBy>Tracey Francis</cp:lastModifiedBy>
  <cp:revision>1</cp:revision>
  <dcterms:created xsi:type="dcterms:W3CDTF">2019-11-28T14:15:09Z</dcterms:created>
  <dcterms:modified xsi:type="dcterms:W3CDTF">2021-01-20T11:28:47Z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