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7" r:id="rId5"/>
    <p:sldId id="291" r:id="rId6"/>
    <p:sldId id="316" r:id="rId7"/>
    <p:sldId id="294" r:id="rId8"/>
    <p:sldId id="307" r:id="rId9"/>
    <p:sldId id="317" r:id="rId10"/>
    <p:sldId id="318" r:id="rId11"/>
    <p:sldId id="31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FF6600"/>
    <a:srgbClr val="00FF00"/>
    <a:srgbClr val="FF33CC"/>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6DC179-F21E-4D44-97D9-A94881ED35BE}" v="4" dt="2021-01-27T22:34:59.7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383" autoAdjust="0"/>
    <p:restoredTop sz="91466" autoAdjust="0"/>
  </p:normalViewPr>
  <p:slideViewPr>
    <p:cSldViewPr snapToGrid="0">
      <p:cViewPr varScale="1">
        <p:scale>
          <a:sx n="62" d="100"/>
          <a:sy n="62" d="100"/>
        </p:scale>
        <p:origin x="108"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4" d="100"/>
          <a:sy n="94" d="100"/>
        </p:scale>
        <p:origin x="374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574B43-E478-4DDE-8072-45B874017B82}" type="datetimeFigureOut">
              <a:rPr lang="en-GB" smtClean="0"/>
              <a:t>27/01/2021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91F51B-A201-45ED-8D17-07447A7D52E6}" type="slidenum">
              <a:rPr lang="en-GB" smtClean="0"/>
              <a:t>‹#›</a:t>
            </a:fld>
            <a:endParaRPr lang="en-GB"/>
          </a:p>
        </p:txBody>
      </p:sp>
    </p:spTree>
    <p:extLst>
      <p:ext uri="{BB962C8B-B14F-4D97-AF65-F5344CB8AC3E}">
        <p14:creationId xmlns:p14="http://schemas.microsoft.com/office/powerpoint/2010/main" val="2979408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unsplash.com/@xpsteven?utm_source=unsplash&amp;utm_medium=referral&amp;utm_content=creditCopyText"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unsplash.com/s/photos/iran?utm_source=unsplash&amp;utm_medium=referral&amp;utm_content=creditCopyText"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0E4A137-5411-4A8D-926A-3C38279ECBB5}" type="slidenum">
              <a:rPr lang="en-GB" smtClean="0"/>
              <a:t>6</a:t>
            </a:fld>
            <a:endParaRPr lang="en-GB"/>
          </a:p>
        </p:txBody>
      </p:sp>
    </p:spTree>
    <p:extLst>
      <p:ext uri="{BB962C8B-B14F-4D97-AF65-F5344CB8AC3E}">
        <p14:creationId xmlns:p14="http://schemas.microsoft.com/office/powerpoint/2010/main" val="407038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Jamkaran mosque: https://pixabay.com/photos/mosque-jamkaran-spiritual-night-380810/</a:t>
            </a:r>
          </a:p>
          <a:p>
            <a:r>
              <a:rPr lang="en-US" dirty="0"/>
              <a:t>Persian architecture: https://pixabay.com/photos/arabian-architecture-asian-2713819/</a:t>
            </a:r>
          </a:p>
          <a:p>
            <a:r>
              <a:rPr lang="en-US" dirty="0"/>
              <a:t>Shiraz mosque: Photo by </a:t>
            </a:r>
            <a:r>
              <a:rPr lang="en-US" dirty="0">
                <a:hlinkClick r:id="rId3"/>
              </a:rPr>
              <a:t>Steven </a:t>
            </a:r>
            <a:r>
              <a:rPr lang="en-US" dirty="0" err="1">
                <a:hlinkClick r:id="rId3"/>
              </a:rPr>
              <a:t>Su</a:t>
            </a:r>
            <a:r>
              <a:rPr lang="en-US" dirty="0"/>
              <a:t> on </a:t>
            </a:r>
            <a:r>
              <a:rPr lang="en-US" dirty="0" err="1">
                <a:hlinkClick r:id="rId4"/>
              </a:rPr>
              <a:t>Unsplash</a:t>
            </a:r>
            <a:r>
              <a:rPr lang="en-US" dirty="0"/>
              <a:t> </a:t>
            </a:r>
          </a:p>
          <a:p>
            <a:endParaRPr lang="en-US" dirty="0"/>
          </a:p>
          <a:p>
            <a:endParaRPr lang="en-GB" dirty="0"/>
          </a:p>
        </p:txBody>
      </p:sp>
      <p:sp>
        <p:nvSpPr>
          <p:cNvPr id="4" name="Slide Number Placeholder 3"/>
          <p:cNvSpPr>
            <a:spLocks noGrp="1"/>
          </p:cNvSpPr>
          <p:nvPr>
            <p:ph type="sldNum" sz="quarter" idx="5"/>
          </p:nvPr>
        </p:nvSpPr>
        <p:spPr/>
        <p:txBody>
          <a:bodyPr/>
          <a:lstStyle/>
          <a:p>
            <a:fld id="{10E4A137-5411-4A8D-926A-3C38279ECBB5}" type="slidenum">
              <a:rPr lang="en-GB" smtClean="0"/>
              <a:t>7</a:t>
            </a:fld>
            <a:endParaRPr lang="en-GB"/>
          </a:p>
        </p:txBody>
      </p:sp>
    </p:spTree>
    <p:extLst>
      <p:ext uri="{BB962C8B-B14F-4D97-AF65-F5344CB8AC3E}">
        <p14:creationId xmlns:p14="http://schemas.microsoft.com/office/powerpoint/2010/main" val="2461463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28881-186A-4B80-BA50-45F7785EC8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BCC6A40-6BA7-4D2A-AA64-E262BAE5CF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CC0D59E-649E-4A17-9821-98EFFEC94F2D}"/>
              </a:ext>
            </a:extLst>
          </p:cNvPr>
          <p:cNvSpPr>
            <a:spLocks noGrp="1"/>
          </p:cNvSpPr>
          <p:nvPr>
            <p:ph type="dt" sz="half" idx="10"/>
          </p:nvPr>
        </p:nvSpPr>
        <p:spPr/>
        <p:txBody>
          <a:bodyPr/>
          <a:lstStyle/>
          <a:p>
            <a:fld id="{F495BE72-A3C0-44A8-AA41-17A439CB32E9}" type="datetimeFigureOut">
              <a:rPr lang="en-GB" smtClean="0"/>
              <a:t>27/01/2021</a:t>
            </a:fld>
            <a:endParaRPr lang="en-GB"/>
          </a:p>
        </p:txBody>
      </p:sp>
      <p:sp>
        <p:nvSpPr>
          <p:cNvPr id="5" name="Footer Placeholder 4">
            <a:extLst>
              <a:ext uri="{FF2B5EF4-FFF2-40B4-BE49-F238E27FC236}">
                <a16:creationId xmlns:a16="http://schemas.microsoft.com/office/drawing/2014/main" id="{26CED55F-74F8-47F3-B4AA-F3D97105F7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67E7BE-409F-4F32-A461-12C9045235B2}"/>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566529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5AA54-85A2-4946-A341-3B9446A4D03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74BAAE-9048-4376-880B-F13979BCDFD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D8B4BE-8316-4AF6-B630-8996074D7A0F}"/>
              </a:ext>
            </a:extLst>
          </p:cNvPr>
          <p:cNvSpPr>
            <a:spLocks noGrp="1"/>
          </p:cNvSpPr>
          <p:nvPr>
            <p:ph type="dt" sz="half" idx="10"/>
          </p:nvPr>
        </p:nvSpPr>
        <p:spPr/>
        <p:txBody>
          <a:bodyPr/>
          <a:lstStyle/>
          <a:p>
            <a:fld id="{F495BE72-A3C0-44A8-AA41-17A439CB32E9}" type="datetimeFigureOut">
              <a:rPr lang="en-GB" smtClean="0"/>
              <a:t>27/01/2021</a:t>
            </a:fld>
            <a:endParaRPr lang="en-GB"/>
          </a:p>
        </p:txBody>
      </p:sp>
      <p:sp>
        <p:nvSpPr>
          <p:cNvPr id="5" name="Footer Placeholder 4">
            <a:extLst>
              <a:ext uri="{FF2B5EF4-FFF2-40B4-BE49-F238E27FC236}">
                <a16:creationId xmlns:a16="http://schemas.microsoft.com/office/drawing/2014/main" id="{EAE66286-5372-42D4-B135-E3BA3CF954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171BA9-379A-4100-B94D-2CA552E26004}"/>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3718208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753A05-58D2-4C02-A5C4-ECBC93F93B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237B2C8-3B85-4A46-B6BA-B800014818C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B649AD-B21D-4CDE-A06B-3D257EDBD0EC}"/>
              </a:ext>
            </a:extLst>
          </p:cNvPr>
          <p:cNvSpPr>
            <a:spLocks noGrp="1"/>
          </p:cNvSpPr>
          <p:nvPr>
            <p:ph type="dt" sz="half" idx="10"/>
          </p:nvPr>
        </p:nvSpPr>
        <p:spPr/>
        <p:txBody>
          <a:bodyPr/>
          <a:lstStyle/>
          <a:p>
            <a:fld id="{F495BE72-A3C0-44A8-AA41-17A439CB32E9}" type="datetimeFigureOut">
              <a:rPr lang="en-GB" smtClean="0"/>
              <a:t>27/01/2021</a:t>
            </a:fld>
            <a:endParaRPr lang="en-GB"/>
          </a:p>
        </p:txBody>
      </p:sp>
      <p:sp>
        <p:nvSpPr>
          <p:cNvPr id="5" name="Footer Placeholder 4">
            <a:extLst>
              <a:ext uri="{FF2B5EF4-FFF2-40B4-BE49-F238E27FC236}">
                <a16:creationId xmlns:a16="http://schemas.microsoft.com/office/drawing/2014/main" id="{13A1934D-7119-4E3B-915C-B9B03E0A5F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CFBFC4-5A3C-4B37-BC88-DD52B4EE3C3E}"/>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4025745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F1CE2-F548-4871-9AEB-88387562A2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96190A-14DE-488C-A014-B156094CC25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C8169E-DC37-41F9-8A44-0D7A385DE1E1}"/>
              </a:ext>
            </a:extLst>
          </p:cNvPr>
          <p:cNvSpPr>
            <a:spLocks noGrp="1"/>
          </p:cNvSpPr>
          <p:nvPr>
            <p:ph type="dt" sz="half" idx="10"/>
          </p:nvPr>
        </p:nvSpPr>
        <p:spPr/>
        <p:txBody>
          <a:bodyPr/>
          <a:lstStyle/>
          <a:p>
            <a:fld id="{F495BE72-A3C0-44A8-AA41-17A439CB32E9}" type="datetimeFigureOut">
              <a:rPr lang="en-GB" smtClean="0"/>
              <a:t>27/01/2021</a:t>
            </a:fld>
            <a:endParaRPr lang="en-GB"/>
          </a:p>
        </p:txBody>
      </p:sp>
      <p:sp>
        <p:nvSpPr>
          <p:cNvPr id="5" name="Footer Placeholder 4">
            <a:extLst>
              <a:ext uri="{FF2B5EF4-FFF2-40B4-BE49-F238E27FC236}">
                <a16:creationId xmlns:a16="http://schemas.microsoft.com/office/drawing/2014/main" id="{276ECFA5-01EB-4B7D-A1AA-E91EFB36D7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A14758-8444-491E-B652-4337BC74A65F}"/>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2051831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78E9-E4E3-4609-87B1-45996E841C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EA8F6B3-3C81-4075-BA3F-BACB69BCC9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9ABD71-5E81-4301-A63C-A8D1F6C4A960}"/>
              </a:ext>
            </a:extLst>
          </p:cNvPr>
          <p:cNvSpPr>
            <a:spLocks noGrp="1"/>
          </p:cNvSpPr>
          <p:nvPr>
            <p:ph type="dt" sz="half" idx="10"/>
          </p:nvPr>
        </p:nvSpPr>
        <p:spPr/>
        <p:txBody>
          <a:bodyPr/>
          <a:lstStyle/>
          <a:p>
            <a:fld id="{F495BE72-A3C0-44A8-AA41-17A439CB32E9}" type="datetimeFigureOut">
              <a:rPr lang="en-GB" smtClean="0"/>
              <a:t>27/01/2021</a:t>
            </a:fld>
            <a:endParaRPr lang="en-GB"/>
          </a:p>
        </p:txBody>
      </p:sp>
      <p:sp>
        <p:nvSpPr>
          <p:cNvPr id="5" name="Footer Placeholder 4">
            <a:extLst>
              <a:ext uri="{FF2B5EF4-FFF2-40B4-BE49-F238E27FC236}">
                <a16:creationId xmlns:a16="http://schemas.microsoft.com/office/drawing/2014/main" id="{69B82B79-D98B-4296-A3E7-881F47CDEB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891D2A-6F40-4862-B35C-281D6F6F9977}"/>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3190050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FC599-AD06-4A0F-9165-54B0B6E49C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FF29F2-F503-40BC-B256-A3554A394A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1E909E-3271-416E-8D3B-A71279A6593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438CCD0-B0D0-4E27-8A96-FC8BCD6DAEAC}"/>
              </a:ext>
            </a:extLst>
          </p:cNvPr>
          <p:cNvSpPr>
            <a:spLocks noGrp="1"/>
          </p:cNvSpPr>
          <p:nvPr>
            <p:ph type="dt" sz="half" idx="10"/>
          </p:nvPr>
        </p:nvSpPr>
        <p:spPr/>
        <p:txBody>
          <a:bodyPr/>
          <a:lstStyle/>
          <a:p>
            <a:fld id="{F495BE72-A3C0-44A8-AA41-17A439CB32E9}" type="datetimeFigureOut">
              <a:rPr lang="en-GB" smtClean="0"/>
              <a:t>27/01/2021</a:t>
            </a:fld>
            <a:endParaRPr lang="en-GB"/>
          </a:p>
        </p:txBody>
      </p:sp>
      <p:sp>
        <p:nvSpPr>
          <p:cNvPr id="6" name="Footer Placeholder 5">
            <a:extLst>
              <a:ext uri="{FF2B5EF4-FFF2-40B4-BE49-F238E27FC236}">
                <a16:creationId xmlns:a16="http://schemas.microsoft.com/office/drawing/2014/main" id="{ACE74EAF-213E-4383-BA3D-F10AA1A3E9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6ED238-1B83-461E-BCC0-2DB127C025E3}"/>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4263181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270BB-984D-4796-878C-46B0239E32D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8FF135-73FB-4196-B921-996C3664A1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BAD9D4C-0172-4730-9290-B2B904AC0E9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7EB5172-209C-479B-A932-14A92AED23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6E90DA3-1594-4AD2-9E31-24F156737CA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D189185-3A30-47DC-B7C2-9E3617F80C4B}"/>
              </a:ext>
            </a:extLst>
          </p:cNvPr>
          <p:cNvSpPr>
            <a:spLocks noGrp="1"/>
          </p:cNvSpPr>
          <p:nvPr>
            <p:ph type="dt" sz="half" idx="10"/>
          </p:nvPr>
        </p:nvSpPr>
        <p:spPr/>
        <p:txBody>
          <a:bodyPr/>
          <a:lstStyle/>
          <a:p>
            <a:fld id="{F495BE72-A3C0-44A8-AA41-17A439CB32E9}" type="datetimeFigureOut">
              <a:rPr lang="en-GB" smtClean="0"/>
              <a:t>27/01/2021</a:t>
            </a:fld>
            <a:endParaRPr lang="en-GB"/>
          </a:p>
        </p:txBody>
      </p:sp>
      <p:sp>
        <p:nvSpPr>
          <p:cNvPr id="8" name="Footer Placeholder 7">
            <a:extLst>
              <a:ext uri="{FF2B5EF4-FFF2-40B4-BE49-F238E27FC236}">
                <a16:creationId xmlns:a16="http://schemas.microsoft.com/office/drawing/2014/main" id="{FA09C5A6-146C-472D-8960-DA9CE7BCE2D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A6FE19C-FC78-4242-B013-337C72FD179A}"/>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604826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99BEC-C958-45C2-9318-9D6BF00CCA4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33F29A-C27A-4A84-9952-A58240A1400B}"/>
              </a:ext>
            </a:extLst>
          </p:cNvPr>
          <p:cNvSpPr>
            <a:spLocks noGrp="1"/>
          </p:cNvSpPr>
          <p:nvPr>
            <p:ph type="dt" sz="half" idx="10"/>
          </p:nvPr>
        </p:nvSpPr>
        <p:spPr/>
        <p:txBody>
          <a:bodyPr/>
          <a:lstStyle/>
          <a:p>
            <a:fld id="{F495BE72-A3C0-44A8-AA41-17A439CB32E9}" type="datetimeFigureOut">
              <a:rPr lang="en-GB" smtClean="0"/>
              <a:t>27/01/2021</a:t>
            </a:fld>
            <a:endParaRPr lang="en-GB"/>
          </a:p>
        </p:txBody>
      </p:sp>
      <p:sp>
        <p:nvSpPr>
          <p:cNvPr id="4" name="Footer Placeholder 3">
            <a:extLst>
              <a:ext uri="{FF2B5EF4-FFF2-40B4-BE49-F238E27FC236}">
                <a16:creationId xmlns:a16="http://schemas.microsoft.com/office/drawing/2014/main" id="{643AE621-BAF8-4B21-9544-B4C4FF33FAC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C4DCDDD-4CB1-4AAE-8124-8B442DE6F368}"/>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403199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174C6C-5893-403D-A16D-1283C3D80E5D}"/>
              </a:ext>
            </a:extLst>
          </p:cNvPr>
          <p:cNvSpPr>
            <a:spLocks noGrp="1"/>
          </p:cNvSpPr>
          <p:nvPr>
            <p:ph type="dt" sz="half" idx="10"/>
          </p:nvPr>
        </p:nvSpPr>
        <p:spPr/>
        <p:txBody>
          <a:bodyPr/>
          <a:lstStyle/>
          <a:p>
            <a:fld id="{F495BE72-A3C0-44A8-AA41-17A439CB32E9}" type="datetimeFigureOut">
              <a:rPr lang="en-GB" smtClean="0"/>
              <a:t>27/01/2021</a:t>
            </a:fld>
            <a:endParaRPr lang="en-GB"/>
          </a:p>
        </p:txBody>
      </p:sp>
      <p:sp>
        <p:nvSpPr>
          <p:cNvPr id="3" name="Footer Placeholder 2">
            <a:extLst>
              <a:ext uri="{FF2B5EF4-FFF2-40B4-BE49-F238E27FC236}">
                <a16:creationId xmlns:a16="http://schemas.microsoft.com/office/drawing/2014/main" id="{D75D8A77-6C1B-451E-9DA4-C3325982C63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32185A3-9579-48FC-B917-0EDAE57357B8}"/>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2380063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F0C5B-F2C2-4390-9795-A59715F83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8B34794-527B-4FB1-91EB-9DA1A5B15A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BC910AD-89B3-4D8F-89E1-235C08E77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BAEDC20-F150-4F21-AF7F-43463EAD72DA}"/>
              </a:ext>
            </a:extLst>
          </p:cNvPr>
          <p:cNvSpPr>
            <a:spLocks noGrp="1"/>
          </p:cNvSpPr>
          <p:nvPr>
            <p:ph type="dt" sz="half" idx="10"/>
          </p:nvPr>
        </p:nvSpPr>
        <p:spPr/>
        <p:txBody>
          <a:bodyPr/>
          <a:lstStyle/>
          <a:p>
            <a:fld id="{F495BE72-A3C0-44A8-AA41-17A439CB32E9}" type="datetimeFigureOut">
              <a:rPr lang="en-GB" smtClean="0"/>
              <a:t>27/01/2021</a:t>
            </a:fld>
            <a:endParaRPr lang="en-GB"/>
          </a:p>
        </p:txBody>
      </p:sp>
      <p:sp>
        <p:nvSpPr>
          <p:cNvPr id="6" name="Footer Placeholder 5">
            <a:extLst>
              <a:ext uri="{FF2B5EF4-FFF2-40B4-BE49-F238E27FC236}">
                <a16:creationId xmlns:a16="http://schemas.microsoft.com/office/drawing/2014/main" id="{40FE0A30-CB41-4D0D-A621-C3F751917D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EF103F-722A-45D4-BE0D-4788726A7341}"/>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956997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7AFCD-3A38-4C4D-99BC-5D73C99CDD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0901F6-3CE6-43BB-88B9-3395ED41F9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2562AA0-4887-40A1-8D6E-775DFB137B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1D5B94-8CFB-41C4-B0C5-2F0FFC08190E}"/>
              </a:ext>
            </a:extLst>
          </p:cNvPr>
          <p:cNvSpPr>
            <a:spLocks noGrp="1"/>
          </p:cNvSpPr>
          <p:nvPr>
            <p:ph type="dt" sz="half" idx="10"/>
          </p:nvPr>
        </p:nvSpPr>
        <p:spPr/>
        <p:txBody>
          <a:bodyPr/>
          <a:lstStyle/>
          <a:p>
            <a:fld id="{F495BE72-A3C0-44A8-AA41-17A439CB32E9}" type="datetimeFigureOut">
              <a:rPr lang="en-GB" smtClean="0"/>
              <a:t>27/01/2021</a:t>
            </a:fld>
            <a:endParaRPr lang="en-GB"/>
          </a:p>
        </p:txBody>
      </p:sp>
      <p:sp>
        <p:nvSpPr>
          <p:cNvPr id="6" name="Footer Placeholder 5">
            <a:extLst>
              <a:ext uri="{FF2B5EF4-FFF2-40B4-BE49-F238E27FC236}">
                <a16:creationId xmlns:a16="http://schemas.microsoft.com/office/drawing/2014/main" id="{FED6FA31-6342-4359-AB7D-79D15F3A59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E00071-F19D-44A1-A328-88B08A9FA6DC}"/>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78938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085DC3-00C2-4A5C-9BF7-19047670D3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46B1394-8011-423C-930C-6BB4A14E6F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3304A5-5266-4430-9367-AE81B541C4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95BE72-A3C0-44A8-AA41-17A439CB32E9}" type="datetimeFigureOut">
              <a:rPr lang="en-GB" smtClean="0"/>
              <a:t>27/01/2021</a:t>
            </a:fld>
            <a:endParaRPr lang="en-GB"/>
          </a:p>
        </p:txBody>
      </p:sp>
      <p:sp>
        <p:nvSpPr>
          <p:cNvPr id="5" name="Footer Placeholder 4">
            <a:extLst>
              <a:ext uri="{FF2B5EF4-FFF2-40B4-BE49-F238E27FC236}">
                <a16:creationId xmlns:a16="http://schemas.microsoft.com/office/drawing/2014/main" id="{344C1600-CCF0-4AA9-BBB7-C5A27E4747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4D9DE6D-5FB7-47AF-AEA9-9948408BA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1C4C6-2919-455D-BD3F-3AA11A523B85}" type="slidenum">
              <a:rPr lang="en-GB" smtClean="0"/>
              <a:t>‹#›</a:t>
            </a:fld>
            <a:endParaRPr lang="en-GB"/>
          </a:p>
        </p:txBody>
      </p:sp>
    </p:spTree>
    <p:extLst>
      <p:ext uri="{BB962C8B-B14F-4D97-AF65-F5344CB8AC3E}">
        <p14:creationId xmlns:p14="http://schemas.microsoft.com/office/powerpoint/2010/main" val="2530810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3"/>
            <a:ext cx="9144000" cy="2893765"/>
          </a:xfrm>
        </p:spPr>
        <p:txBody>
          <a:bodyPr>
            <a:normAutofit lnSpcReduction="10000"/>
          </a:bodyPr>
          <a:lstStyle/>
          <a:p>
            <a:r>
              <a:rPr lang="en-US" sz="13800" dirty="0">
                <a:solidFill>
                  <a:srgbClr val="00B050"/>
                </a:solidFill>
                <a:latin typeface="Arial Black" panose="020B0A04020102020204" pitchFamily="34" charset="0"/>
              </a:rPr>
              <a:t>Islam</a:t>
            </a:r>
            <a:r>
              <a:rPr lang="en-US" sz="7800" dirty="0">
                <a:solidFill>
                  <a:srgbClr val="00B050"/>
                </a:solidFill>
                <a:latin typeface="Arial Black" panose="020B0A04020102020204" pitchFamily="34" charset="0"/>
              </a:rPr>
              <a:t> </a:t>
            </a:r>
          </a:p>
          <a:p>
            <a:r>
              <a:rPr lang="en-US" sz="6000" dirty="0">
                <a:solidFill>
                  <a:srgbClr val="00B050"/>
                </a:solidFill>
                <a:latin typeface="Arial Black" panose="020B0A04020102020204" pitchFamily="34" charset="0"/>
              </a:rPr>
              <a:t>Beliefs </a:t>
            </a:r>
            <a:r>
              <a:rPr lang="en-US" sz="4800" dirty="0">
                <a:solidFill>
                  <a:srgbClr val="00B050"/>
                </a:solidFill>
                <a:latin typeface="Arial Black" panose="020B0A04020102020204" pitchFamily="34" charset="0"/>
              </a:rPr>
              <a:t>(AQA A)</a:t>
            </a:r>
            <a:endParaRPr lang="en-GB" sz="4800" dirty="0">
              <a:solidFill>
                <a:srgbClr val="00B050"/>
              </a:solidFill>
              <a:latin typeface="Arial Black" panose="020B0A04020102020204" pitchFamily="34" charset="0"/>
            </a:endParaRPr>
          </a:p>
        </p:txBody>
      </p:sp>
      <p:grpSp>
        <p:nvGrpSpPr>
          <p:cNvPr id="4" name="Group 3">
            <a:extLst>
              <a:ext uri="{FF2B5EF4-FFF2-40B4-BE49-F238E27FC236}">
                <a16:creationId xmlns:a16="http://schemas.microsoft.com/office/drawing/2014/main" id="{67DAF04B-7E34-D24B-BF54-262F1F8EBE7C}"/>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69A5A373-18C3-CD48-BBD7-97E3B8583D3C}"/>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76C4A9C2-785B-5A47-84C4-0A426707978B}"/>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352059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244434" y="204519"/>
            <a:ext cx="10989623" cy="1564904"/>
          </a:xfrm>
        </p:spPr>
        <p:txBody>
          <a:bodyPr>
            <a:normAutofit fontScale="90000"/>
          </a:bodyPr>
          <a:lstStyle/>
          <a:p>
            <a:r>
              <a:rPr lang="en-US" b="1" dirty="0">
                <a:latin typeface="Arial Black" panose="020B0A04020102020204" pitchFamily="34" charset="0"/>
              </a:rPr>
              <a:t>9-10: </a:t>
            </a:r>
            <a:r>
              <a:rPr lang="en-GB" b="1" dirty="0">
                <a:latin typeface="Arial Black" panose="020B0A04020102020204" pitchFamily="34" charset="0"/>
              </a:rPr>
              <a:t>Do all Muslims believe the same thing? </a:t>
            </a:r>
            <a:br>
              <a:rPr lang="en-GB" b="1" dirty="0"/>
            </a:br>
            <a:endParaRPr lang="en-GB" b="1" dirty="0">
              <a:latin typeface="Arial Black" panose="020B0A04020102020204" pitchFamily="34" charset="0"/>
            </a:endParaRP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398811" y="1603169"/>
            <a:ext cx="7320149" cy="5050312"/>
          </a:xfrm>
        </p:spPr>
        <p:txBody>
          <a:bodyPr>
            <a:normAutofit fontScale="92500" lnSpcReduction="20000"/>
          </a:bodyPr>
          <a:lstStyle/>
          <a:p>
            <a:pPr marL="0" indent="0">
              <a:buNone/>
            </a:pPr>
            <a:r>
              <a:rPr lang="en-US" sz="3000" b="1" dirty="0">
                <a:solidFill>
                  <a:srgbClr val="006666"/>
                </a:solidFill>
              </a:rPr>
              <a:t>From the spec</a:t>
            </a:r>
            <a:r>
              <a:rPr lang="en-US" sz="3000" b="1" dirty="0">
                <a:solidFill>
                  <a:srgbClr val="006666"/>
                </a:solidFill>
                <a:sym typeface="Wingdings" panose="05000000000000000000" pitchFamily="2" charset="2"/>
              </a:rPr>
              <a:t> </a:t>
            </a:r>
            <a:r>
              <a:rPr lang="en-GB" sz="3000" b="1" dirty="0">
                <a:solidFill>
                  <a:srgbClr val="006666"/>
                </a:solidFill>
              </a:rPr>
              <a:t>five roots of </a:t>
            </a:r>
            <a:r>
              <a:rPr lang="en-GB" sz="3000" b="1" dirty="0" err="1">
                <a:solidFill>
                  <a:srgbClr val="006666"/>
                </a:solidFill>
              </a:rPr>
              <a:t>Usul</a:t>
            </a:r>
            <a:r>
              <a:rPr lang="en-GB" sz="3000" b="1" dirty="0">
                <a:solidFill>
                  <a:srgbClr val="006666"/>
                </a:solidFill>
              </a:rPr>
              <a:t> ad-Din in Shi’a Islam, including key similarities and differences, Adalat in Shi’a Islam, The imamate in Shi’a Islam: its role and significance. </a:t>
            </a:r>
          </a:p>
          <a:p>
            <a:pPr marL="0" indent="0">
              <a:buNone/>
            </a:pPr>
            <a:r>
              <a:rPr lang="en-GB" sz="3200" b="1" dirty="0">
                <a:solidFill>
                  <a:srgbClr val="006666"/>
                </a:solidFill>
              </a:rPr>
              <a:t>The six articles of faith in Sunni Islam</a:t>
            </a:r>
            <a:endParaRPr lang="en-GB" sz="3000" b="1" dirty="0">
              <a:solidFill>
                <a:srgbClr val="006666"/>
              </a:solidFill>
            </a:endParaRPr>
          </a:p>
          <a:p>
            <a:pPr marL="0" indent="0">
              <a:buNone/>
            </a:pPr>
            <a:endParaRPr lang="en-US" sz="3000" b="1" dirty="0">
              <a:solidFill>
                <a:srgbClr val="006666"/>
              </a:solidFill>
            </a:endParaRPr>
          </a:p>
          <a:p>
            <a:pPr marL="0" indent="0">
              <a:buNone/>
            </a:pPr>
            <a:r>
              <a:rPr lang="en-US" sz="3200" b="1" dirty="0"/>
              <a:t>Learning outcomes:</a:t>
            </a:r>
          </a:p>
          <a:p>
            <a:r>
              <a:rPr lang="en-GB" b="1" dirty="0"/>
              <a:t>Understand 5 roots of faith (Shi’a) and 6 articles of faith (</a:t>
            </a:r>
            <a:r>
              <a:rPr lang="en-GB" b="1" dirty="0" err="1"/>
              <a:t>sunni</a:t>
            </a:r>
            <a:r>
              <a:rPr lang="en-GB" b="1" dirty="0"/>
              <a:t>)</a:t>
            </a:r>
            <a:endParaRPr lang="en-GB" dirty="0"/>
          </a:p>
          <a:p>
            <a:r>
              <a:rPr lang="en-GB" b="1" dirty="0"/>
              <a:t>Shi’a or Sunni- specific beliefs about angels, life after death, predestination, Adalat, imamate</a:t>
            </a:r>
          </a:p>
          <a:p>
            <a:r>
              <a:rPr lang="en-GB" b="1" dirty="0"/>
              <a:t>Answer key question: core beliefs the same? Or different?</a:t>
            </a:r>
            <a:endParaRPr lang="en-GB" sz="3200" b="1" dirty="0"/>
          </a:p>
        </p:txBody>
      </p:sp>
      <p:sp>
        <p:nvSpPr>
          <p:cNvPr id="4" name="TextBox 3">
            <a:extLst>
              <a:ext uri="{FF2B5EF4-FFF2-40B4-BE49-F238E27FC236}">
                <a16:creationId xmlns:a16="http://schemas.microsoft.com/office/drawing/2014/main" id="{74D44661-D1E2-47C7-90C7-BDBAFD343E31}"/>
              </a:ext>
            </a:extLst>
          </p:cNvPr>
          <p:cNvSpPr txBox="1"/>
          <p:nvPr/>
        </p:nvSpPr>
        <p:spPr>
          <a:xfrm>
            <a:off x="7873337" y="871018"/>
            <a:ext cx="3919852" cy="3385542"/>
          </a:xfrm>
          <a:prstGeom prst="rect">
            <a:avLst/>
          </a:prstGeom>
          <a:noFill/>
        </p:spPr>
        <p:txBody>
          <a:bodyPr wrap="square" rtlCol="0">
            <a:spAutoFit/>
          </a:bodyPr>
          <a:lstStyle/>
          <a:p>
            <a:r>
              <a:rPr lang="en-US" sz="2800" dirty="0"/>
              <a:t>BIG IDEAS LEARNING</a:t>
            </a:r>
          </a:p>
          <a:p>
            <a:endParaRPr lang="en-US" sz="2400" dirty="0"/>
          </a:p>
          <a:p>
            <a:r>
              <a:rPr lang="en-GB" sz="2400" b="1" dirty="0">
                <a:solidFill>
                  <a:srgbClr val="FF6600"/>
                </a:solidFill>
              </a:rPr>
              <a:t>CONTEXT: roots of Sunni/ Shi’a split</a:t>
            </a:r>
            <a:endParaRPr lang="en-GB" sz="3200" dirty="0">
              <a:solidFill>
                <a:srgbClr val="FF6600"/>
              </a:solidFill>
            </a:endParaRPr>
          </a:p>
          <a:p>
            <a:r>
              <a:rPr lang="en-GB" sz="2400" b="1" dirty="0">
                <a:solidFill>
                  <a:srgbClr val="FF33CC"/>
                </a:solidFill>
              </a:rPr>
              <a:t>PHILOSOPHY: how significant are differences in S&amp;S</a:t>
            </a:r>
            <a:endParaRPr lang="en-GB" sz="3200" dirty="0">
              <a:solidFill>
                <a:srgbClr val="FF33CC"/>
              </a:solidFill>
            </a:endParaRPr>
          </a:p>
          <a:p>
            <a:r>
              <a:rPr lang="en-GB" sz="2400" b="1" dirty="0">
                <a:solidFill>
                  <a:srgbClr val="00B050"/>
                </a:solidFill>
              </a:rPr>
              <a:t>BELIEFS: identifying Shi’a/ Sunni- specific beliefs </a:t>
            </a:r>
            <a:endParaRPr lang="en-GB" sz="3200" dirty="0"/>
          </a:p>
          <a:p>
            <a:endParaRPr lang="en-GB" dirty="0"/>
          </a:p>
        </p:txBody>
      </p:sp>
      <p:sp>
        <p:nvSpPr>
          <p:cNvPr id="5" name="TextBox 4">
            <a:extLst>
              <a:ext uri="{FF2B5EF4-FFF2-40B4-BE49-F238E27FC236}">
                <a16:creationId xmlns:a16="http://schemas.microsoft.com/office/drawing/2014/main" id="{A04E8DE2-4AFA-4224-A813-F40E227667D5}"/>
              </a:ext>
            </a:extLst>
          </p:cNvPr>
          <p:cNvSpPr txBox="1"/>
          <p:nvPr/>
        </p:nvSpPr>
        <p:spPr>
          <a:xfrm>
            <a:off x="7873337" y="4128325"/>
            <a:ext cx="3823856" cy="2246769"/>
          </a:xfrm>
          <a:prstGeom prst="rect">
            <a:avLst/>
          </a:prstGeom>
          <a:solidFill>
            <a:srgbClr val="00FF00"/>
          </a:solidFill>
        </p:spPr>
        <p:txBody>
          <a:bodyPr wrap="square" rtlCol="0">
            <a:spAutoFit/>
          </a:bodyPr>
          <a:lstStyle/>
          <a:p>
            <a:r>
              <a:rPr lang="en-US" sz="2000" b="1" dirty="0"/>
              <a:t>RESOURCES</a:t>
            </a:r>
          </a:p>
          <a:p>
            <a:endParaRPr lang="en-GB" sz="2000" b="1" dirty="0"/>
          </a:p>
          <a:p>
            <a:r>
              <a:rPr lang="en-GB" sz="2000" b="1" dirty="0"/>
              <a:t>9 Do all Muslims believe the same thing?</a:t>
            </a:r>
          </a:p>
          <a:p>
            <a:r>
              <a:rPr lang="en-GB" sz="2000" b="1" dirty="0"/>
              <a:t>10 Faith mix and match</a:t>
            </a:r>
          </a:p>
          <a:p>
            <a:r>
              <a:rPr lang="en-GB" sz="2000" b="1" dirty="0"/>
              <a:t>10 Faith similarities differences</a:t>
            </a:r>
          </a:p>
          <a:p>
            <a:r>
              <a:rPr lang="en-GB" sz="2000" b="1" dirty="0"/>
              <a:t>10 </a:t>
            </a:r>
            <a:r>
              <a:rPr lang="en-GB" sz="2000" b="1" dirty="0" err="1"/>
              <a:t>Imamah</a:t>
            </a:r>
            <a:endParaRPr lang="en-US" sz="2000" b="1" dirty="0"/>
          </a:p>
        </p:txBody>
      </p:sp>
    </p:spTree>
    <p:extLst>
      <p:ext uri="{BB962C8B-B14F-4D97-AF65-F5344CB8AC3E}">
        <p14:creationId xmlns:p14="http://schemas.microsoft.com/office/powerpoint/2010/main" val="398694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6BD176-80BF-44E1-92FA-54CC51F70832}"/>
              </a:ext>
            </a:extLst>
          </p:cNvPr>
          <p:cNvSpPr>
            <a:spLocks noGrp="1"/>
          </p:cNvSpPr>
          <p:nvPr>
            <p:ph idx="1"/>
          </p:nvPr>
        </p:nvSpPr>
        <p:spPr>
          <a:xfrm>
            <a:off x="0" y="0"/>
            <a:ext cx="12192000" cy="6858000"/>
          </a:xfrm>
        </p:spPr>
        <p:txBody>
          <a:bodyPr>
            <a:normAutofit lnSpcReduction="10000"/>
          </a:bodyPr>
          <a:lstStyle/>
          <a:p>
            <a:pPr marL="0" indent="0">
              <a:buNone/>
            </a:pPr>
            <a:r>
              <a:rPr lang="en-US" b="1" dirty="0"/>
              <a:t>Lesson 9</a:t>
            </a:r>
          </a:p>
          <a:p>
            <a:r>
              <a:rPr lang="en-US" dirty="0"/>
              <a:t>Do now: brainstorm Muslim beliefs. Discuss: do all Muslims adhere to these?</a:t>
            </a:r>
          </a:p>
          <a:p>
            <a:r>
              <a:rPr lang="en-US" dirty="0"/>
              <a:t>Hook: find images online showing mosques around the world in different regions, such as India, Arab countries, Egypt, Russia, Nigeria, Ethiopia and Central Asia. Discuss variations and similarities. Return to initial question: do students think Muslims believe the same thing or are there variations?</a:t>
            </a:r>
          </a:p>
          <a:p>
            <a:r>
              <a:rPr lang="en-US" dirty="0"/>
              <a:t>I: Recap free will continuum from last lesson; which are Shi’a views (</a:t>
            </a:r>
            <a:r>
              <a:rPr lang="en-US" dirty="0" err="1"/>
              <a:t>Adl</a:t>
            </a:r>
            <a:r>
              <a:rPr lang="en-US" dirty="0"/>
              <a:t> and </a:t>
            </a:r>
            <a:r>
              <a:rPr lang="en-GB" dirty="0" err="1"/>
              <a:t>Mu’tazilite</a:t>
            </a:r>
            <a:r>
              <a:rPr lang="en-GB" dirty="0"/>
              <a:t> view), how are they different from Sunni views (al-</a:t>
            </a:r>
            <a:r>
              <a:rPr lang="en-GB" dirty="0" err="1"/>
              <a:t>Qadr</a:t>
            </a:r>
            <a:r>
              <a:rPr lang="en-GB" dirty="0"/>
              <a:t>, </a:t>
            </a:r>
            <a:r>
              <a:rPr lang="en-GB" dirty="0" err="1"/>
              <a:t>Asharite</a:t>
            </a:r>
            <a:r>
              <a:rPr lang="en-GB" dirty="0"/>
              <a:t>)? Discuss if this is a core difference, or a variation on a core belief. </a:t>
            </a:r>
          </a:p>
          <a:p>
            <a:r>
              <a:rPr lang="en-US" dirty="0"/>
              <a:t>S</a:t>
            </a:r>
            <a:r>
              <a:rPr lang="en-GB" dirty="0"/>
              <a:t>how a map of the Middle East and Asia, pinpoint Iran (formerly known as Persia); the centre of the Shi’a world. Look at images of Iran- Persian style architecture, holy city of Qom. </a:t>
            </a:r>
          </a:p>
          <a:p>
            <a:r>
              <a:rPr lang="en-US" dirty="0"/>
              <a:t>We/ You: Handout ‘9 Do all Muslims believe the same thing? Sheet. Support students in the second task- they will go through their notes collecting information on the Sunni articles of faith. Give groups time, and check all have the correct information before </a:t>
            </a:r>
            <a:r>
              <a:rPr lang="en-US" dirty="0" err="1"/>
              <a:t>summarising</a:t>
            </a:r>
            <a:r>
              <a:rPr lang="en-US" dirty="0"/>
              <a:t> into 10-word sentences. </a:t>
            </a:r>
          </a:p>
          <a:p>
            <a:r>
              <a:rPr lang="en-US" dirty="0"/>
              <a:t>Exit ticket: what beliefs are shared by Sunni and Shi’a? </a:t>
            </a:r>
            <a:endParaRPr lang="en-GB" dirty="0"/>
          </a:p>
          <a:p>
            <a:endParaRPr lang="en-GB" dirty="0"/>
          </a:p>
        </p:txBody>
      </p:sp>
    </p:spTree>
    <p:extLst>
      <p:ext uri="{BB962C8B-B14F-4D97-AF65-F5344CB8AC3E}">
        <p14:creationId xmlns:p14="http://schemas.microsoft.com/office/powerpoint/2010/main" val="2758585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3FDB6-D977-4C8A-928C-4F43EC034A97}"/>
              </a:ext>
            </a:extLst>
          </p:cNvPr>
          <p:cNvSpPr>
            <a:spLocks noGrp="1"/>
          </p:cNvSpPr>
          <p:nvPr>
            <p:ph type="title"/>
          </p:nvPr>
        </p:nvSpPr>
        <p:spPr/>
        <p:txBody>
          <a:bodyPr>
            <a:normAutofit/>
          </a:bodyPr>
          <a:lstStyle/>
          <a:p>
            <a:r>
              <a:rPr lang="en-US" sz="5400" b="1" dirty="0"/>
              <a:t>Do now</a:t>
            </a:r>
            <a:endParaRPr lang="en-GB" sz="5400" b="1" dirty="0"/>
          </a:p>
        </p:txBody>
      </p:sp>
      <p:sp>
        <p:nvSpPr>
          <p:cNvPr id="3" name="Content Placeholder 2">
            <a:extLst>
              <a:ext uri="{FF2B5EF4-FFF2-40B4-BE49-F238E27FC236}">
                <a16:creationId xmlns:a16="http://schemas.microsoft.com/office/drawing/2014/main" id="{FEF5F49A-59E0-4955-8E87-F8B700C4704D}"/>
              </a:ext>
            </a:extLst>
          </p:cNvPr>
          <p:cNvSpPr>
            <a:spLocks noGrp="1"/>
          </p:cNvSpPr>
          <p:nvPr>
            <p:ph idx="1"/>
          </p:nvPr>
        </p:nvSpPr>
        <p:spPr/>
        <p:txBody>
          <a:bodyPr>
            <a:normAutofit/>
          </a:bodyPr>
          <a:lstStyle/>
          <a:p>
            <a:pPr marL="0" indent="0" algn="ctr">
              <a:buNone/>
            </a:pPr>
            <a:r>
              <a:rPr lang="en-US" sz="4400" b="1" dirty="0">
                <a:solidFill>
                  <a:srgbClr val="00B050"/>
                </a:solidFill>
              </a:rPr>
              <a:t>What are Muslim beliefs?</a:t>
            </a:r>
          </a:p>
          <a:p>
            <a:pPr marL="0" indent="0" algn="ctr">
              <a:buNone/>
            </a:pPr>
            <a:endParaRPr lang="en-US" sz="3600" b="1" dirty="0">
              <a:solidFill>
                <a:srgbClr val="006666"/>
              </a:solidFill>
            </a:endParaRPr>
          </a:p>
          <a:p>
            <a:pPr marL="0" indent="0" algn="ctr">
              <a:buNone/>
            </a:pPr>
            <a:r>
              <a:rPr lang="en-US" sz="3600" b="1" dirty="0">
                <a:solidFill>
                  <a:srgbClr val="006666"/>
                </a:solidFill>
              </a:rPr>
              <a:t>Brainstorm with a partner all Muslim beliefs you have learned</a:t>
            </a:r>
          </a:p>
          <a:p>
            <a:pPr marL="0" indent="0" algn="ctr">
              <a:buNone/>
            </a:pPr>
            <a:endParaRPr lang="en-US" sz="3600" b="1" dirty="0"/>
          </a:p>
          <a:p>
            <a:pPr marL="0" indent="0" algn="ctr">
              <a:buNone/>
            </a:pPr>
            <a:r>
              <a:rPr lang="en-US" sz="3600" b="1" dirty="0"/>
              <a:t>Discuss: do ALL Muslims follow these beliefs?</a:t>
            </a:r>
            <a:endParaRPr lang="en-GB" sz="3600" b="1" dirty="0"/>
          </a:p>
        </p:txBody>
      </p:sp>
    </p:spTree>
    <p:extLst>
      <p:ext uri="{BB962C8B-B14F-4D97-AF65-F5344CB8AC3E}">
        <p14:creationId xmlns:p14="http://schemas.microsoft.com/office/powerpoint/2010/main" val="2632890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EF6F583-C405-4B24-9143-B8EBA8D16EEC}"/>
              </a:ext>
            </a:extLst>
          </p:cNvPr>
          <p:cNvPicPr/>
          <p:nvPr/>
        </p:nvPicPr>
        <p:blipFill rotWithShape="1">
          <a:blip r:embed="rId2"/>
          <a:srcRect r="5979"/>
          <a:stretch/>
        </p:blipFill>
        <p:spPr bwMode="auto">
          <a:xfrm>
            <a:off x="660431" y="0"/>
            <a:ext cx="10515599" cy="6578930"/>
          </a:xfrm>
          <a:prstGeom prst="rect">
            <a:avLst/>
          </a:prstGeom>
          <a:solidFill>
            <a:schemeClr val="bg1"/>
          </a:solidFill>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sp>
        <p:nvSpPr>
          <p:cNvPr id="5" name="Rectangle 4">
            <a:extLst>
              <a:ext uri="{FF2B5EF4-FFF2-40B4-BE49-F238E27FC236}">
                <a16:creationId xmlns:a16="http://schemas.microsoft.com/office/drawing/2014/main" id="{8E01245C-D37B-457D-8A25-ABEDBFD1CF40}"/>
              </a:ext>
            </a:extLst>
          </p:cNvPr>
          <p:cNvSpPr/>
          <p:nvPr/>
        </p:nvSpPr>
        <p:spPr>
          <a:xfrm>
            <a:off x="150421" y="1199174"/>
            <a:ext cx="3079667" cy="1815882"/>
          </a:xfrm>
          <a:prstGeom prst="rect">
            <a:avLst/>
          </a:prstGeom>
          <a:solidFill>
            <a:schemeClr val="bg1"/>
          </a:solidFill>
          <a:ln>
            <a:solidFill>
              <a:schemeClr val="accent1"/>
            </a:solidFill>
          </a:ln>
        </p:spPr>
        <p:txBody>
          <a:bodyPr wrap="square">
            <a:spAutoFit/>
          </a:bodyPr>
          <a:lstStyle/>
          <a:p>
            <a:r>
              <a:rPr lang="en-GB" sz="2800" b="1" dirty="0">
                <a:latin typeface="Calibri" panose="020F0502020204030204" pitchFamily="34" charset="0"/>
                <a:ea typeface="Calibri" panose="020F0502020204030204" pitchFamily="34" charset="0"/>
                <a:cs typeface="Times New Roman" panose="02020603050405020304" pitchFamily="18" charset="0"/>
              </a:rPr>
              <a:t>All human lives are predestined before the individual is born</a:t>
            </a:r>
            <a:endParaRPr lang="en-GB" sz="2800" b="1" dirty="0"/>
          </a:p>
        </p:txBody>
      </p:sp>
      <p:sp>
        <p:nvSpPr>
          <p:cNvPr id="6" name="Rectangle 5">
            <a:extLst>
              <a:ext uri="{FF2B5EF4-FFF2-40B4-BE49-F238E27FC236}">
                <a16:creationId xmlns:a16="http://schemas.microsoft.com/office/drawing/2014/main" id="{A1102CE6-30AE-4C79-93B9-865CFF64DC4F}"/>
              </a:ext>
            </a:extLst>
          </p:cNvPr>
          <p:cNvSpPr/>
          <p:nvPr/>
        </p:nvSpPr>
        <p:spPr>
          <a:xfrm>
            <a:off x="9787472" y="1719805"/>
            <a:ext cx="2192977" cy="1569660"/>
          </a:xfrm>
          <a:prstGeom prst="rect">
            <a:avLst/>
          </a:prstGeom>
          <a:solidFill>
            <a:schemeClr val="bg1"/>
          </a:solidFill>
          <a:ln>
            <a:solidFill>
              <a:schemeClr val="accent1"/>
            </a:solidFill>
          </a:ln>
        </p:spPr>
        <p:txBody>
          <a:bodyPr wrap="square">
            <a:spAutoFit/>
          </a:bodyPr>
          <a:lstStyle/>
          <a:p>
            <a:r>
              <a:rPr lang="en-GB" sz="3200" b="1" dirty="0"/>
              <a:t>God is just and cannot will evil. </a:t>
            </a:r>
            <a:endParaRPr lang="en-GB" sz="4400" b="1" dirty="0"/>
          </a:p>
        </p:txBody>
      </p:sp>
      <p:sp>
        <p:nvSpPr>
          <p:cNvPr id="7" name="Rectangle 6">
            <a:extLst>
              <a:ext uri="{FF2B5EF4-FFF2-40B4-BE49-F238E27FC236}">
                <a16:creationId xmlns:a16="http://schemas.microsoft.com/office/drawing/2014/main" id="{5C04A242-8996-4F11-9DDA-AF20921C57E4}"/>
              </a:ext>
            </a:extLst>
          </p:cNvPr>
          <p:cNvSpPr/>
          <p:nvPr/>
        </p:nvSpPr>
        <p:spPr>
          <a:xfrm>
            <a:off x="6487524" y="257866"/>
            <a:ext cx="3079667" cy="2246769"/>
          </a:xfrm>
          <a:prstGeom prst="rect">
            <a:avLst/>
          </a:prstGeom>
          <a:solidFill>
            <a:schemeClr val="bg1"/>
          </a:solidFill>
          <a:ln>
            <a:solidFill>
              <a:schemeClr val="accent1"/>
            </a:solidFill>
          </a:ln>
        </p:spPr>
        <p:txBody>
          <a:bodyPr wrap="square">
            <a:spAutoFit/>
          </a:bodyPr>
          <a:lstStyle/>
          <a:p>
            <a:r>
              <a:rPr lang="en-GB" sz="2800" b="1" dirty="0"/>
              <a:t>humans must have total free will as God, who is perfectly good, cannot cause evil</a:t>
            </a:r>
            <a:endParaRPr lang="en-GB" sz="4000" b="1" dirty="0"/>
          </a:p>
        </p:txBody>
      </p:sp>
      <p:sp>
        <p:nvSpPr>
          <p:cNvPr id="8" name="Rectangle 7">
            <a:extLst>
              <a:ext uri="{FF2B5EF4-FFF2-40B4-BE49-F238E27FC236}">
                <a16:creationId xmlns:a16="http://schemas.microsoft.com/office/drawing/2014/main" id="{61C341C5-BCAD-4B51-B971-15E696B53186}"/>
              </a:ext>
            </a:extLst>
          </p:cNvPr>
          <p:cNvSpPr/>
          <p:nvPr/>
        </p:nvSpPr>
        <p:spPr>
          <a:xfrm>
            <a:off x="3445729" y="1369777"/>
            <a:ext cx="2865912" cy="2246769"/>
          </a:xfrm>
          <a:prstGeom prst="rect">
            <a:avLst/>
          </a:prstGeom>
          <a:solidFill>
            <a:schemeClr val="bg1"/>
          </a:solidFill>
          <a:ln>
            <a:solidFill>
              <a:schemeClr val="accent1"/>
            </a:solidFill>
          </a:ln>
        </p:spPr>
        <p:txBody>
          <a:bodyPr wrap="square">
            <a:spAutoFit/>
          </a:bodyPr>
          <a:lstStyle/>
          <a:p>
            <a:r>
              <a:rPr lang="en-GB" sz="2800" b="1" dirty="0"/>
              <a:t>Humans have some freedom of action, and total freedom of thought</a:t>
            </a:r>
            <a:endParaRPr lang="en-GB" sz="4000" b="1" dirty="0"/>
          </a:p>
        </p:txBody>
      </p:sp>
      <p:sp>
        <p:nvSpPr>
          <p:cNvPr id="9" name="Cloud 8">
            <a:extLst>
              <a:ext uri="{FF2B5EF4-FFF2-40B4-BE49-F238E27FC236}">
                <a16:creationId xmlns:a16="http://schemas.microsoft.com/office/drawing/2014/main" id="{7CB4104E-3B47-41AA-8FB3-15347A83DC2A}"/>
              </a:ext>
            </a:extLst>
          </p:cNvPr>
          <p:cNvSpPr/>
          <p:nvPr/>
        </p:nvSpPr>
        <p:spPr>
          <a:xfrm>
            <a:off x="7184572" y="3429000"/>
            <a:ext cx="4795878" cy="3255749"/>
          </a:xfrm>
          <a:prstGeom prst="cloud">
            <a:avLst/>
          </a:prstGeom>
          <a:solidFill>
            <a:schemeClr val="bg1"/>
          </a:solidFill>
          <a:ln w="38100">
            <a:prstDash val="sysDash"/>
          </a:ln>
        </p:spPr>
        <p:style>
          <a:lnRef idx="2">
            <a:schemeClr val="accent5"/>
          </a:lnRef>
          <a:fillRef idx="1">
            <a:schemeClr val="lt1"/>
          </a:fillRef>
          <a:effectRef idx="0">
            <a:schemeClr val="accent5"/>
          </a:effectRef>
          <a:fontRef idx="minor">
            <a:schemeClr val="dk1"/>
          </a:fontRef>
        </p:style>
        <p:txBody>
          <a:bodyPr rtlCol="0" anchor="ctr"/>
          <a:lstStyle/>
          <a:p>
            <a:pPr algn="ctr"/>
            <a:r>
              <a:rPr lang="en-US" sz="3600" b="1" dirty="0">
                <a:solidFill>
                  <a:srgbClr val="0070C0"/>
                </a:solidFill>
              </a:rPr>
              <a:t>Are these core differences? Or variations on a core belief?</a:t>
            </a:r>
            <a:endParaRPr lang="en-GB" sz="3600" b="1" dirty="0">
              <a:solidFill>
                <a:srgbClr val="0070C0"/>
              </a:solidFill>
            </a:endParaRPr>
          </a:p>
        </p:txBody>
      </p:sp>
      <p:sp>
        <p:nvSpPr>
          <p:cNvPr id="10" name="TextBox 9">
            <a:extLst>
              <a:ext uri="{FF2B5EF4-FFF2-40B4-BE49-F238E27FC236}">
                <a16:creationId xmlns:a16="http://schemas.microsoft.com/office/drawing/2014/main" id="{45A82F19-676B-498C-BB1D-412C295CB8E3}"/>
              </a:ext>
            </a:extLst>
          </p:cNvPr>
          <p:cNvSpPr txBox="1"/>
          <p:nvPr/>
        </p:nvSpPr>
        <p:spPr>
          <a:xfrm>
            <a:off x="150421" y="4368753"/>
            <a:ext cx="4203865" cy="2062103"/>
          </a:xfrm>
          <a:prstGeom prst="rect">
            <a:avLst/>
          </a:prstGeom>
          <a:solidFill>
            <a:schemeClr val="bg1"/>
          </a:solidFill>
          <a:ln w="38100">
            <a:solidFill>
              <a:schemeClr val="accent1"/>
            </a:solidFill>
            <a:prstDash val="sysDash"/>
          </a:ln>
        </p:spPr>
        <p:txBody>
          <a:bodyPr wrap="square" rtlCol="0">
            <a:spAutoFit/>
          </a:bodyPr>
          <a:lstStyle/>
          <a:p>
            <a:pPr marL="342900" indent="-342900">
              <a:buAutoNum type="arabicParenR"/>
            </a:pPr>
            <a:r>
              <a:rPr lang="en-US" sz="3200" b="1" dirty="0">
                <a:solidFill>
                  <a:srgbClr val="0070C0"/>
                </a:solidFill>
              </a:rPr>
              <a:t>Which two views are Sunni views?</a:t>
            </a:r>
          </a:p>
          <a:p>
            <a:pPr marL="342900" indent="-342900">
              <a:buAutoNum type="arabicParenR"/>
            </a:pPr>
            <a:r>
              <a:rPr lang="en-US" sz="3200" b="1" dirty="0">
                <a:solidFill>
                  <a:srgbClr val="0070C0"/>
                </a:solidFill>
              </a:rPr>
              <a:t>Which two views are Shi’a views?</a:t>
            </a:r>
            <a:endParaRPr lang="en-GB" sz="3200" b="1" dirty="0">
              <a:solidFill>
                <a:srgbClr val="0070C0"/>
              </a:solidFill>
            </a:endParaRPr>
          </a:p>
        </p:txBody>
      </p:sp>
    </p:spTree>
    <p:extLst>
      <p:ext uri="{BB962C8B-B14F-4D97-AF65-F5344CB8AC3E}">
        <p14:creationId xmlns:p14="http://schemas.microsoft.com/office/powerpoint/2010/main" val="329778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orld, Globe, Day, Night, Sun, Stars, Darkness, Light">
            <a:extLst>
              <a:ext uri="{FF2B5EF4-FFF2-40B4-BE49-F238E27FC236}">
                <a16:creationId xmlns:a16="http://schemas.microsoft.com/office/drawing/2014/main" id="{96DD2D9C-6928-4F1E-B1C1-4101500DA68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108" r="9801"/>
          <a:stretch/>
        </p:blipFill>
        <p:spPr bwMode="auto">
          <a:xfrm>
            <a:off x="1184223" y="0"/>
            <a:ext cx="10628027" cy="6904937"/>
          </a:xfrm>
          <a:prstGeom prst="rect">
            <a:avLst/>
          </a:prstGeom>
          <a:noFill/>
          <a:extLst>
            <a:ext uri="{909E8E84-426E-40DD-AFC4-6F175D3DCCD1}">
              <a14:hiddenFill xmlns:a14="http://schemas.microsoft.com/office/drawing/2010/main">
                <a:solidFill>
                  <a:srgbClr val="FFFFFF"/>
                </a:solidFill>
              </a14:hiddenFill>
            </a:ext>
          </a:extLst>
        </p:spPr>
      </p:pic>
      <p:sp>
        <p:nvSpPr>
          <p:cNvPr id="6" name="Arrow: Right 5">
            <a:extLst>
              <a:ext uri="{FF2B5EF4-FFF2-40B4-BE49-F238E27FC236}">
                <a16:creationId xmlns:a16="http://schemas.microsoft.com/office/drawing/2014/main" id="{0039A02D-6C8F-447B-AEBB-C3A9FCB6D99B}"/>
              </a:ext>
            </a:extLst>
          </p:cNvPr>
          <p:cNvSpPr/>
          <p:nvPr/>
        </p:nvSpPr>
        <p:spPr>
          <a:xfrm rot="20902758">
            <a:off x="488952" y="2330072"/>
            <a:ext cx="6167582" cy="1711861"/>
          </a:xfrm>
          <a:prstGeom prst="right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Iran, formerly Persia, </a:t>
            </a:r>
          </a:p>
          <a:p>
            <a:pPr algn="ctr"/>
            <a:r>
              <a:rPr lang="en-US" sz="3200" b="1" dirty="0"/>
              <a:t>an ancient civilization</a:t>
            </a:r>
            <a:endParaRPr lang="en-GB" sz="3200" b="1" dirty="0"/>
          </a:p>
        </p:txBody>
      </p:sp>
      <p:sp>
        <p:nvSpPr>
          <p:cNvPr id="4" name="TextBox 3">
            <a:extLst>
              <a:ext uri="{FF2B5EF4-FFF2-40B4-BE49-F238E27FC236}">
                <a16:creationId xmlns:a16="http://schemas.microsoft.com/office/drawing/2014/main" id="{851CA6C2-A317-3449-A714-0118ACDC2C13}"/>
              </a:ext>
            </a:extLst>
          </p:cNvPr>
          <p:cNvSpPr txBox="1"/>
          <p:nvPr/>
        </p:nvSpPr>
        <p:spPr>
          <a:xfrm>
            <a:off x="7474890" y="6553483"/>
            <a:ext cx="4337360" cy="246221"/>
          </a:xfrm>
          <a:prstGeom prst="rect">
            <a:avLst/>
          </a:prstGeom>
          <a:noFill/>
        </p:spPr>
        <p:txBody>
          <a:bodyPr wrap="square" rtlCol="0">
            <a:spAutoFit/>
          </a:bodyPr>
          <a:lstStyle/>
          <a:p>
            <a:r>
              <a:rPr lang="en-US" sz="1000" dirty="0">
                <a:solidFill>
                  <a:schemeClr val="bg1"/>
                </a:solidFill>
              </a:rPr>
              <a:t>Image: https://</a:t>
            </a:r>
            <a:r>
              <a:rPr lang="en-US" sz="1000" dirty="0" err="1">
                <a:solidFill>
                  <a:schemeClr val="bg1"/>
                </a:solidFill>
              </a:rPr>
              <a:t>pixabay.com</a:t>
            </a:r>
            <a:r>
              <a:rPr lang="en-US" sz="1000" dirty="0">
                <a:solidFill>
                  <a:schemeClr val="bg1"/>
                </a:solidFill>
              </a:rPr>
              <a:t>/photos/world-globe-day-night-sun-stars-1582347/</a:t>
            </a:r>
            <a:endParaRPr lang="en-GB" sz="1000" dirty="0">
              <a:solidFill>
                <a:schemeClr val="bg1"/>
              </a:solidFill>
            </a:endParaRPr>
          </a:p>
        </p:txBody>
      </p:sp>
    </p:spTree>
    <p:extLst>
      <p:ext uri="{BB962C8B-B14F-4D97-AF65-F5344CB8AC3E}">
        <p14:creationId xmlns:p14="http://schemas.microsoft.com/office/powerpoint/2010/main" val="1132433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Arabian, Architecture, Asian, Background, Barbed">
            <a:extLst>
              <a:ext uri="{FF2B5EF4-FFF2-40B4-BE49-F238E27FC236}">
                <a16:creationId xmlns:a16="http://schemas.microsoft.com/office/drawing/2014/main" id="{80A20D34-E1F0-4867-98A3-9261CC1494B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5612" r="-1" b="-1"/>
          <a:stretch/>
        </p:blipFill>
        <p:spPr bwMode="auto">
          <a:xfrm>
            <a:off x="0" y="10"/>
            <a:ext cx="7642746" cy="685799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Mosque, Jamkaran, Spiritual, Night, Light, Minarets">
            <a:extLst>
              <a:ext uri="{FF2B5EF4-FFF2-40B4-BE49-F238E27FC236}">
                <a16:creationId xmlns:a16="http://schemas.microsoft.com/office/drawing/2014/main" id="{D0F1C4EF-D98C-492A-B839-B6316B35992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1754" b="-1"/>
          <a:stretch/>
        </p:blipFill>
        <p:spPr bwMode="auto">
          <a:xfrm>
            <a:off x="7809454" y="1"/>
            <a:ext cx="4382546" cy="334564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multicolored concrete hallway">
            <a:extLst>
              <a:ext uri="{FF2B5EF4-FFF2-40B4-BE49-F238E27FC236}">
                <a16:creationId xmlns:a16="http://schemas.microsoft.com/office/drawing/2014/main" id="{EF34DFE3-74A5-4C48-9930-EC7246D8B709}"/>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2562" r="4" b="4"/>
          <a:stretch/>
        </p:blipFill>
        <p:spPr bwMode="auto">
          <a:xfrm>
            <a:off x="7809462" y="3512354"/>
            <a:ext cx="4382545" cy="334564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0B40F93-6568-4FA4-85D4-BD6F7C540431}"/>
              </a:ext>
            </a:extLst>
          </p:cNvPr>
          <p:cNvSpPr txBox="1"/>
          <p:nvPr/>
        </p:nvSpPr>
        <p:spPr>
          <a:xfrm>
            <a:off x="579263" y="4151376"/>
            <a:ext cx="6288262" cy="1920240"/>
          </a:xfrm>
          <a:prstGeom prst="rect">
            <a:avLst/>
          </a:prstGeom>
          <a:solidFill>
            <a:schemeClr val="bg1"/>
          </a:solidFill>
        </p:spPr>
        <p:txBody>
          <a:bodyPr vert="horz" lIns="91440" tIns="45720" rIns="91440" bIns="45720" rtlCol="0" anchor="ctr">
            <a:normAutofit fontScale="77500" lnSpcReduction="20000"/>
          </a:bodyPr>
          <a:lstStyle/>
          <a:p>
            <a:pPr>
              <a:lnSpc>
                <a:spcPct val="90000"/>
              </a:lnSpc>
              <a:spcAft>
                <a:spcPts val="600"/>
              </a:spcAft>
            </a:pPr>
            <a:endParaRPr lang="en-US" sz="3600" b="1" dirty="0"/>
          </a:p>
          <a:p>
            <a:pPr>
              <a:lnSpc>
                <a:spcPct val="90000"/>
              </a:lnSpc>
              <a:spcAft>
                <a:spcPts val="600"/>
              </a:spcAft>
            </a:pPr>
            <a:r>
              <a:rPr lang="en-US" sz="3600" b="1" dirty="0"/>
              <a:t>A = Persian architecture</a:t>
            </a:r>
          </a:p>
          <a:p>
            <a:pPr>
              <a:lnSpc>
                <a:spcPct val="90000"/>
              </a:lnSpc>
              <a:spcAft>
                <a:spcPts val="600"/>
              </a:spcAft>
            </a:pPr>
            <a:r>
              <a:rPr lang="en-US" sz="3600" b="1" dirty="0"/>
              <a:t>B= Jamkaran Mosque in Qom, a holy city</a:t>
            </a:r>
          </a:p>
          <a:p>
            <a:pPr>
              <a:lnSpc>
                <a:spcPct val="90000"/>
              </a:lnSpc>
              <a:spcAft>
                <a:spcPts val="600"/>
              </a:spcAft>
            </a:pPr>
            <a:r>
              <a:rPr lang="en-US" sz="3600" b="1" dirty="0"/>
              <a:t>C= mosque in Shiraz</a:t>
            </a:r>
          </a:p>
          <a:p>
            <a:pPr>
              <a:lnSpc>
                <a:spcPct val="90000"/>
              </a:lnSpc>
              <a:spcAft>
                <a:spcPts val="600"/>
              </a:spcAft>
            </a:pPr>
            <a:endParaRPr lang="en-US" sz="2800" b="1" dirty="0"/>
          </a:p>
        </p:txBody>
      </p:sp>
      <p:sp>
        <p:nvSpPr>
          <p:cNvPr id="2" name="Rectangle 1">
            <a:extLst>
              <a:ext uri="{FF2B5EF4-FFF2-40B4-BE49-F238E27FC236}">
                <a16:creationId xmlns:a16="http://schemas.microsoft.com/office/drawing/2014/main" id="{44EB9B90-E40C-473F-AB54-7CCBF6488511}"/>
              </a:ext>
            </a:extLst>
          </p:cNvPr>
          <p:cNvSpPr/>
          <p:nvPr/>
        </p:nvSpPr>
        <p:spPr>
          <a:xfrm>
            <a:off x="170113" y="-136946"/>
            <a:ext cx="604653" cy="923330"/>
          </a:xfrm>
          <a:prstGeom prst="rect">
            <a:avLst/>
          </a:prstGeom>
          <a:noFill/>
        </p:spPr>
        <p:txBody>
          <a:bodyPr wrap="none" lIns="91440" tIns="45720" rIns="91440" bIns="45720">
            <a:spAutoFit/>
          </a:bodyPr>
          <a:lstStyle/>
          <a:p>
            <a:pPr algn="ctr"/>
            <a:r>
              <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A</a:t>
            </a:r>
          </a:p>
        </p:txBody>
      </p:sp>
      <p:sp>
        <p:nvSpPr>
          <p:cNvPr id="7" name="Rectangle 6">
            <a:extLst>
              <a:ext uri="{FF2B5EF4-FFF2-40B4-BE49-F238E27FC236}">
                <a16:creationId xmlns:a16="http://schemas.microsoft.com/office/drawing/2014/main" id="{6377098C-5F01-4C5D-A6FC-36DA52DACFCC}"/>
              </a:ext>
            </a:extLst>
          </p:cNvPr>
          <p:cNvSpPr/>
          <p:nvPr/>
        </p:nvSpPr>
        <p:spPr>
          <a:xfrm>
            <a:off x="7946132" y="3429000"/>
            <a:ext cx="551754" cy="923330"/>
          </a:xfrm>
          <a:prstGeom prst="rect">
            <a:avLst/>
          </a:prstGeom>
          <a:noFill/>
        </p:spPr>
        <p:txBody>
          <a:bodyPr wrap="none" lIns="91440" tIns="45720" rIns="91440" bIns="45720">
            <a:spAutoFit/>
          </a:bodyPr>
          <a:lstStyle/>
          <a:p>
            <a:pPr algn="ctr"/>
            <a:r>
              <a:rPr lang="en-US" sz="5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C</a:t>
            </a:r>
            <a:endPar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
        <p:nvSpPr>
          <p:cNvPr id="8" name="Rectangle 7">
            <a:extLst>
              <a:ext uri="{FF2B5EF4-FFF2-40B4-BE49-F238E27FC236}">
                <a16:creationId xmlns:a16="http://schemas.microsoft.com/office/drawing/2014/main" id="{59F9C5B4-F874-489C-83AF-B237295FFD11}"/>
              </a:ext>
            </a:extLst>
          </p:cNvPr>
          <p:cNvSpPr/>
          <p:nvPr/>
        </p:nvSpPr>
        <p:spPr>
          <a:xfrm>
            <a:off x="7977884" y="15454"/>
            <a:ext cx="572593" cy="923330"/>
          </a:xfrm>
          <a:prstGeom prst="rect">
            <a:avLst/>
          </a:prstGeom>
          <a:noFill/>
        </p:spPr>
        <p:txBody>
          <a:bodyPr wrap="none" lIns="91440" tIns="45720" rIns="91440" bIns="45720">
            <a:spAutoFit/>
          </a:bodyPr>
          <a:lstStyle/>
          <a:p>
            <a:pPr algn="ctr"/>
            <a:r>
              <a:rPr lang="en-US" sz="5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B</a:t>
            </a:r>
            <a:endPar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457495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12DEE-A102-4CC0-9CEF-ADCC975E4AC9}"/>
              </a:ext>
            </a:extLst>
          </p:cNvPr>
          <p:cNvSpPr>
            <a:spLocks noGrp="1"/>
          </p:cNvSpPr>
          <p:nvPr>
            <p:ph type="title"/>
          </p:nvPr>
        </p:nvSpPr>
        <p:spPr/>
        <p:txBody>
          <a:bodyPr>
            <a:normAutofit/>
          </a:bodyPr>
          <a:lstStyle/>
          <a:p>
            <a:r>
              <a:rPr lang="en-US" sz="4800" b="1" dirty="0"/>
              <a:t>Exit ticket</a:t>
            </a:r>
            <a:endParaRPr lang="en-GB" sz="4800" b="1" dirty="0"/>
          </a:p>
        </p:txBody>
      </p:sp>
      <p:sp>
        <p:nvSpPr>
          <p:cNvPr id="4" name="Thought Bubble: Cloud 3">
            <a:extLst>
              <a:ext uri="{FF2B5EF4-FFF2-40B4-BE49-F238E27FC236}">
                <a16:creationId xmlns:a16="http://schemas.microsoft.com/office/drawing/2014/main" id="{E78F3A03-19BB-401B-AC97-DC2B9F502FB6}"/>
              </a:ext>
            </a:extLst>
          </p:cNvPr>
          <p:cNvSpPr/>
          <p:nvPr/>
        </p:nvSpPr>
        <p:spPr>
          <a:xfrm>
            <a:off x="5050465" y="1027906"/>
            <a:ext cx="6018028" cy="4476307"/>
          </a:xfrm>
          <a:prstGeom prst="cloudCallout">
            <a:avLst>
              <a:gd name="adj1" fmla="val -80550"/>
              <a:gd name="adj2" fmla="val 60837"/>
            </a:avLst>
          </a:prstGeom>
          <a:noFill/>
          <a:ln w="38100">
            <a:solidFill>
              <a:srgbClr val="00B05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rgbClr val="00B050"/>
                </a:solidFill>
              </a:rPr>
              <a:t>What beliefs are shared by Sunni and Shi’a?</a:t>
            </a:r>
            <a:endParaRPr lang="en-GB" sz="4800" b="1" dirty="0">
              <a:solidFill>
                <a:srgbClr val="00B050"/>
              </a:solidFill>
            </a:endParaRPr>
          </a:p>
        </p:txBody>
      </p:sp>
    </p:spTree>
    <p:extLst>
      <p:ext uri="{BB962C8B-B14F-4D97-AF65-F5344CB8AC3E}">
        <p14:creationId xmlns:p14="http://schemas.microsoft.com/office/powerpoint/2010/main" val="1479977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983C42E-BBD1-4710-BC54-B23BF1507B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9C160EB-BBB9-4ED7-A00E-34F482C49CB6}">
  <ds:schemaRefs>
    <ds:schemaRef ds:uri="http://schemas.microsoft.com/office/2006/documentManagement/types"/>
    <ds:schemaRef ds:uri="3daa3796-40a0-4fe0-acc9-e99f93d22791"/>
    <ds:schemaRef ds:uri="http://purl.org/dc/terms/"/>
    <ds:schemaRef ds:uri="http://purl.org/dc/dcmitype/"/>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 ds:uri="http://purl.org/dc/elements/1.1/"/>
  </ds:schemaRefs>
</ds:datastoreItem>
</file>

<file path=customXml/itemProps3.xml><?xml version="1.0" encoding="utf-8"?>
<ds:datastoreItem xmlns:ds="http://schemas.openxmlformats.org/officeDocument/2006/customXml" ds:itemID="{361B62E9-03F7-4686-B0AA-EA9D1E22F4B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21341</TotalTime>
  <Words>589</Words>
  <Application>Microsoft Office PowerPoint</Application>
  <PresentationFormat>Widescreen</PresentationFormat>
  <Paragraphs>60</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Black</vt:lpstr>
      <vt:lpstr>Calibri</vt:lpstr>
      <vt:lpstr>Calibri Light</vt:lpstr>
      <vt:lpstr>Office Theme</vt:lpstr>
      <vt:lpstr>Big Ideas for RE KS4 Curriculum </vt:lpstr>
      <vt:lpstr>9-10: Do all Muslims believe the same thing?  </vt:lpstr>
      <vt:lpstr>PowerPoint Presentation</vt:lpstr>
      <vt:lpstr>Do now</vt:lpstr>
      <vt:lpstr>PowerPoint Presentation</vt:lpstr>
      <vt:lpstr>PowerPoint Presentation</vt:lpstr>
      <vt:lpstr>PowerPoint Presentation</vt:lpstr>
      <vt:lpstr>Exit ticket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Ideas for RE KS4 Curriculum</dc:title>
  <dc:creator>Kate Christopher</dc:creator>
  <cp:lastModifiedBy>Kate</cp:lastModifiedBy>
  <cp:revision>156</cp:revision>
  <dcterms:created xsi:type="dcterms:W3CDTF">2018-10-02T10:33:06Z</dcterms:created>
  <dcterms:modified xsi:type="dcterms:W3CDTF">2021-01-27T22:36:21Z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