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41" r:id="rId6"/>
    <p:sldId id="354" r:id="rId7"/>
    <p:sldId id="3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21DECE-7A9A-6F4B-830C-41940C1E88D6}" v="1" dt="2021-01-20T15:14:48.0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96208"/>
  </p:normalViewPr>
  <p:slideViewPr>
    <p:cSldViewPr snapToGrid="0">
      <p:cViewPr varScale="1">
        <p:scale>
          <a:sx n="117" d="100"/>
          <a:sy n="117" d="100"/>
        </p:scale>
        <p:origin x="19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C921DECE-7A9A-6F4B-830C-41940C1E88D6}"/>
    <pc:docChg chg="addSld modSld">
      <pc:chgData name="Tracey Francis" userId="6a34b47e-2ae8-46f1-bae7-b8f493e6d601" providerId="ADAL" clId="{C921DECE-7A9A-6F4B-830C-41940C1E88D6}" dt="2021-01-20T15:15:27.005" v="3" actId="20577"/>
      <pc:docMkLst>
        <pc:docMk/>
      </pc:docMkLst>
      <pc:sldChg chg="add">
        <pc:chgData name="Tracey Francis" userId="6a34b47e-2ae8-46f1-bae7-b8f493e6d601" providerId="ADAL" clId="{C921DECE-7A9A-6F4B-830C-41940C1E88D6}" dt="2021-01-20T15:14:48.026" v="0"/>
        <pc:sldMkLst>
          <pc:docMk/>
          <pc:sldMk cId="2214919166" sldId="257"/>
        </pc:sldMkLst>
      </pc:sldChg>
      <pc:sldChg chg="modSp mod">
        <pc:chgData name="Tracey Francis" userId="6a34b47e-2ae8-46f1-bae7-b8f493e6d601" providerId="ADAL" clId="{C921DECE-7A9A-6F4B-830C-41940C1E88D6}" dt="2021-01-20T15:14:56.217" v="2" actId="20577"/>
        <pc:sldMkLst>
          <pc:docMk/>
          <pc:sldMk cId="3239417245" sldId="341"/>
        </pc:sldMkLst>
        <pc:spChg chg="mod">
          <ac:chgData name="Tracey Francis" userId="6a34b47e-2ae8-46f1-bae7-b8f493e6d601" providerId="ADAL" clId="{C921DECE-7A9A-6F4B-830C-41940C1E88D6}" dt="2021-01-20T15:14:56.217" v="2" actId="20577"/>
          <ac:spMkLst>
            <pc:docMk/>
            <pc:sldMk cId="3239417245" sldId="341"/>
            <ac:spMk id="5" creationId="{E0B4D4F5-5B37-42D1-81D1-D08D17084504}"/>
          </ac:spMkLst>
        </pc:spChg>
      </pc:sldChg>
      <pc:sldChg chg="modSp mod">
        <pc:chgData name="Tracey Francis" userId="6a34b47e-2ae8-46f1-bae7-b8f493e6d601" providerId="ADAL" clId="{C921DECE-7A9A-6F4B-830C-41940C1E88D6}" dt="2021-01-20T15:15:27.005" v="3" actId="20577"/>
        <pc:sldMkLst>
          <pc:docMk/>
          <pc:sldMk cId="1130412381" sldId="354"/>
        </pc:sldMkLst>
        <pc:spChg chg="mod">
          <ac:chgData name="Tracey Francis" userId="6a34b47e-2ae8-46f1-bae7-b8f493e6d601" providerId="ADAL" clId="{C921DECE-7A9A-6F4B-830C-41940C1E88D6}" dt="2021-01-20T15:15:27.005" v="3" actId="20577"/>
          <ac:spMkLst>
            <pc:docMk/>
            <pc:sldMk cId="1130412381" sldId="354"/>
            <ac:spMk id="3" creationId="{E2AB7460-14B6-4BC6-82F5-97C253BA7E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78707-5427-4273-896C-2277A301F4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E55268E-D8AB-4F1E-A696-F3C88C30E1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585BE1-FA35-44C2-A89B-40CF5F1C0E85}"/>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2FD4AD46-EB94-46BB-BEE0-5C0A4EA72B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8501E1-E8A6-4FDA-BE18-ED5D1FAC8F78}"/>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736093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025B3-02BC-41B5-9263-4ED1C41401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572526-5A83-4EF6-86B5-A8015621C1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A637AC-051E-4FC5-8910-A2AA29C03C6C}"/>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5F036628-CF1F-45A8-A328-3A2F7C6DFB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DA3191-1233-4461-91DD-FF5087525560}"/>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2900030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853EC8-1A26-4A27-B3BF-1C579D9D4C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457729-81F2-467E-B037-2EF686645F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F24E66-D60A-4EA7-9CED-119A9E6D3205}"/>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85780D5B-0F0A-4F63-BE6B-1F07155D36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820339-9C47-4CDD-AAA8-6F287C52CFD7}"/>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186663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91CBC-C417-4905-9E9E-370DBD7B16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B2E5D5-C288-4292-AC08-2F5D41BE73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9AD494-0AB5-46E1-9617-1A7C37DB4450}"/>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188DB363-B903-478D-8EEB-93AB770B5E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076202-B4A5-426A-A55B-5C6600AD44F3}"/>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365111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FA43-BAD1-44EA-9C39-A0521BA14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06462A9-2717-4F73-B875-14F1307A2A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FD3537-01C9-45E4-A170-305A3BBFE1B3}"/>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D3F25FC9-FB8D-440D-A6BF-DF5879BB3E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E8DA0C-F439-4C37-8379-000785D35DF5}"/>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397697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7D93-D6B6-42AB-B866-C3CDC2D351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69EF09-7890-43D7-B79F-786DA169F6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FC48B2-F5AF-4C28-80D1-9EA1D24766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4BAEF3A-C7E7-4222-9BEF-DAC505024813}"/>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6" name="Footer Placeholder 5">
            <a:extLst>
              <a:ext uri="{FF2B5EF4-FFF2-40B4-BE49-F238E27FC236}">
                <a16:creationId xmlns:a16="http://schemas.microsoft.com/office/drawing/2014/main" id="{908EC5EC-9BEE-4F98-9677-D2DF566E05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83B4F4-BE73-4742-9560-46047638858C}"/>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54659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E31CB-3EBA-4A94-8399-2FE1D3CBA7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96EECD-14BB-426A-BBBE-1AD36A5423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B2AD3C-D5CE-4157-A9DD-C3A7248478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0937300-2DA1-4EEC-A17E-629994973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D045B7-2D53-4A92-851B-E22209BF5C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0EF864-3D78-41E0-851E-48BF9A0A7D3D}"/>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8" name="Footer Placeholder 7">
            <a:extLst>
              <a:ext uri="{FF2B5EF4-FFF2-40B4-BE49-F238E27FC236}">
                <a16:creationId xmlns:a16="http://schemas.microsoft.com/office/drawing/2014/main" id="{ADE0F236-6E2D-49DA-8F88-2ADECA6105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698B55-EDA7-4028-9888-CE0F089A619E}"/>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678971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F9AD-2131-4A81-A465-1392078A93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2B62444-8869-46FF-965B-29B8644B4EC7}"/>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4" name="Footer Placeholder 3">
            <a:extLst>
              <a:ext uri="{FF2B5EF4-FFF2-40B4-BE49-F238E27FC236}">
                <a16:creationId xmlns:a16="http://schemas.microsoft.com/office/drawing/2014/main" id="{28EC2822-83DF-41DE-81A6-1DC359224EA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7EEBC03-4A3B-42E1-AC92-F4A31AC88665}"/>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336982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F60FF4-7B7D-4C4C-857B-B70F97091F09}"/>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3" name="Footer Placeholder 2">
            <a:extLst>
              <a:ext uri="{FF2B5EF4-FFF2-40B4-BE49-F238E27FC236}">
                <a16:creationId xmlns:a16="http://schemas.microsoft.com/office/drawing/2014/main" id="{6AC49B5A-9317-4501-A3A7-F87F6BACDA7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72E314-88EE-480C-A725-D22830FBF2A1}"/>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427694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F2895-21CD-445D-9C74-5A73710943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C2EE16-72FF-404A-836F-0DC5D0354F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0D040D-3F60-43FE-A7A9-C9626D26E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43DACF-D8B0-4410-AEF5-EAA47367365C}"/>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6" name="Footer Placeholder 5">
            <a:extLst>
              <a:ext uri="{FF2B5EF4-FFF2-40B4-BE49-F238E27FC236}">
                <a16:creationId xmlns:a16="http://schemas.microsoft.com/office/drawing/2014/main" id="{9BFE0067-E391-460B-ACDF-40D1D94183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8081EC-1297-4F96-8E13-AB380D3F4783}"/>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408193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8FAC7-0F6F-46C6-BCB3-91344A936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CE57C6-0F4E-48A7-9C2A-C82AB5FB4A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055B04-A9B9-43CB-9A6C-E9BF192AF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91831E-4C49-447B-97C3-DBA4E9441284}"/>
              </a:ext>
            </a:extLst>
          </p:cNvPr>
          <p:cNvSpPr>
            <a:spLocks noGrp="1"/>
          </p:cNvSpPr>
          <p:nvPr>
            <p:ph type="dt" sz="half" idx="10"/>
          </p:nvPr>
        </p:nvSpPr>
        <p:spPr/>
        <p:txBody>
          <a:bodyPr/>
          <a:lstStyle/>
          <a:p>
            <a:fld id="{F1F96DAA-C702-4474-AB22-D73D0B04CA26}" type="datetimeFigureOut">
              <a:rPr lang="en-GB" smtClean="0"/>
              <a:t>20/01/2021</a:t>
            </a:fld>
            <a:endParaRPr lang="en-GB"/>
          </a:p>
        </p:txBody>
      </p:sp>
      <p:sp>
        <p:nvSpPr>
          <p:cNvPr id="6" name="Footer Placeholder 5">
            <a:extLst>
              <a:ext uri="{FF2B5EF4-FFF2-40B4-BE49-F238E27FC236}">
                <a16:creationId xmlns:a16="http://schemas.microsoft.com/office/drawing/2014/main" id="{077BAC01-3CFB-4246-B02A-D5541FF25E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5A7E72-BE4C-49D4-8026-ED6BE311C390}"/>
              </a:ext>
            </a:extLst>
          </p:cNvPr>
          <p:cNvSpPr>
            <a:spLocks noGrp="1"/>
          </p:cNvSpPr>
          <p:nvPr>
            <p:ph type="sldNum" sz="quarter" idx="12"/>
          </p:nvPr>
        </p:nvSpPr>
        <p:spPr/>
        <p:txBody>
          <a:bodyPr/>
          <a:lstStyle/>
          <a:p>
            <a:fld id="{6761CD01-19ED-4F26-BFD5-C27AD7A2A565}" type="slidenum">
              <a:rPr lang="en-GB" smtClean="0"/>
              <a:t>‹#›</a:t>
            </a:fld>
            <a:endParaRPr lang="en-GB"/>
          </a:p>
        </p:txBody>
      </p:sp>
    </p:spTree>
    <p:extLst>
      <p:ext uri="{BB962C8B-B14F-4D97-AF65-F5344CB8AC3E}">
        <p14:creationId xmlns:p14="http://schemas.microsoft.com/office/powerpoint/2010/main" val="370396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9ADDFC-D3F0-49FB-B5B9-5E7BD2FD5B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3CE936-E422-4073-BDA2-AB726E6F5A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05FBA1-353B-4576-A427-1BB4A7AE6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96DAA-C702-4474-AB22-D73D0B04CA26}" type="datetimeFigureOut">
              <a:rPr lang="en-GB" smtClean="0"/>
              <a:t>20/01/2021</a:t>
            </a:fld>
            <a:endParaRPr lang="en-GB"/>
          </a:p>
        </p:txBody>
      </p:sp>
      <p:sp>
        <p:nvSpPr>
          <p:cNvPr id="5" name="Footer Placeholder 4">
            <a:extLst>
              <a:ext uri="{FF2B5EF4-FFF2-40B4-BE49-F238E27FC236}">
                <a16:creationId xmlns:a16="http://schemas.microsoft.com/office/drawing/2014/main" id="{1F2EE040-B45E-4C9E-9269-D99CFF8F46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30FC0EA-FBAC-4039-81D9-AD6F1053E1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1CD01-19ED-4F26-BFD5-C27AD7A2A565}" type="slidenum">
              <a:rPr lang="en-GB" smtClean="0"/>
              <a:t>‹#›</a:t>
            </a:fld>
            <a:endParaRPr lang="en-GB"/>
          </a:p>
        </p:txBody>
      </p:sp>
    </p:spTree>
    <p:extLst>
      <p:ext uri="{BB962C8B-B14F-4D97-AF65-F5344CB8AC3E}">
        <p14:creationId xmlns:p14="http://schemas.microsoft.com/office/powerpoint/2010/main" val="222008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heguardian.com/world/2015/nov/24/train-passengers-stand-up-against-racial-abuse-muslim-woman-newcastle-metr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436914" y="2723263"/>
            <a:ext cx="9231086" cy="3095645"/>
          </a:xfrm>
        </p:spPr>
        <p:txBody>
          <a:bodyPr>
            <a:normAutofit/>
          </a:bodyPr>
          <a:lstStyle/>
          <a:p>
            <a:r>
              <a:rPr lang="en-US" sz="11500" dirty="0">
                <a:solidFill>
                  <a:srgbClr val="006666"/>
                </a:solidFill>
                <a:latin typeface="Arial Black" panose="020B0A04020102020204" pitchFamily="34" charset="0"/>
              </a:rPr>
              <a:t>Islam </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4BE6755A-7DFF-E64F-A9F3-6A714887A032}"/>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E15693AE-FC3F-DB40-B0E6-1A32D71C6CB2}"/>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6401FB75-E058-7449-841D-3625D76E70A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221491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363185" y="50140"/>
            <a:ext cx="10989623" cy="1149268"/>
          </a:xfrm>
        </p:spPr>
        <p:txBody>
          <a:bodyPr>
            <a:normAutofit fontScale="90000"/>
          </a:bodyPr>
          <a:lstStyle/>
          <a:p>
            <a:r>
              <a:rPr lang="en-US" b="1" dirty="0">
                <a:latin typeface="Arial Black" panose="020B0A04020102020204" pitchFamily="34" charset="0"/>
              </a:rPr>
              <a:t>9: Greater </a:t>
            </a:r>
            <a:r>
              <a:rPr lang="en-GB" b="1" dirty="0">
                <a:latin typeface="Arial Black" panose="020B0A04020102020204" pitchFamily="34" charset="0"/>
              </a:rPr>
              <a:t>Jihad: how to change the world?</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5" y="1199408"/>
            <a:ext cx="7652660" cy="5403273"/>
          </a:xfrm>
        </p:spPr>
        <p:txBody>
          <a:bodyPr>
            <a:normAutofit/>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different understandings of jihad: meaning and significance of greater and lesser jihad; origins, influence and conditions for the declaration of lesser jihad.</a:t>
            </a:r>
          </a:p>
          <a:p>
            <a:pPr marL="0" indent="0">
              <a:buNone/>
            </a:pPr>
            <a:endParaRPr lang="en-US" sz="2400" b="1" dirty="0">
              <a:solidFill>
                <a:srgbClr val="006666"/>
              </a:solidFill>
              <a:sym typeface="Wingdings" panose="05000000000000000000" pitchFamily="2" charset="2"/>
            </a:endParaRPr>
          </a:p>
          <a:p>
            <a:pPr marL="0" indent="0">
              <a:buNone/>
            </a:pPr>
            <a:r>
              <a:rPr lang="en-US" sz="3200" b="1" dirty="0"/>
              <a:t>Learning outcomes: </a:t>
            </a:r>
          </a:p>
          <a:p>
            <a:pPr fontAlgn="t"/>
            <a:r>
              <a:rPr lang="en-US" b="1" dirty="0"/>
              <a:t>Define spiritual/ greater jihad </a:t>
            </a:r>
          </a:p>
          <a:p>
            <a:pPr fontAlgn="t"/>
            <a:r>
              <a:rPr lang="en-US" b="1" dirty="0"/>
              <a:t>Give at least one example of a modern Muslim engaged in greater jihad</a:t>
            </a:r>
          </a:p>
          <a:p>
            <a:pPr fontAlgn="t"/>
            <a:r>
              <a:rPr lang="en-US" b="1" dirty="0"/>
              <a:t>Offer a supported view as to how far ‘being good’ is a spiritual or practical matter</a:t>
            </a:r>
          </a:p>
          <a:p>
            <a:pPr fontAlgn="t"/>
            <a:endParaRPr lang="en-GB" sz="3200" dirty="0"/>
          </a:p>
        </p:txBody>
      </p:sp>
      <p:sp>
        <p:nvSpPr>
          <p:cNvPr id="4" name="TextBox 3">
            <a:extLst>
              <a:ext uri="{FF2B5EF4-FFF2-40B4-BE49-F238E27FC236}">
                <a16:creationId xmlns:a16="http://schemas.microsoft.com/office/drawing/2014/main" id="{74D44661-D1E2-47C7-90C7-BDBAFD343E31}"/>
              </a:ext>
            </a:extLst>
          </p:cNvPr>
          <p:cNvSpPr txBox="1"/>
          <p:nvPr/>
        </p:nvSpPr>
        <p:spPr>
          <a:xfrm>
            <a:off x="8146470" y="897907"/>
            <a:ext cx="3610098" cy="3477875"/>
          </a:xfrm>
          <a:prstGeom prst="rect">
            <a:avLst/>
          </a:prstGeom>
          <a:noFill/>
        </p:spPr>
        <p:txBody>
          <a:bodyPr wrap="square" rtlCol="0">
            <a:spAutoFit/>
          </a:bodyPr>
          <a:lstStyle/>
          <a:p>
            <a:r>
              <a:rPr lang="en-US" sz="2800" dirty="0"/>
              <a:t>BIG IDEAS LEARNING</a:t>
            </a:r>
          </a:p>
          <a:p>
            <a:pPr fontAlgn="t"/>
            <a:r>
              <a:rPr lang="en-US" sz="2400" b="1" dirty="0">
                <a:solidFill>
                  <a:srgbClr val="00B050"/>
                </a:solidFill>
              </a:rPr>
              <a:t>BELIEFS: beliefs about greater jihad</a:t>
            </a:r>
            <a:endParaRPr lang="en-GB" sz="3200" dirty="0">
              <a:solidFill>
                <a:srgbClr val="00B050"/>
              </a:solidFill>
            </a:endParaRPr>
          </a:p>
          <a:p>
            <a:pPr fontAlgn="t"/>
            <a:r>
              <a:rPr lang="en-US" sz="2400" b="1" dirty="0">
                <a:solidFill>
                  <a:srgbClr val="FF6600"/>
                </a:solidFill>
              </a:rPr>
              <a:t>CONTEXT: principles of greater jihad in today’s world</a:t>
            </a:r>
          </a:p>
          <a:p>
            <a:pPr fontAlgn="t"/>
            <a:r>
              <a:rPr lang="en-US" sz="2400" b="1" dirty="0">
                <a:solidFill>
                  <a:srgbClr val="7030A0"/>
                </a:solidFill>
              </a:rPr>
              <a:t>ETHICS: is ‘being good’ a practical or spiritual matter?</a:t>
            </a:r>
            <a:endParaRPr lang="en-GB" sz="3200" dirty="0">
              <a:solidFill>
                <a:srgbClr val="7030A0"/>
              </a:solidFill>
            </a:endParaRPr>
          </a:p>
        </p:txBody>
      </p:sp>
      <p:sp>
        <p:nvSpPr>
          <p:cNvPr id="5" name="TextBox 4">
            <a:extLst>
              <a:ext uri="{FF2B5EF4-FFF2-40B4-BE49-F238E27FC236}">
                <a16:creationId xmlns:a16="http://schemas.microsoft.com/office/drawing/2014/main" id="{E0B4D4F5-5B37-42D1-81D1-D08D17084504}"/>
              </a:ext>
            </a:extLst>
          </p:cNvPr>
          <p:cNvSpPr txBox="1"/>
          <p:nvPr/>
        </p:nvSpPr>
        <p:spPr>
          <a:xfrm>
            <a:off x="8134595" y="4632266"/>
            <a:ext cx="3788231" cy="1261884"/>
          </a:xfrm>
          <a:prstGeom prst="rect">
            <a:avLst/>
          </a:prstGeom>
          <a:solidFill>
            <a:srgbClr val="00FF00"/>
          </a:solidFill>
        </p:spPr>
        <p:txBody>
          <a:bodyPr wrap="square" rtlCol="0">
            <a:spAutoFit/>
          </a:bodyPr>
          <a:lstStyle/>
          <a:p>
            <a:r>
              <a:rPr lang="en-US" sz="2800" b="1" u="sng" dirty="0"/>
              <a:t>Resources</a:t>
            </a:r>
          </a:p>
          <a:p>
            <a:r>
              <a:rPr lang="en-US" sz="2400" b="1" dirty="0"/>
              <a:t>9 Greater jihad snowflake</a:t>
            </a:r>
          </a:p>
          <a:p>
            <a:r>
              <a:rPr lang="en-US" sz="2400" b="1" dirty="0"/>
              <a:t>9 Greater jihad </a:t>
            </a:r>
          </a:p>
        </p:txBody>
      </p:sp>
    </p:spTree>
    <p:extLst>
      <p:ext uri="{BB962C8B-B14F-4D97-AF65-F5344CB8AC3E}">
        <p14:creationId xmlns:p14="http://schemas.microsoft.com/office/powerpoint/2010/main" val="323941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B7460-14B6-4BC6-82F5-97C253BA7E03}"/>
              </a:ext>
            </a:extLst>
          </p:cNvPr>
          <p:cNvSpPr>
            <a:spLocks noGrp="1"/>
          </p:cNvSpPr>
          <p:nvPr>
            <p:ph idx="1"/>
          </p:nvPr>
        </p:nvSpPr>
        <p:spPr>
          <a:xfrm>
            <a:off x="-1" y="0"/>
            <a:ext cx="12192001" cy="6858000"/>
          </a:xfrm>
        </p:spPr>
        <p:txBody>
          <a:bodyPr>
            <a:normAutofit fontScale="62500" lnSpcReduction="20000"/>
          </a:bodyPr>
          <a:lstStyle/>
          <a:p>
            <a:pPr marL="0" indent="0">
              <a:buNone/>
            </a:pPr>
            <a:r>
              <a:rPr lang="en-US" sz="3800" b="1" dirty="0"/>
              <a:t>Lesson 9</a:t>
            </a:r>
          </a:p>
          <a:p>
            <a:r>
              <a:rPr lang="en-US" sz="3400" dirty="0"/>
              <a:t>Starter: hand out ‘9 greater jihad snowflake’. Read each statement, put a cross on the line connected to each statement. The more they agree the closer their cross, the more they disagree the further away their cross. Join up all crosses to make a ‘snowflake’; a unique shape reflecting students’ views. Listen to some answers</a:t>
            </a:r>
          </a:p>
          <a:p>
            <a:r>
              <a:rPr lang="en-US" sz="3400" dirty="0"/>
              <a:t>Ask students to jot down their initial answer to the question: </a:t>
            </a:r>
            <a:r>
              <a:rPr lang="en-US" sz="3400" i="1" dirty="0"/>
              <a:t>how to change the world?</a:t>
            </a:r>
          </a:p>
          <a:p>
            <a:r>
              <a:rPr lang="en-US" sz="3400" dirty="0"/>
              <a:t>Teach two forms of jihad (next slide). This lesson will focus on greater jihad- the struggle to be good. We will explore how far this is a spiritual struggle, and how far a practical struggle. </a:t>
            </a:r>
          </a:p>
          <a:p>
            <a:r>
              <a:rPr lang="en-US" sz="3400" dirty="0"/>
              <a:t>Find a clip from the BBC drama </a:t>
            </a:r>
            <a:r>
              <a:rPr lang="en-US" sz="3400" b="1" dirty="0"/>
              <a:t>‘My Jihad’ by Shakeel Ahmed </a:t>
            </a:r>
            <a:r>
              <a:rPr lang="en-US" sz="3400" dirty="0"/>
              <a:t>on BBC </a:t>
            </a:r>
            <a:r>
              <a:rPr lang="en-US" sz="3400" dirty="0" err="1"/>
              <a:t>iplayer</a:t>
            </a:r>
            <a:r>
              <a:rPr lang="en-US" sz="3400" dirty="0"/>
              <a:t> or You tube. Ask students to guess what the show is called. Read on ‘9 Greater jihad’ why the author chose this name for the show. Are students’ surprised to hear the word used in the context of love and romance? </a:t>
            </a:r>
          </a:p>
          <a:p>
            <a:r>
              <a:rPr lang="en-US" sz="3400" dirty="0"/>
              <a:t>Watch two clips of young Muslims around the world: </a:t>
            </a:r>
            <a:r>
              <a:rPr lang="en-US" sz="3400" b="1" dirty="0" err="1"/>
              <a:t>Deen</a:t>
            </a:r>
            <a:r>
              <a:rPr lang="en-US" sz="3400" b="1" dirty="0"/>
              <a:t> Squad </a:t>
            </a:r>
            <a:r>
              <a:rPr lang="en-US" sz="3400" dirty="0"/>
              <a:t>from Canada (search YouTube for ‘BBC Trending </a:t>
            </a:r>
            <a:r>
              <a:rPr lang="en-US" sz="3400" dirty="0" err="1"/>
              <a:t>Deen</a:t>
            </a:r>
            <a:r>
              <a:rPr lang="en-US" sz="3400" dirty="0"/>
              <a:t> Squad Halal Hip Hop) and </a:t>
            </a:r>
            <a:r>
              <a:rPr lang="en-US" sz="3400" b="1" dirty="0" err="1"/>
              <a:t>Ugaaso</a:t>
            </a:r>
            <a:r>
              <a:rPr lang="en-US" sz="3400" b="1" dirty="0"/>
              <a:t> </a:t>
            </a:r>
            <a:r>
              <a:rPr lang="en-US" sz="3400" b="1" dirty="0" err="1"/>
              <a:t>Abukar</a:t>
            </a:r>
            <a:r>
              <a:rPr lang="en-US" sz="3400" b="1" dirty="0"/>
              <a:t> </a:t>
            </a:r>
            <a:r>
              <a:rPr lang="en-US" sz="3400" b="1" dirty="0" err="1"/>
              <a:t>Boocow</a:t>
            </a:r>
            <a:r>
              <a:rPr lang="en-US" sz="3400" b="1" dirty="0"/>
              <a:t> </a:t>
            </a:r>
            <a:r>
              <a:rPr lang="en-US" sz="3400" dirty="0"/>
              <a:t>in Somalia (search You Tube for ‘BBC trending Rethinking Somalia </a:t>
            </a:r>
            <a:r>
              <a:rPr lang="en-US" sz="3400" dirty="0" err="1"/>
              <a:t>Ugaaso</a:t>
            </a:r>
            <a:r>
              <a:rPr lang="en-US" sz="3400" dirty="0"/>
              <a:t> </a:t>
            </a:r>
            <a:r>
              <a:rPr lang="en-US" sz="3400" dirty="0" err="1"/>
              <a:t>Abukar</a:t>
            </a:r>
            <a:r>
              <a:rPr lang="en-US" sz="3400" dirty="0"/>
              <a:t> </a:t>
            </a:r>
            <a:r>
              <a:rPr lang="en-US" sz="3400" dirty="0" err="1"/>
              <a:t>Boocow</a:t>
            </a:r>
            <a:r>
              <a:rPr lang="en-US" sz="3400" dirty="0"/>
              <a:t>’). </a:t>
            </a:r>
          </a:p>
          <a:p>
            <a:r>
              <a:rPr lang="en-US" sz="3400" dirty="0"/>
              <a:t>Discuss how far these people are engaged in greater jihad. Record arguments on handout.</a:t>
            </a:r>
          </a:p>
          <a:p>
            <a:r>
              <a:rPr lang="en-US" sz="3400" dirty="0"/>
              <a:t>Search for ’</a:t>
            </a:r>
            <a:r>
              <a:rPr lang="en-US" sz="3400" dirty="0" err="1"/>
              <a:t>Ruhi</a:t>
            </a:r>
            <a:r>
              <a:rPr lang="en-US" sz="3400" dirty="0"/>
              <a:t> Rahman, Newcastle Metro, racial abuse’ (link: </a:t>
            </a:r>
            <a:r>
              <a:rPr lang="en-GB" sz="3400" u="sng" dirty="0">
                <a:hlinkClick r:id="rId2"/>
              </a:rPr>
              <a:t>http://www.theguardian.com/world/2015/nov/24/train-passengers-stand-up-against-racial-abuse-muslim-woman-newcastle-metro</a:t>
            </a:r>
            <a:r>
              <a:rPr lang="en-GB" sz="3400" u="sng" dirty="0"/>
              <a:t>). </a:t>
            </a:r>
            <a:r>
              <a:rPr lang="en-GB" sz="3400" dirty="0"/>
              <a:t>Discuss; </a:t>
            </a:r>
            <a:r>
              <a:rPr lang="en-GB" sz="3400" i="1" dirty="0"/>
              <a:t>do you have to be a Muslim to do greater jihad?</a:t>
            </a:r>
            <a:r>
              <a:rPr lang="en-US" sz="3400" dirty="0"/>
              <a:t> Record answers.</a:t>
            </a:r>
          </a:p>
          <a:p>
            <a:r>
              <a:rPr lang="en-US" sz="3400" dirty="0"/>
              <a:t>Look at one or two Islamic charities, such as Muslim Hands or Islamic Aid. Identify the </a:t>
            </a:r>
            <a:r>
              <a:rPr lang="en-US" sz="3400" b="1" dirty="0"/>
              <a:t>beliefs</a:t>
            </a:r>
            <a:r>
              <a:rPr lang="en-US" sz="3400" dirty="0"/>
              <a:t> or commitments behind these charities, and the </a:t>
            </a:r>
            <a:r>
              <a:rPr lang="en-US" sz="3400" b="1" dirty="0"/>
              <a:t>practical</a:t>
            </a:r>
            <a:r>
              <a:rPr lang="en-US" sz="3400" dirty="0"/>
              <a:t> work they do; how do they actually set out to change the world? </a:t>
            </a:r>
          </a:p>
          <a:p>
            <a:r>
              <a:rPr lang="en-US" sz="3400" dirty="0"/>
              <a:t>Discuss how far these charities are engaged in greater jihad. Add to notes </a:t>
            </a:r>
          </a:p>
          <a:p>
            <a:r>
              <a:rPr lang="en-US" sz="3400" dirty="0"/>
              <a:t>On ‘9 Greater Jihad’ sheet, complete notes and answer question in groups, compare to original answer.</a:t>
            </a:r>
          </a:p>
        </p:txBody>
      </p:sp>
    </p:spTree>
    <p:extLst>
      <p:ext uri="{BB962C8B-B14F-4D97-AF65-F5344CB8AC3E}">
        <p14:creationId xmlns:p14="http://schemas.microsoft.com/office/powerpoint/2010/main" val="1130412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3AA5-A64C-406D-94FF-E922FEE7EF48}"/>
              </a:ext>
            </a:extLst>
          </p:cNvPr>
          <p:cNvSpPr>
            <a:spLocks noGrp="1"/>
          </p:cNvSpPr>
          <p:nvPr>
            <p:ph type="title"/>
          </p:nvPr>
        </p:nvSpPr>
        <p:spPr>
          <a:xfrm>
            <a:off x="225631" y="302538"/>
            <a:ext cx="10515600" cy="1325563"/>
          </a:xfrm>
        </p:spPr>
        <p:txBody>
          <a:bodyPr>
            <a:normAutofit/>
          </a:bodyPr>
          <a:lstStyle/>
          <a:p>
            <a:r>
              <a:rPr lang="en-US" sz="6000" u="sng" dirty="0">
                <a:latin typeface="Arial Black" panose="020B0A04020102020204" pitchFamily="34" charset="0"/>
              </a:rPr>
              <a:t>Jihad      </a:t>
            </a:r>
            <a:r>
              <a:rPr lang="ar-AE" sz="8000" u="sng" dirty="0">
                <a:solidFill>
                  <a:srgbClr val="006666"/>
                </a:solidFill>
              </a:rPr>
              <a:t>جهاد</a:t>
            </a:r>
            <a:r>
              <a:rPr lang="ar-AE" u="sng" dirty="0"/>
              <a:t>‎ </a:t>
            </a:r>
            <a:r>
              <a:rPr lang="en-US" u="sng" dirty="0"/>
              <a:t>    </a:t>
            </a:r>
            <a:endParaRPr lang="en-GB" sz="6000" u="sng"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058087D-84E0-4F72-A0F4-938880E6B172}"/>
              </a:ext>
            </a:extLst>
          </p:cNvPr>
          <p:cNvSpPr>
            <a:spLocks noGrp="1"/>
          </p:cNvSpPr>
          <p:nvPr>
            <p:ph idx="1"/>
          </p:nvPr>
        </p:nvSpPr>
        <p:spPr>
          <a:xfrm>
            <a:off x="391886" y="1825626"/>
            <a:ext cx="5189517" cy="4351338"/>
          </a:xfrm>
        </p:spPr>
        <p:txBody>
          <a:bodyPr>
            <a:normAutofit fontScale="92500"/>
          </a:bodyPr>
          <a:lstStyle/>
          <a:p>
            <a:pPr marL="0" indent="0">
              <a:buNone/>
            </a:pPr>
            <a:r>
              <a:rPr lang="en-US" sz="3600" b="1" i="1" dirty="0"/>
              <a:t>Jihad</a:t>
            </a:r>
            <a:r>
              <a:rPr lang="en-US" sz="3600" b="1" dirty="0"/>
              <a:t>= ‘struggle’ or ‘striving’ in Arabic</a:t>
            </a:r>
          </a:p>
          <a:p>
            <a:pPr marL="0" indent="0">
              <a:buNone/>
            </a:pPr>
            <a:endParaRPr lang="en-GB" sz="3600" b="1" dirty="0"/>
          </a:p>
          <a:p>
            <a:pPr marL="0" indent="0">
              <a:buNone/>
            </a:pPr>
            <a:r>
              <a:rPr lang="en-GB" sz="3200" b="1" dirty="0"/>
              <a:t>‘Greater jihad’:</a:t>
            </a:r>
            <a:r>
              <a:rPr lang="en-GB" sz="3200" dirty="0"/>
              <a:t> inward, spiritual struggle to be good every day</a:t>
            </a:r>
          </a:p>
          <a:p>
            <a:pPr marL="0" indent="0">
              <a:buNone/>
            </a:pPr>
            <a:endParaRPr lang="en-GB" sz="3200" dirty="0"/>
          </a:p>
          <a:p>
            <a:pPr marL="0" indent="0">
              <a:buNone/>
            </a:pPr>
            <a:r>
              <a:rPr lang="en-GB" sz="3200" b="1" dirty="0"/>
              <a:t>‘Lesser jihad’:</a:t>
            </a:r>
            <a:r>
              <a:rPr lang="en-GB" sz="3200" dirty="0"/>
              <a:t> outward, physical struggle, war/ violence. </a:t>
            </a:r>
          </a:p>
          <a:p>
            <a:endParaRPr lang="en-GB" dirty="0"/>
          </a:p>
        </p:txBody>
      </p:sp>
      <p:sp>
        <p:nvSpPr>
          <p:cNvPr id="4" name="TextBox 3">
            <a:extLst>
              <a:ext uri="{FF2B5EF4-FFF2-40B4-BE49-F238E27FC236}">
                <a16:creationId xmlns:a16="http://schemas.microsoft.com/office/drawing/2014/main" id="{4CC8EE15-CA9F-4220-96AB-38B7895F17AB}"/>
              </a:ext>
            </a:extLst>
          </p:cNvPr>
          <p:cNvSpPr txBox="1"/>
          <p:nvPr/>
        </p:nvSpPr>
        <p:spPr>
          <a:xfrm>
            <a:off x="6096000" y="105013"/>
            <a:ext cx="5909953" cy="6647974"/>
          </a:xfrm>
          <a:prstGeom prst="rect">
            <a:avLst/>
          </a:prstGeom>
          <a:noFill/>
        </p:spPr>
        <p:txBody>
          <a:bodyPr wrap="square" rtlCol="0">
            <a:spAutoFit/>
          </a:bodyPr>
          <a:lstStyle/>
          <a:p>
            <a:r>
              <a:rPr lang="en-US" sz="2400" b="1" dirty="0">
                <a:solidFill>
                  <a:srgbClr val="006666"/>
                </a:solidFill>
              </a:rPr>
              <a:t>GREATER JIHAD</a:t>
            </a:r>
          </a:p>
          <a:p>
            <a:pPr marL="285750" indent="-285750">
              <a:buFont typeface="Arial" panose="020B0604020202020204" pitchFamily="34" charset="0"/>
              <a:buChar char="•"/>
            </a:pPr>
            <a:r>
              <a:rPr lang="en-US" sz="2400" b="1" dirty="0">
                <a:solidFill>
                  <a:srgbClr val="006666"/>
                </a:solidFill>
              </a:rPr>
              <a:t>The struggle to </a:t>
            </a:r>
            <a:r>
              <a:rPr lang="en-US" sz="2400" b="1" dirty="0" err="1">
                <a:solidFill>
                  <a:srgbClr val="006666"/>
                </a:solidFill>
              </a:rPr>
              <a:t>dimish</a:t>
            </a:r>
            <a:r>
              <a:rPr lang="en-US" sz="2400" b="1" dirty="0">
                <a:solidFill>
                  <a:srgbClr val="006666"/>
                </a:solidFill>
              </a:rPr>
              <a:t> evil (</a:t>
            </a:r>
            <a:r>
              <a:rPr lang="en-US" sz="2400" b="1" i="1" dirty="0" err="1">
                <a:solidFill>
                  <a:srgbClr val="006666"/>
                </a:solidFill>
              </a:rPr>
              <a:t>munkar</a:t>
            </a:r>
            <a:r>
              <a:rPr lang="en-US" sz="2400" b="1" i="1" dirty="0">
                <a:solidFill>
                  <a:srgbClr val="006666"/>
                </a:solidFill>
              </a:rPr>
              <a:t>) </a:t>
            </a:r>
            <a:r>
              <a:rPr lang="en-US" sz="2400" b="1" dirty="0">
                <a:solidFill>
                  <a:srgbClr val="006666"/>
                </a:solidFill>
              </a:rPr>
              <a:t>and increase good (</a:t>
            </a:r>
            <a:r>
              <a:rPr lang="en-US" sz="2400" b="1" i="1" dirty="0" err="1">
                <a:solidFill>
                  <a:srgbClr val="006666"/>
                </a:solidFill>
              </a:rPr>
              <a:t>ma’ruf</a:t>
            </a:r>
            <a:r>
              <a:rPr lang="en-US" sz="2400" b="1" i="1" dirty="0">
                <a:solidFill>
                  <a:srgbClr val="006666"/>
                </a:solidFill>
              </a:rPr>
              <a:t>)</a:t>
            </a:r>
          </a:p>
          <a:p>
            <a:pPr marL="285750" indent="-285750">
              <a:buFont typeface="Arial" panose="020B0604020202020204" pitchFamily="34" charset="0"/>
              <a:buChar char="•"/>
            </a:pPr>
            <a:r>
              <a:rPr lang="en-US" sz="2400" b="1" dirty="0">
                <a:solidFill>
                  <a:srgbClr val="006666"/>
                </a:solidFill>
              </a:rPr>
              <a:t>One of the Shi’a 10 Obligatory acts, also a requirement for Sunni Muslims</a:t>
            </a:r>
          </a:p>
          <a:p>
            <a:pPr marL="285750" indent="-285750">
              <a:buFont typeface="Arial" panose="020B0604020202020204" pitchFamily="34" charset="0"/>
              <a:buChar char="•"/>
            </a:pPr>
            <a:r>
              <a:rPr lang="en-US" sz="2400" b="1" dirty="0">
                <a:solidFill>
                  <a:srgbClr val="006666"/>
                </a:solidFill>
              </a:rPr>
              <a:t>The internal struggle to avoid temptation and selfishness and follow God</a:t>
            </a:r>
          </a:p>
          <a:p>
            <a:endParaRPr lang="en-US" sz="2400" b="1" dirty="0">
              <a:solidFill>
                <a:srgbClr val="006666"/>
              </a:solidFill>
            </a:endParaRPr>
          </a:p>
          <a:p>
            <a:r>
              <a:rPr lang="en-US" sz="2400" b="1" dirty="0">
                <a:solidFill>
                  <a:srgbClr val="006666"/>
                </a:solidFill>
              </a:rPr>
              <a:t>WHAT IS INVOLVED?</a:t>
            </a:r>
          </a:p>
          <a:p>
            <a:pPr marL="285750" indent="-285750">
              <a:buFont typeface="Arial" panose="020B0604020202020204" pitchFamily="34" charset="0"/>
              <a:buChar char="•"/>
            </a:pPr>
            <a:r>
              <a:rPr lang="en-US" sz="2400" b="1" dirty="0">
                <a:solidFill>
                  <a:srgbClr val="006666"/>
                </a:solidFill>
              </a:rPr>
              <a:t>Be truthful, act honorably, do not deny God, overcome anger and hatred, speak kindly</a:t>
            </a:r>
          </a:p>
          <a:p>
            <a:pPr marL="285750" indent="-285750">
              <a:buFont typeface="Arial" panose="020B0604020202020204" pitchFamily="34" charset="0"/>
              <a:buChar char="•"/>
            </a:pPr>
            <a:r>
              <a:rPr lang="en-US" sz="2400" b="1" dirty="0">
                <a:solidFill>
                  <a:srgbClr val="006666"/>
                </a:solidFill>
              </a:rPr>
              <a:t>Act for justice, use riches for good purposes</a:t>
            </a:r>
          </a:p>
          <a:p>
            <a:pPr marL="285750" indent="-285750">
              <a:buFont typeface="Arial" panose="020B0604020202020204" pitchFamily="34" charset="0"/>
              <a:buChar char="•"/>
            </a:pPr>
            <a:r>
              <a:rPr lang="en-US" sz="2400" b="1" dirty="0">
                <a:solidFill>
                  <a:srgbClr val="006666"/>
                </a:solidFill>
              </a:rPr>
              <a:t>Worship and ask forgiveness</a:t>
            </a:r>
          </a:p>
          <a:p>
            <a:pPr marL="285750" indent="-285750">
              <a:buFont typeface="Arial" panose="020B0604020202020204" pitchFamily="34" charset="0"/>
              <a:buChar char="•"/>
            </a:pPr>
            <a:r>
              <a:rPr lang="en-US" sz="2400" b="1" dirty="0">
                <a:solidFill>
                  <a:srgbClr val="006666"/>
                </a:solidFill>
              </a:rPr>
              <a:t>Follow the Qur’an, Hadith and support the community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93622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427E51-36A9-47CB-AE8C-8C47C4A6915A}">
  <ds:schemaRefs>
    <ds:schemaRef ds:uri="http://purl.org/dc/elements/1.1/"/>
    <ds:schemaRef ds:uri="http://schemas.microsoft.com/office/2006/documentManagement/types"/>
    <ds:schemaRef ds:uri="http://purl.org/dc/dcmitype/"/>
    <ds:schemaRef ds:uri="http://www.w3.org/XML/1998/namespace"/>
    <ds:schemaRef ds:uri="http://schemas.openxmlformats.org/package/2006/metadata/core-properties"/>
    <ds:schemaRef ds:uri="3daa3796-40a0-4fe0-acc9-e99f93d22791"/>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004AB30-5E4D-4BC9-A4C1-69C9F1218051}">
  <ds:schemaRefs>
    <ds:schemaRef ds:uri="http://schemas.microsoft.com/sharepoint/v3/contenttype/forms"/>
  </ds:schemaRefs>
</ds:datastoreItem>
</file>

<file path=customXml/itemProps3.xml><?xml version="1.0" encoding="utf-8"?>
<ds:datastoreItem xmlns:ds="http://schemas.openxmlformats.org/officeDocument/2006/customXml" ds:itemID="{CAD0903D-6988-4ADB-96F2-36958E2A95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645</Words>
  <Application>Microsoft Macintosh PowerPoint</Application>
  <PresentationFormat>Widescreen</PresentationFormat>
  <Paragraphs>45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Big Ideas for RE KS4 Curriculum </vt:lpstr>
      <vt:lpstr>9: Greater Jihad: how to change the world?</vt:lpstr>
      <vt:lpstr>PowerPoint Presentation</vt:lpstr>
      <vt:lpstr>Jihad      جهاد‎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Greater Jihad: how to change the world?</dc:title>
  <dc:creator>Kate Christopher</dc:creator>
  <cp:lastModifiedBy>Tracey Francis</cp:lastModifiedBy>
  <cp:revision>1</cp:revision>
  <dcterms:created xsi:type="dcterms:W3CDTF">2019-11-29T15:10:41Z</dcterms:created>
  <dcterms:modified xsi:type="dcterms:W3CDTF">2021-01-20T15:15:42Z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