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8" r:id="rId6"/>
    <p:sldId id="307"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CC8730-387E-458B-B502-A15B19F8BDEF}" v="4" dt="2021-01-19T16:34:15.798"/>
    <p1510:client id="{634CAC2C-05CF-9640-9CA3-1B02099E535B}" v="1" dt="2021-01-20T10:38:10.5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6327"/>
  </p:normalViewPr>
  <p:slideViewPr>
    <p:cSldViewPr snapToGrid="0">
      <p:cViewPr varScale="1">
        <p:scale>
          <a:sx n="124" d="100"/>
          <a:sy n="124" d="100"/>
        </p:scale>
        <p:origin x="5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634CAC2C-05CF-9640-9CA3-1B02099E535B}"/>
    <pc:docChg chg="modSld">
      <pc:chgData name="Tracey Francis" userId="6a34b47e-2ae8-46f1-bae7-b8f493e6d601" providerId="ADAL" clId="{634CAC2C-05CF-9640-9CA3-1B02099E535B}" dt="2021-01-20T10:38:10.576" v="0"/>
      <pc:docMkLst>
        <pc:docMk/>
      </pc:docMkLst>
      <pc:sldChg chg="addSp modSp">
        <pc:chgData name="Tracey Francis" userId="6a34b47e-2ae8-46f1-bae7-b8f493e6d601" providerId="ADAL" clId="{634CAC2C-05CF-9640-9CA3-1B02099E535B}" dt="2021-01-20T10:38:10.576" v="0"/>
        <pc:sldMkLst>
          <pc:docMk/>
          <pc:sldMk cId="1265475817" sldId="256"/>
        </pc:sldMkLst>
        <pc:spChg chg="mod">
          <ac:chgData name="Tracey Francis" userId="6a34b47e-2ae8-46f1-bae7-b8f493e6d601" providerId="ADAL" clId="{634CAC2C-05CF-9640-9CA3-1B02099E535B}" dt="2021-01-20T10:38:10.576" v="0"/>
          <ac:spMkLst>
            <pc:docMk/>
            <pc:sldMk cId="1265475817" sldId="256"/>
            <ac:spMk id="6" creationId="{B08363B2-AB7C-BB4D-8DF3-81A7AC7BDF8A}"/>
          </ac:spMkLst>
        </pc:spChg>
        <pc:grpChg chg="add mod">
          <ac:chgData name="Tracey Francis" userId="6a34b47e-2ae8-46f1-bae7-b8f493e6d601" providerId="ADAL" clId="{634CAC2C-05CF-9640-9CA3-1B02099E535B}" dt="2021-01-20T10:38:10.576" v="0"/>
          <ac:grpSpMkLst>
            <pc:docMk/>
            <pc:sldMk cId="1265475817" sldId="256"/>
            <ac:grpSpMk id="4" creationId="{E90FD598-5B8C-F042-8BA3-22A152AAF74A}"/>
          </ac:grpSpMkLst>
        </pc:grpChg>
        <pc:picChg chg="mod">
          <ac:chgData name="Tracey Francis" userId="6a34b47e-2ae8-46f1-bae7-b8f493e6d601" providerId="ADAL" clId="{634CAC2C-05CF-9640-9CA3-1B02099E535B}" dt="2021-01-20T10:38:10.576" v="0"/>
          <ac:picMkLst>
            <pc:docMk/>
            <pc:sldMk cId="1265475817" sldId="256"/>
            <ac:picMk id="5" creationId="{2353E827-FCD0-8248-8CF4-F327416A2248}"/>
          </ac:picMkLst>
        </pc:picChg>
      </pc:sldChg>
    </pc:docChg>
  </pc:docChgLst>
  <pc:docChgLst>
    <pc:chgData name="Kate" userId="8dac66f8-ad9f-4436-92bf-6ba4c78efc7b" providerId="ADAL" clId="{04CC8730-387E-458B-B502-A15B19F8BDEF}"/>
    <pc:docChg chg="addSld delSld modSld">
      <pc:chgData name="Kate" userId="8dac66f8-ad9f-4436-92bf-6ba4c78efc7b" providerId="ADAL" clId="{04CC8730-387E-458B-B502-A15B19F8BDEF}" dt="2021-01-19T16:34:15.797" v="4"/>
      <pc:docMkLst>
        <pc:docMk/>
      </pc:docMkLst>
      <pc:sldChg chg="del">
        <pc:chgData name="Kate" userId="8dac66f8-ad9f-4436-92bf-6ba4c78efc7b" providerId="ADAL" clId="{04CC8730-387E-458B-B502-A15B19F8BDEF}" dt="2021-01-19T16:34:04.026" v="1" actId="47"/>
        <pc:sldMkLst>
          <pc:docMk/>
          <pc:sldMk cId="306622808" sldId="256"/>
        </pc:sldMkLst>
      </pc:sldChg>
      <pc:sldChg chg="add">
        <pc:chgData name="Kate" userId="8dac66f8-ad9f-4436-92bf-6ba4c78efc7b" providerId="ADAL" clId="{04CC8730-387E-458B-B502-A15B19F8BDEF}" dt="2021-01-19T16:34:15.797" v="4"/>
        <pc:sldMkLst>
          <pc:docMk/>
          <pc:sldMk cId="1265475817" sldId="256"/>
        </pc:sldMkLst>
      </pc:sldChg>
      <pc:sldChg chg="add">
        <pc:chgData name="Kate" userId="8dac66f8-ad9f-4436-92bf-6ba4c78efc7b" providerId="ADAL" clId="{04CC8730-387E-458B-B502-A15B19F8BDEF}" dt="2021-01-19T16:34:01.441" v="0"/>
        <pc:sldMkLst>
          <pc:docMk/>
          <pc:sldMk cId="1481532587" sldId="257"/>
        </pc:sldMkLst>
      </pc:sldChg>
      <pc:sldChg chg="add">
        <pc:chgData name="Kate" userId="8dac66f8-ad9f-4436-92bf-6ba4c78efc7b" providerId="ADAL" clId="{04CC8730-387E-458B-B502-A15B19F8BDEF}" dt="2021-01-19T16:34:07.114" v="2"/>
        <pc:sldMkLst>
          <pc:docMk/>
          <pc:sldMk cId="3254208563" sldId="268"/>
        </pc:sldMkLst>
      </pc:sldChg>
      <pc:sldChg chg="add">
        <pc:chgData name="Kate" userId="8dac66f8-ad9f-4436-92bf-6ba4c78efc7b" providerId="ADAL" clId="{04CC8730-387E-458B-B502-A15B19F8BDEF}" dt="2021-01-19T16:34:10.466" v="3"/>
        <pc:sldMkLst>
          <pc:docMk/>
          <pc:sldMk cId="1408733037" sldId="30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16C8B-02B5-419F-8831-9C4F6E855E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7DAF945-28C3-4CA8-BCDC-0DD1ECD4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F5B465-B8C6-45D6-96E3-C2E1545C57F7}"/>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5" name="Footer Placeholder 4">
            <a:extLst>
              <a:ext uri="{FF2B5EF4-FFF2-40B4-BE49-F238E27FC236}">
                <a16:creationId xmlns:a16="http://schemas.microsoft.com/office/drawing/2014/main" id="{DE891B08-C931-4584-BCB3-3A39466D94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4824F-668C-4AF3-96DC-FAEE1D987222}"/>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794608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C852A-0861-47C7-BE35-6B59C44091E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D6E946-22BB-4DB9-A087-58E5872300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D0AD0C-08AE-4664-9AAC-0FAB36A45681}"/>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5" name="Footer Placeholder 4">
            <a:extLst>
              <a:ext uri="{FF2B5EF4-FFF2-40B4-BE49-F238E27FC236}">
                <a16:creationId xmlns:a16="http://schemas.microsoft.com/office/drawing/2014/main" id="{F07E64FC-4B3C-467F-BB13-4CBD141301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F871C9-AC53-41DF-A64B-DC491E6C47D4}"/>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4047291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663235-7AC1-4FA8-92CE-4F04620A182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939223F-20E6-4E4E-AC10-BC447946C49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C2E2F4-7321-4A38-B3C4-736F483A4139}"/>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5" name="Footer Placeholder 4">
            <a:extLst>
              <a:ext uri="{FF2B5EF4-FFF2-40B4-BE49-F238E27FC236}">
                <a16:creationId xmlns:a16="http://schemas.microsoft.com/office/drawing/2014/main" id="{EF31A0B9-2D5A-4737-A926-B2B1FBA4C9D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9F45E5-0727-4D5E-9F47-5A39EE928DA8}"/>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162190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33E4C-8BD0-415F-BB20-21CE569B55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3DEB6F2-AF8F-48AD-B93B-9BD462CFFA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8CEBBB-F60F-43BC-B299-1493352764D3}"/>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5" name="Footer Placeholder 4">
            <a:extLst>
              <a:ext uri="{FF2B5EF4-FFF2-40B4-BE49-F238E27FC236}">
                <a16:creationId xmlns:a16="http://schemas.microsoft.com/office/drawing/2014/main" id="{A53DC00A-8902-41C1-9358-23FDC236B7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7FE6B3-63FC-4EF1-8749-4CD501BC476F}"/>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2415717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5ED55-50AD-4380-933A-03FC7C8830B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89B2830-19A9-4DFF-BEA3-651206E504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B0E041-5268-40A1-A8C5-EDE1EDC81B4D}"/>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5" name="Footer Placeholder 4">
            <a:extLst>
              <a:ext uri="{FF2B5EF4-FFF2-40B4-BE49-F238E27FC236}">
                <a16:creationId xmlns:a16="http://schemas.microsoft.com/office/drawing/2014/main" id="{57A0EB43-A38C-42C7-8B5D-17E88437F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940FFA-F7D8-49E0-85A8-DA189DF3A797}"/>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1849686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B9F42-B089-47D7-8B4B-D560FA4BD1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73AD1B-DD17-46B7-864A-265A39B4987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B6D0ABB-4453-4CD1-A1FB-6A4AE49865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5A71D57-476D-43F9-B170-E18CCB9E39DA}"/>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6" name="Footer Placeholder 5">
            <a:extLst>
              <a:ext uri="{FF2B5EF4-FFF2-40B4-BE49-F238E27FC236}">
                <a16:creationId xmlns:a16="http://schemas.microsoft.com/office/drawing/2014/main" id="{C6AFEB88-ABEF-4921-8003-20462D8ADD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DCE1D8C-5E65-4463-BA10-1B051318945B}"/>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984681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26B20-3BF9-4290-A61B-757DEB22AA8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487EFF2-71E9-4845-A348-599B61CDC4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E82C0BC-8713-40B9-9945-D8CE24E9FD3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C0218E2-0105-4CFE-BFAF-DDFAED2B55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C71BA3-565A-44B3-B0B2-F313F0853F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E621030-4E19-4496-9A3F-D2F27750C4C6}"/>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8" name="Footer Placeholder 7">
            <a:extLst>
              <a:ext uri="{FF2B5EF4-FFF2-40B4-BE49-F238E27FC236}">
                <a16:creationId xmlns:a16="http://schemas.microsoft.com/office/drawing/2014/main" id="{61AFA749-192A-4A74-8A24-07A4EDA0F68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0612275-EE59-4F2A-9DA9-AAE13F7E9C06}"/>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4077491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FD83A-FB83-4A02-9B93-95E99F9622B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9133805-2A06-4E9E-92B8-23ADC52ACA42}"/>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4" name="Footer Placeholder 3">
            <a:extLst>
              <a:ext uri="{FF2B5EF4-FFF2-40B4-BE49-F238E27FC236}">
                <a16:creationId xmlns:a16="http://schemas.microsoft.com/office/drawing/2014/main" id="{009884E5-C187-4122-9313-EF9DCE1406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7D7B089-4A38-405C-8031-D1DE198B3830}"/>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1590257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3297B8-D42D-439B-B517-189DA79600C0}"/>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3" name="Footer Placeholder 2">
            <a:extLst>
              <a:ext uri="{FF2B5EF4-FFF2-40B4-BE49-F238E27FC236}">
                <a16:creationId xmlns:a16="http://schemas.microsoft.com/office/drawing/2014/main" id="{CD396D88-045D-461B-9E3E-0D6646D5A8B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89A35EA-AB9E-4111-B6C6-F6362B383F30}"/>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3437852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F073E-2249-423B-BDDC-59E4841DB9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867FC41-2DD2-4F37-8649-2D9DE7B8D9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AD54B93-ACEA-40C7-A06D-AEC0BAB328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0B2C1E-649B-48ED-9F42-D8473390BF0C}"/>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6" name="Footer Placeholder 5">
            <a:extLst>
              <a:ext uri="{FF2B5EF4-FFF2-40B4-BE49-F238E27FC236}">
                <a16:creationId xmlns:a16="http://schemas.microsoft.com/office/drawing/2014/main" id="{3FC797DC-2D70-4EA6-B2AC-206E992112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3B05B3-04E9-4471-A5C8-8BCF47A3EFCF}"/>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396691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C6AAC-B20B-4109-99DB-65DB7DF34E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2496F2E-C885-447C-8246-EEE04035C5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5B716A6-3DE0-4F58-B0A6-11814ADA77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9A38F4-DEFC-4888-B9B4-A4210D54C7DC}"/>
              </a:ext>
            </a:extLst>
          </p:cNvPr>
          <p:cNvSpPr>
            <a:spLocks noGrp="1"/>
          </p:cNvSpPr>
          <p:nvPr>
            <p:ph type="dt" sz="half" idx="10"/>
          </p:nvPr>
        </p:nvSpPr>
        <p:spPr/>
        <p:txBody>
          <a:bodyPr/>
          <a:lstStyle/>
          <a:p>
            <a:fld id="{BC8EA09E-0EB2-4A9C-BF87-9C3DC2C35FA6}" type="datetimeFigureOut">
              <a:rPr lang="en-GB" smtClean="0"/>
              <a:t>20/01/2021</a:t>
            </a:fld>
            <a:endParaRPr lang="en-GB"/>
          </a:p>
        </p:txBody>
      </p:sp>
      <p:sp>
        <p:nvSpPr>
          <p:cNvPr id="6" name="Footer Placeholder 5">
            <a:extLst>
              <a:ext uri="{FF2B5EF4-FFF2-40B4-BE49-F238E27FC236}">
                <a16:creationId xmlns:a16="http://schemas.microsoft.com/office/drawing/2014/main" id="{13FE768E-B4A3-4D31-AB84-7F691A38AE5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F2A765-9E1A-497E-A5BE-BEC4BA91C9C1}"/>
              </a:ext>
            </a:extLst>
          </p:cNvPr>
          <p:cNvSpPr>
            <a:spLocks noGrp="1"/>
          </p:cNvSpPr>
          <p:nvPr>
            <p:ph type="sldNum" sz="quarter" idx="12"/>
          </p:nvPr>
        </p:nvSpPr>
        <p:spPr/>
        <p:txBody>
          <a:bodyPr/>
          <a:lstStyle/>
          <a:p>
            <a:fld id="{042E8EB8-993D-47C4-9BFA-F4C54EB9AA56}" type="slidenum">
              <a:rPr lang="en-GB" smtClean="0"/>
              <a:t>‹#›</a:t>
            </a:fld>
            <a:endParaRPr lang="en-GB"/>
          </a:p>
        </p:txBody>
      </p:sp>
    </p:spTree>
    <p:extLst>
      <p:ext uri="{BB962C8B-B14F-4D97-AF65-F5344CB8AC3E}">
        <p14:creationId xmlns:p14="http://schemas.microsoft.com/office/powerpoint/2010/main" val="1390143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9A6865-5036-487B-AB4C-4884F925BE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B16E336-6849-4C8F-971A-3CDD4F1208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9FE829-165F-4599-822B-91CEA9B5DC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8EA09E-0EB2-4A9C-BF87-9C3DC2C35FA6}" type="datetimeFigureOut">
              <a:rPr lang="en-GB" smtClean="0"/>
              <a:t>20/01/2021</a:t>
            </a:fld>
            <a:endParaRPr lang="en-GB"/>
          </a:p>
        </p:txBody>
      </p:sp>
      <p:sp>
        <p:nvSpPr>
          <p:cNvPr id="5" name="Footer Placeholder 4">
            <a:extLst>
              <a:ext uri="{FF2B5EF4-FFF2-40B4-BE49-F238E27FC236}">
                <a16:creationId xmlns:a16="http://schemas.microsoft.com/office/drawing/2014/main" id="{445ED0D6-C917-45F9-AFF6-1A360194B0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9861588-871E-4ED9-9CC6-8527AD1C79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E8EB8-993D-47C4-9BFA-F4C54EB9AA56}" type="slidenum">
              <a:rPr lang="en-GB" smtClean="0"/>
              <a:t>‹#›</a:t>
            </a:fld>
            <a:endParaRPr lang="en-GB"/>
          </a:p>
        </p:txBody>
      </p:sp>
    </p:spTree>
    <p:extLst>
      <p:ext uri="{BB962C8B-B14F-4D97-AF65-F5344CB8AC3E}">
        <p14:creationId xmlns:p14="http://schemas.microsoft.com/office/powerpoint/2010/main" val="1441967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E90FD598-5B8C-F042-8BA3-22A152AAF74A}"/>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2353E827-FCD0-8248-8CF4-F327416A2248}"/>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B08363B2-AB7C-BB4D-8DF3-81A7AC7BDF8A}"/>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D7AC-E325-4A1F-A6AC-189C4AE3FEBD}"/>
              </a:ext>
            </a:extLst>
          </p:cNvPr>
          <p:cNvSpPr>
            <a:spLocks noGrp="1"/>
          </p:cNvSpPr>
          <p:nvPr>
            <p:ph type="title"/>
          </p:nvPr>
        </p:nvSpPr>
        <p:spPr>
          <a:xfrm>
            <a:off x="187039" y="11874"/>
            <a:ext cx="11131136" cy="1021279"/>
          </a:xfrm>
        </p:spPr>
        <p:txBody>
          <a:bodyPr/>
          <a:lstStyle/>
          <a:p>
            <a:r>
              <a:rPr lang="en-US" b="1" dirty="0">
                <a:solidFill>
                  <a:srgbClr val="006666"/>
                </a:solidFill>
                <a:latin typeface="Arial Black" panose="020B0A04020102020204" pitchFamily="34" charset="0"/>
              </a:rPr>
              <a:t>AQA a: CHRISTIANITY, PRACTICES  </a:t>
            </a:r>
            <a:endParaRPr lang="en-GB" b="1" dirty="0">
              <a:solidFill>
                <a:srgbClr val="006666"/>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BA5EBE4A-92EC-4428-9BCC-69AD34C958BD}"/>
              </a:ext>
            </a:extLst>
          </p:cNvPr>
          <p:cNvSpPr>
            <a:spLocks noGrp="1"/>
          </p:cNvSpPr>
          <p:nvPr>
            <p:ph idx="1"/>
          </p:nvPr>
        </p:nvSpPr>
        <p:spPr>
          <a:xfrm>
            <a:off x="187039" y="806925"/>
            <a:ext cx="6096000" cy="5919848"/>
          </a:xfrm>
          <a:noFill/>
        </p:spPr>
        <p:txBody>
          <a:bodyPr>
            <a:normAutofit fontScale="85000" lnSpcReduction="20000"/>
          </a:bodyPr>
          <a:lstStyle/>
          <a:p>
            <a:pPr marL="0" indent="0">
              <a:buNone/>
            </a:pPr>
            <a:r>
              <a:rPr lang="en-GB" b="1" dirty="0"/>
              <a:t>Worship and festivals</a:t>
            </a:r>
          </a:p>
          <a:p>
            <a:pPr marL="0" indent="0">
              <a:buNone/>
            </a:pPr>
            <a:r>
              <a:rPr lang="en-GB" dirty="0"/>
              <a:t>Different forms of worship and their significance:</a:t>
            </a:r>
          </a:p>
          <a:p>
            <a:r>
              <a:rPr lang="en-GB" dirty="0"/>
              <a:t>liturgical, non-liturgical and informal, including the use of the Bible</a:t>
            </a:r>
          </a:p>
          <a:p>
            <a:r>
              <a:rPr lang="en-GB" dirty="0"/>
              <a:t>private worship.</a:t>
            </a:r>
          </a:p>
          <a:p>
            <a:pPr marL="0" indent="0">
              <a:buNone/>
            </a:pPr>
            <a:r>
              <a:rPr lang="en-GB" dirty="0"/>
              <a:t>Prayer and its significance, including the Lord’s Prayer, set prayers and informal prayer.</a:t>
            </a:r>
          </a:p>
          <a:p>
            <a:pPr marL="0" indent="0">
              <a:buNone/>
            </a:pPr>
            <a:r>
              <a:rPr lang="en-GB" dirty="0"/>
              <a:t>Role and meaning of the sacraments:</a:t>
            </a:r>
          </a:p>
          <a:p>
            <a:r>
              <a:rPr lang="en-GB" dirty="0"/>
              <a:t>meaning of sacrament</a:t>
            </a:r>
          </a:p>
          <a:p>
            <a:r>
              <a:rPr lang="en-GB" dirty="0"/>
              <a:t>Baptism: significance for Christians; infant and believers’ baptism;  different beliefs about infant baptism</a:t>
            </a:r>
          </a:p>
          <a:p>
            <a:r>
              <a:rPr lang="en-GB" dirty="0"/>
              <a:t>Eucharist:  significance for Christians, including  different ways in which it is celebrated and different interpretations of its meaning.</a:t>
            </a:r>
          </a:p>
          <a:p>
            <a:pPr marL="0" indent="0">
              <a:buNone/>
            </a:pPr>
            <a:endParaRPr lang="en-GB" dirty="0"/>
          </a:p>
        </p:txBody>
      </p:sp>
      <p:sp>
        <p:nvSpPr>
          <p:cNvPr id="4" name="TextBox 3">
            <a:extLst>
              <a:ext uri="{FF2B5EF4-FFF2-40B4-BE49-F238E27FC236}">
                <a16:creationId xmlns:a16="http://schemas.microsoft.com/office/drawing/2014/main" id="{6DDABE3C-9CF2-468E-A482-B60635B0F1F3}"/>
              </a:ext>
            </a:extLst>
          </p:cNvPr>
          <p:cNvSpPr txBox="1"/>
          <p:nvPr/>
        </p:nvSpPr>
        <p:spPr>
          <a:xfrm>
            <a:off x="6626430" y="868234"/>
            <a:ext cx="5619997" cy="5632311"/>
          </a:xfrm>
          <a:prstGeom prst="rect">
            <a:avLst/>
          </a:prstGeom>
          <a:noFill/>
        </p:spPr>
        <p:txBody>
          <a:bodyPr wrap="square" rtlCol="0">
            <a:spAutoFit/>
          </a:bodyPr>
          <a:lstStyle/>
          <a:p>
            <a:r>
              <a:rPr lang="en-GB" sz="2400" dirty="0"/>
              <a:t>The role and importance of pilgrimage &amp; celebrations including:</a:t>
            </a:r>
          </a:p>
          <a:p>
            <a:r>
              <a:rPr lang="en-GB" sz="2400" dirty="0"/>
              <a:t>• contrast pilgrimages of Lourdes and Iona</a:t>
            </a:r>
          </a:p>
          <a:p>
            <a:r>
              <a:rPr lang="en-GB" sz="2400" dirty="0"/>
              <a:t>• Christmas &amp; Easter; importance for UK Christians </a:t>
            </a:r>
          </a:p>
          <a:p>
            <a:r>
              <a:rPr lang="en-GB" sz="2400" dirty="0"/>
              <a:t>- Role of local church including food banks and street pastors</a:t>
            </a:r>
          </a:p>
          <a:p>
            <a:r>
              <a:rPr lang="en-GB" sz="2400" dirty="0"/>
              <a:t>-Place of mission, evangelism and Church growth.</a:t>
            </a:r>
          </a:p>
          <a:p>
            <a:r>
              <a:rPr lang="en-GB" sz="2400" dirty="0"/>
              <a:t>- Worldwide Church including:</a:t>
            </a:r>
          </a:p>
          <a:p>
            <a:r>
              <a:rPr lang="en-GB" sz="2400" dirty="0"/>
              <a:t>• working for reconciliation</a:t>
            </a:r>
          </a:p>
          <a:p>
            <a:r>
              <a:rPr lang="en-GB" sz="2400" dirty="0"/>
              <a:t>• Christian churches’ response to persecution</a:t>
            </a:r>
          </a:p>
          <a:p>
            <a:r>
              <a:rPr lang="en-GB" sz="2400" dirty="0"/>
              <a:t>• work of one of the following: CAFOD, Christian  Aid, Tearfund.</a:t>
            </a:r>
          </a:p>
        </p:txBody>
      </p:sp>
    </p:spTree>
    <p:extLst>
      <p:ext uri="{BB962C8B-B14F-4D97-AF65-F5344CB8AC3E}">
        <p14:creationId xmlns:p14="http://schemas.microsoft.com/office/powerpoint/2010/main" val="325420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F223B1F4-5005-433D-A64E-2F0E24BCC8E7}"/>
              </a:ext>
            </a:extLst>
          </p:cNvPr>
          <p:cNvGraphicFramePr>
            <a:graphicFrameLocks noGrp="1"/>
          </p:cNvGraphicFramePr>
          <p:nvPr>
            <p:ph idx="1"/>
          </p:nvPr>
        </p:nvGraphicFramePr>
        <p:xfrm>
          <a:off x="0" y="98592"/>
          <a:ext cx="12191999" cy="6644352"/>
        </p:xfrm>
        <a:graphic>
          <a:graphicData uri="http://schemas.openxmlformats.org/drawingml/2006/table">
            <a:tbl>
              <a:tblPr firstRow="1" bandRow="1"/>
              <a:tblGrid>
                <a:gridCol w="2125683">
                  <a:extLst>
                    <a:ext uri="{9D8B030D-6E8A-4147-A177-3AD203B41FA5}">
                      <a16:colId xmlns:a16="http://schemas.microsoft.com/office/drawing/2014/main" val="1391778026"/>
                    </a:ext>
                  </a:extLst>
                </a:gridCol>
                <a:gridCol w="10066316">
                  <a:extLst>
                    <a:ext uri="{9D8B030D-6E8A-4147-A177-3AD203B41FA5}">
                      <a16:colId xmlns:a16="http://schemas.microsoft.com/office/drawing/2014/main" val="3262297201"/>
                    </a:ext>
                  </a:extLst>
                </a:gridCol>
              </a:tblGrid>
              <a:tr h="1186291">
                <a:tc>
                  <a:txBody>
                    <a:bodyPr/>
                    <a:lstStyle/>
                    <a:p>
                      <a:r>
                        <a:rPr lang="en-US" sz="2400" b="1" dirty="0">
                          <a:solidFill>
                            <a:srgbClr val="00B050"/>
                          </a:solidFill>
                        </a:rPr>
                        <a:t>BELIEFS</a:t>
                      </a:r>
                    </a:p>
                    <a:p>
                      <a:r>
                        <a:rPr lang="en-US" sz="1800" b="0" dirty="0"/>
                        <a:t>Religion has beliefs</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At the heart of each religion is a particular set of beliefs. These beliefs, some of which are shared with other religions, offer a particular vision of the universe, humanity, meaning and truth. Beliefs about the nature of reality underpin religious ritual and expression. </a:t>
                      </a:r>
                    </a:p>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26730734"/>
                  </a:ext>
                </a:extLst>
              </a:tr>
              <a:tr h="1186291">
                <a:tc>
                  <a:txBody>
                    <a:bodyPr/>
                    <a:lstStyle/>
                    <a:p>
                      <a:r>
                        <a:rPr lang="en-US" sz="2400" b="1" dirty="0">
                          <a:solidFill>
                            <a:srgbClr val="0070C0"/>
                          </a:solidFill>
                        </a:rPr>
                        <a:t>DIVERSITY</a:t>
                      </a:r>
                    </a:p>
                    <a:p>
                      <a:r>
                        <a:rPr lang="en-US" sz="1800" b="0" dirty="0"/>
                        <a:t>Religion is diverse</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Within each religion's internal landscape of belief there is variation and sometimes dissent or disagreement. Key religious concepts can be understood in diverse ways. Differences in outlook shape practice and expression. Different groups might be associated with particular times or places.  </a:t>
                      </a:r>
                    </a:p>
                  </a:txBody>
                  <a:tcPr marL="9525" marR="9525" marT="9525" marB="0" anchor="b"/>
                </a:tc>
                <a:extLst>
                  <a:ext uri="{0D108BD9-81ED-4DB2-BD59-A6C34878D82A}">
                    <a16:rowId xmlns:a16="http://schemas.microsoft.com/office/drawing/2014/main" val="3248905880"/>
                  </a:ext>
                </a:extLst>
              </a:tr>
              <a:tr h="1774839">
                <a:tc>
                  <a:txBody>
                    <a:bodyPr/>
                    <a:lstStyle/>
                    <a:p>
                      <a:r>
                        <a:rPr lang="en-US" sz="2400" b="1" dirty="0">
                          <a:solidFill>
                            <a:srgbClr val="FF6600"/>
                          </a:solidFill>
                        </a:rPr>
                        <a:t>CONTEXT</a:t>
                      </a:r>
                    </a:p>
                    <a:p>
                      <a:r>
                        <a:rPr lang="en-US" sz="1800" b="0" dirty="0">
                          <a:solidFill>
                            <a:schemeClr val="tx1"/>
                          </a:solidFill>
                        </a:rPr>
                        <a:t>Religious beliefs and practices have a context</a:t>
                      </a:r>
                    </a:p>
                    <a:p>
                      <a:endParaRPr lang="en-GB" sz="2400" b="1" dirty="0"/>
                    </a:p>
                  </a:txBody>
                  <a:tcPr/>
                </a:tc>
                <a:tc>
                  <a:txBody>
                    <a:bodyPr/>
                    <a:lstStyle/>
                    <a:p>
                      <a:pPr algn="l" fontAlgn="b"/>
                      <a:r>
                        <a:rPr lang="en-US" sz="1800" b="0" i="0" u="none" strike="noStrike" dirty="0">
                          <a:solidFill>
                            <a:srgbClr val="000000"/>
                          </a:solidFill>
                          <a:effectLst/>
                          <a:latin typeface="Calibri" panose="020F0502020204030204" pitchFamily="34" charset="0"/>
                        </a:rPr>
                        <a:t>Every modern religion can be understood as the result of political, social, economic or existential pressures that have occurred throughout its history. Understanding such pressures can enhance understanding of the religion. The development of a religion can be seen through large-scale movements or the influence of figures and groups throughout its history; modern religious forms can be understood as contingent on these pressures and individuals.  </a:t>
                      </a:r>
                    </a:p>
                    <a:p>
                      <a:pPr algn="l" fontAlgn="b"/>
                      <a:r>
                        <a:rPr lang="en-US" sz="18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2381947254"/>
                  </a:ext>
                </a:extLst>
              </a:tr>
              <a:tr h="1186291">
                <a:tc>
                  <a:txBody>
                    <a:bodyPr/>
                    <a:lstStyle/>
                    <a:p>
                      <a:r>
                        <a:rPr lang="en-US" sz="2400" b="1" dirty="0">
                          <a:solidFill>
                            <a:srgbClr val="7030A0"/>
                          </a:solidFill>
                        </a:rPr>
                        <a:t>ETHICS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Religion has an ethical dimension</a:t>
                      </a:r>
                      <a:endParaRPr lang="en-GB" sz="2000" b="1" dirty="0">
                        <a:solidFill>
                          <a:srgbClr val="7030A0"/>
                        </a:solidFill>
                      </a:endParaRPr>
                    </a:p>
                  </a:txBody>
                  <a:tcPr/>
                </a:tc>
                <a:tc>
                  <a:txBody>
                    <a:bodyPr/>
                    <a:lstStyle/>
                    <a:p>
                      <a:pPr algn="l" fontAlgn="b"/>
                      <a:r>
                        <a:rPr lang="en-US" sz="1800" b="0" i="0" u="none" strike="noStrike" dirty="0">
                          <a:solidFill>
                            <a:srgbClr val="000000"/>
                          </a:solidFill>
                          <a:effectLst/>
                          <a:latin typeface="Calibri" panose="020F0502020204030204" pitchFamily="34" charset="0"/>
                        </a:rPr>
                        <a:t>Each religion offers ethical principles regarding social, practical and spiritual matters. Some religious ethical principles apply within the logic of the religion only, while others apply to human societies more widely. Religion is one form, but not the only form, of ethical guidance. Aspects of religion can raise ethical questions, such as regarding equality and power.  </a:t>
                      </a:r>
                    </a:p>
                  </a:txBody>
                  <a:tcPr marL="9525" marR="9525" marT="9525" marB="0" anchor="b"/>
                </a:tc>
                <a:extLst>
                  <a:ext uri="{0D108BD9-81ED-4DB2-BD59-A6C34878D82A}">
                    <a16:rowId xmlns:a16="http://schemas.microsoft.com/office/drawing/2014/main" val="984595316"/>
                  </a:ext>
                </a:extLst>
              </a:tr>
              <a:tr h="1186291">
                <a:tc>
                  <a:txBody>
                    <a:bodyPr/>
                    <a:lstStyle/>
                    <a:p>
                      <a:pPr marL="0" algn="l" rtl="0" eaLnBrk="1" fontAlgn="t" latinLnBrk="0" hangingPunct="1">
                        <a:spcBef>
                          <a:spcPts val="0"/>
                        </a:spcBef>
                        <a:spcAft>
                          <a:spcPts val="0"/>
                        </a:spcAft>
                      </a:pPr>
                      <a:r>
                        <a:rPr lang="fr-FR" sz="2400" b="1" i="0" u="none" strike="noStrike" kern="1200">
                          <a:solidFill>
                            <a:srgbClr val="FF33CC"/>
                          </a:solidFill>
                          <a:effectLst/>
                          <a:latin typeface="Calibri" panose="020F0502020204030204" pitchFamily="34" charset="0"/>
                        </a:rPr>
                        <a:t>PHILOSOPHY</a:t>
                      </a:r>
                      <a:endParaRPr lang="fr-FR" sz="1800" b="0" i="0" u="none" strike="noStrike">
                        <a:effectLst/>
                        <a:latin typeface="Arial" panose="020B0604020202020204" pitchFamily="34" charset="0"/>
                      </a:endParaRPr>
                    </a:p>
                    <a:p>
                      <a:pPr marL="0" algn="l" rtl="0" eaLnBrk="1" fontAlgn="t" latinLnBrk="0" hangingPunct="1">
                        <a:spcBef>
                          <a:spcPts val="0"/>
                        </a:spcBef>
                        <a:spcAft>
                          <a:spcPts val="0"/>
                        </a:spcAft>
                      </a:pPr>
                      <a:r>
                        <a:rPr lang="fr-FR" sz="1800" b="0" i="0" u="none" strike="noStrike" kern="1200">
                          <a:solidFill>
                            <a:srgbClr val="000000"/>
                          </a:solidFill>
                          <a:effectLst/>
                          <a:latin typeface="Calibri" panose="020F0502020204030204" pitchFamily="34" charset="0"/>
                        </a:rPr>
                        <a:t>Religion raises philosophical questions </a:t>
                      </a:r>
                      <a:r>
                        <a:rPr lang="fr-FR" sz="2000" b="1" i="0" u="none" strike="noStrike" kern="1200">
                          <a:solidFill>
                            <a:srgbClr val="FF33CC"/>
                          </a:solidFill>
                          <a:effectLst/>
                          <a:latin typeface="Calibri" panose="020F0502020204030204" pitchFamily="34" charset="0"/>
                        </a:rPr>
                        <a:t> </a:t>
                      </a:r>
                      <a:endParaRPr lang="fr-FR" sz="1800" b="0" i="0" u="none" strike="noStrike">
                        <a:effectLst/>
                        <a:latin typeface="Arial" panose="020B0604020202020204" pitchFamily="34" charset="0"/>
                      </a:endParaRPr>
                    </a:p>
                  </a:txBody>
                  <a:tcPr/>
                </a:tc>
                <a:tc>
                  <a:txBody>
                    <a:bodyPr/>
                    <a:lstStyle/>
                    <a:p>
                      <a:pPr marL="0" algn="l" rtl="0" eaLnBrk="1" fontAlgn="b"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Each religion provides answers to questions of ultimate meaning.  Religious answers to such questions are part, but not all, of the ways these questions might be answered. Some answers offered from within religion raise further questions, such as regards authority or reliability.  </a:t>
                      </a:r>
                      <a:endParaRPr lang="en-US" sz="18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005204259"/>
                  </a:ext>
                </a:extLst>
              </a:tr>
            </a:tbl>
          </a:graphicData>
        </a:graphic>
      </p:graphicFrame>
    </p:spTree>
    <p:extLst>
      <p:ext uri="{BB962C8B-B14F-4D97-AF65-F5344CB8AC3E}">
        <p14:creationId xmlns:p14="http://schemas.microsoft.com/office/powerpoint/2010/main" val="1408733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F525D2D7-57F4-40C6-BBB9-D5BDCD20BC60}"/>
              </a:ext>
            </a:extLst>
          </p:cNvPr>
          <p:cNvSpPr>
            <a:spLocks noChangeArrowheads="1"/>
          </p:cNvSpPr>
          <p:nvPr/>
        </p:nvSpPr>
        <p:spPr bwMode="auto">
          <a:xfrm>
            <a:off x="154380" y="0"/>
            <a:ext cx="269529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KS4: AQA A</a:t>
            </a:r>
            <a:endParaRPr kumimoji="0" lang="en-GB"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Christianity: </a:t>
            </a:r>
            <a:r>
              <a:rPr lang="en-GB" altLang="en-US" sz="1600" dirty="0">
                <a:latin typeface="Arial Black" panose="020B0A04020102020204" pitchFamily="34" charset="0"/>
                <a:ea typeface="Calibri" panose="020F0502020204030204" pitchFamily="34" charset="0"/>
                <a:cs typeface="Times New Roman" panose="02020603050405020304" pitchFamily="18" charset="0"/>
              </a:rPr>
              <a:t>Practices</a:t>
            </a:r>
            <a:endParaRPr kumimoji="0" lang="en-GB" altLang="en-US" sz="2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Content Placeholder 5">
            <a:extLst>
              <a:ext uri="{FF2B5EF4-FFF2-40B4-BE49-F238E27FC236}">
                <a16:creationId xmlns:a16="http://schemas.microsoft.com/office/drawing/2014/main" id="{6C75DD0A-B67F-4D34-8C7B-2415EF2B67C7}"/>
              </a:ext>
            </a:extLst>
          </p:cNvPr>
          <p:cNvGraphicFramePr>
            <a:graphicFrameLocks noGrp="1"/>
          </p:cNvGraphicFramePr>
          <p:nvPr>
            <p:ph idx="1"/>
          </p:nvPr>
        </p:nvGraphicFramePr>
        <p:xfrm>
          <a:off x="0" y="584775"/>
          <a:ext cx="12192000" cy="6212442"/>
        </p:xfrm>
        <a:graphic>
          <a:graphicData uri="http://schemas.openxmlformats.org/drawingml/2006/table">
            <a:tbl>
              <a:tblPr firstRow="1" firstCol="1" bandRow="1"/>
              <a:tblGrid>
                <a:gridCol w="4251366">
                  <a:extLst>
                    <a:ext uri="{9D8B030D-6E8A-4147-A177-3AD203B41FA5}">
                      <a16:colId xmlns:a16="http://schemas.microsoft.com/office/drawing/2014/main" val="113083883"/>
                    </a:ext>
                  </a:extLst>
                </a:gridCol>
                <a:gridCol w="7940634">
                  <a:extLst>
                    <a:ext uri="{9D8B030D-6E8A-4147-A177-3AD203B41FA5}">
                      <a16:colId xmlns:a16="http://schemas.microsoft.com/office/drawing/2014/main" val="3206111538"/>
                    </a:ext>
                  </a:extLst>
                </a:gridCol>
              </a:tblGrid>
              <a:tr h="398523">
                <a:tc>
                  <a:txBody>
                    <a:bodyPr/>
                    <a:lstStyle/>
                    <a:p>
                      <a:pPr>
                        <a:lnSpc>
                          <a:spcPct val="107000"/>
                        </a:lnSpc>
                        <a:spcAft>
                          <a:spcPts val="0"/>
                        </a:spcAft>
                      </a:pPr>
                      <a:r>
                        <a:rPr lang="en-GB" sz="20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KEY QUESTION AND CONTENT</a:t>
                      </a:r>
                      <a:endParaRPr lang="en-GB"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nSpc>
                          <a:spcPct val="107000"/>
                        </a:lnSpc>
                        <a:spcAft>
                          <a:spcPts val="0"/>
                        </a:spcAft>
                      </a:pPr>
                      <a:r>
                        <a:rPr lang="en-GB" sz="20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BIG IDEAS LEARNING</a:t>
                      </a:r>
                      <a:endParaRPr lang="en-GB"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3689499750"/>
                  </a:ext>
                </a:extLst>
              </a:tr>
              <a:tr h="388603">
                <a:tc>
                  <a:txBody>
                    <a:bodyPr/>
                    <a:lstStyle/>
                    <a:p>
                      <a:pP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1-2: What is church for?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Evangelism</a:t>
                      </a: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Work of the church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6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rPr>
                        <a:t>CONTEXT: Jesus’ Great Commission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rPr>
                        <a:t>CONTEXT: diverse work of the church as forms of evangelism- discuss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BELIEFS: Christian duty to evangelise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3053476"/>
                  </a:ext>
                </a:extLst>
              </a:tr>
              <a:tr h="744415">
                <a:tc>
                  <a:txBody>
                    <a:bodyPr/>
                    <a:lstStyle/>
                    <a:p>
                      <a:pP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3-4: Why follow ancient rituals today?</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Sacraments- definition and purpose</a:t>
                      </a: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Focus: baptism and Eucharist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BELIEFS: recap nature of Christian God, link to purpose of sacrament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rPr>
                        <a:t>CONTEXT: history of baptism, different views of baptism. Reformation-era conflict over Eucharist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DIVERSITY: different Christian views on baptism and eucharist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8481133"/>
                  </a:ext>
                </a:extLst>
              </a:tr>
              <a:tr h="724395">
                <a:tc>
                  <a:txBody>
                    <a:bodyPr/>
                    <a:lstStyle/>
                    <a:p>
                      <a:pP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5-6: Worship and prayer: does it matter what type?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Nature and purpose of worship and prayer</a:t>
                      </a: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Types of worship and prayer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BELIEFS: purpose of worship and prayer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DIVERSITY: different types of worship and prayer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582643"/>
                  </a:ext>
                </a:extLst>
              </a:tr>
              <a:tr h="570015">
                <a:tc>
                  <a:txBody>
                    <a:bodyPr/>
                    <a:lstStyle/>
                    <a:p>
                      <a:pP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7-8: If God is everywhere, why go on pilgrimage?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Christian pilgrimage destinations</a:t>
                      </a: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Purpose of pilgrimage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6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rPr>
                        <a:t>CONTEXT: historical/ spiritual significance of Christian sites of pilgrimage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DIVERSITY: different pilgrimage destinations associated With different denominations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9578205"/>
                  </a:ext>
                </a:extLst>
              </a:tr>
              <a:tr h="700644">
                <a:tc>
                  <a:txBody>
                    <a:bodyPr/>
                    <a:lstStyle/>
                    <a:p>
                      <a:pP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9-10: Easter and Christmas: is there a ‘true meaning’?</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Purpose, events and symbolism of Easter and Christmas festivals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600" b="1" dirty="0">
                          <a:solidFill>
                            <a:srgbClr val="FF6600"/>
                          </a:solidFill>
                          <a:effectLst/>
                          <a:latin typeface="Calibri" panose="020F0502020204030204" pitchFamily="34" charset="0"/>
                          <a:ea typeface="Calibri" panose="020F0502020204030204" pitchFamily="34" charset="0"/>
                          <a:cs typeface="Times New Roman" panose="02020603050405020304" pitchFamily="18" charset="0"/>
                        </a:rPr>
                        <a:t>CONTEXT: Christian settlers added Easter and Christmas to already existing midwinter and spring festivals.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BELIEFS: recap significance of evangelism, link to spread of Christianity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BELIEFS: purpose, events and symbolism of Christmas and Easter festivals in the Christian year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0019989"/>
                  </a:ext>
                </a:extLst>
              </a:tr>
              <a:tr h="914194">
                <a:tc>
                  <a:txBody>
                    <a:bodyPr/>
                    <a:lstStyle/>
                    <a:p>
                      <a:pP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11-12: Quiz/ exam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‘Ancient religious practices cannot be changed’. Discuss (12)</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07000"/>
                        </a:lnSpc>
                        <a:spcAft>
                          <a:spcPts val="0"/>
                        </a:spcAft>
                        <a:buFont typeface="+mj-lt"/>
                        <a:buAutoNum type="alphaLcParenR"/>
                      </a:pPr>
                      <a:r>
                        <a:rPr lang="en-GB" sz="1600" b="1" dirty="0">
                          <a:effectLst/>
                          <a:latin typeface="Calibri" panose="020F0502020204030204" pitchFamily="34" charset="0"/>
                          <a:ea typeface="Calibri" panose="020F0502020204030204" pitchFamily="34" charset="0"/>
                          <a:cs typeface="Times New Roman" panose="02020603050405020304" pitchFamily="18" charset="0"/>
                        </a:rPr>
                        <a:t>Recap/ revision of key words and concepts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lphaLcParenR"/>
                      </a:pPr>
                      <a:r>
                        <a:rPr lang="en-GB" sz="1600" b="1" dirty="0">
                          <a:effectLst/>
                          <a:latin typeface="Calibri" panose="020F0502020204030204" pitchFamily="34" charset="0"/>
                          <a:ea typeface="Calibri" panose="020F0502020204030204" pitchFamily="34" charset="0"/>
                          <a:cs typeface="Times New Roman" panose="02020603050405020304" pitchFamily="18" charset="0"/>
                        </a:rPr>
                        <a:t>12 mark question: salvation. Create as a class. Write up for HW.</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2275536"/>
                  </a:ext>
                </a:extLst>
              </a:tr>
            </a:tbl>
          </a:graphicData>
        </a:graphic>
      </p:graphicFrame>
    </p:spTree>
    <p:extLst>
      <p:ext uri="{BB962C8B-B14F-4D97-AF65-F5344CB8AC3E}">
        <p14:creationId xmlns:p14="http://schemas.microsoft.com/office/powerpoint/2010/main" val="1481532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88F07A-C8A8-4EE8-BE32-8519F0ED24ED}">
  <ds:schemaRefs>
    <ds:schemaRef ds:uri="http://schemas.openxmlformats.org/package/2006/metadata/core-properties"/>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purl.org/dc/terms/"/>
    <ds:schemaRef ds:uri="http://www.w3.org/XML/1998/namespace"/>
    <ds:schemaRef ds:uri="3daa3796-40a0-4fe0-acc9-e99f93d22791"/>
    <ds:schemaRef ds:uri="http://purl.org/dc/dcmitype/"/>
  </ds:schemaRefs>
</ds:datastoreItem>
</file>

<file path=customXml/itemProps2.xml><?xml version="1.0" encoding="utf-8"?>
<ds:datastoreItem xmlns:ds="http://schemas.openxmlformats.org/officeDocument/2006/customXml" ds:itemID="{74C5DAE0-9A01-44F6-A11A-4AAACF9DCA99}">
  <ds:schemaRefs>
    <ds:schemaRef ds:uri="http://schemas.microsoft.com/sharepoint/v3/contenttype/forms"/>
  </ds:schemaRefs>
</ds:datastoreItem>
</file>

<file path=customXml/itemProps3.xml><?xml version="1.0" encoding="utf-8"?>
<ds:datastoreItem xmlns:ds="http://schemas.openxmlformats.org/officeDocument/2006/customXml" ds:itemID="{7F731ADB-000A-444E-9E9A-2118C9E825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792</Words>
  <Application>Microsoft Macintosh PowerPoint</Application>
  <PresentationFormat>Widescreen</PresentationFormat>
  <Paragraphs>74</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Calibri Light</vt:lpstr>
      <vt:lpstr>Office Theme</vt:lpstr>
      <vt:lpstr>Big Ideas for RE KS4 Curriculum </vt:lpstr>
      <vt:lpstr>AQA a: CHRISTIANITY, PRACTICES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Christopher</dc:creator>
  <cp:lastModifiedBy>Tracey Francis</cp:lastModifiedBy>
  <cp:revision>1</cp:revision>
  <dcterms:created xsi:type="dcterms:W3CDTF">2021-01-19T16:33:33Z</dcterms:created>
  <dcterms:modified xsi:type="dcterms:W3CDTF">2021-01-20T10:38:40Z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