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7" r:id="rId5"/>
    <p:sldId id="258" r:id="rId6"/>
    <p:sldId id="259"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6CCB0D-FF4F-F94E-8C14-700E71570427}" v="1" dt="2021-01-20T11:53:29.319"/>
    <p1510:client id="{FE5ABB4A-68CB-4DD5-97A8-B87244CDB3F9}" v="4" dt="2021-01-19T16:35:51.8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6327"/>
  </p:normalViewPr>
  <p:slideViewPr>
    <p:cSldViewPr snapToGrid="0">
      <p:cViewPr varScale="1">
        <p:scale>
          <a:sx n="124" d="100"/>
          <a:sy n="124" d="100"/>
        </p:scale>
        <p:origin x="58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C66CCB0D-FF4F-F94E-8C14-700E71570427}"/>
    <pc:docChg chg="modSld">
      <pc:chgData name="Tracey Francis" userId="6a34b47e-2ae8-46f1-bae7-b8f493e6d601" providerId="ADAL" clId="{C66CCB0D-FF4F-F94E-8C14-700E71570427}" dt="2021-01-20T11:54:52.802" v="2" actId="20577"/>
      <pc:docMkLst>
        <pc:docMk/>
      </pc:docMkLst>
      <pc:sldChg chg="addSp modSp">
        <pc:chgData name="Tracey Francis" userId="6a34b47e-2ae8-46f1-bae7-b8f493e6d601" providerId="ADAL" clId="{C66CCB0D-FF4F-F94E-8C14-700E71570427}" dt="2021-01-20T11:53:29.319" v="0"/>
        <pc:sldMkLst>
          <pc:docMk/>
          <pc:sldMk cId="1265475817" sldId="257"/>
        </pc:sldMkLst>
        <pc:spChg chg="mod">
          <ac:chgData name="Tracey Francis" userId="6a34b47e-2ae8-46f1-bae7-b8f493e6d601" providerId="ADAL" clId="{C66CCB0D-FF4F-F94E-8C14-700E71570427}" dt="2021-01-20T11:53:29.319" v="0"/>
          <ac:spMkLst>
            <pc:docMk/>
            <pc:sldMk cId="1265475817" sldId="257"/>
            <ac:spMk id="6" creationId="{76C4A9C2-785B-5A47-84C4-0A426707978B}"/>
          </ac:spMkLst>
        </pc:spChg>
        <pc:grpChg chg="add mod">
          <ac:chgData name="Tracey Francis" userId="6a34b47e-2ae8-46f1-bae7-b8f493e6d601" providerId="ADAL" clId="{C66CCB0D-FF4F-F94E-8C14-700E71570427}" dt="2021-01-20T11:53:29.319" v="0"/>
          <ac:grpSpMkLst>
            <pc:docMk/>
            <pc:sldMk cId="1265475817" sldId="257"/>
            <ac:grpSpMk id="4" creationId="{67DAF04B-7E34-D24B-BF54-262F1F8EBE7C}"/>
          </ac:grpSpMkLst>
        </pc:grpChg>
        <pc:picChg chg="mod">
          <ac:chgData name="Tracey Francis" userId="6a34b47e-2ae8-46f1-bae7-b8f493e6d601" providerId="ADAL" clId="{C66CCB0D-FF4F-F94E-8C14-700E71570427}" dt="2021-01-20T11:53:29.319" v="0"/>
          <ac:picMkLst>
            <pc:docMk/>
            <pc:sldMk cId="1265475817" sldId="257"/>
            <ac:picMk id="5" creationId="{69A5A373-18C3-CD48-BBD7-97E3B8583D3C}"/>
          </ac:picMkLst>
        </pc:picChg>
      </pc:sldChg>
      <pc:sldChg chg="modSp mod">
        <pc:chgData name="Tracey Francis" userId="6a34b47e-2ae8-46f1-bae7-b8f493e6d601" providerId="ADAL" clId="{C66CCB0D-FF4F-F94E-8C14-700E71570427}" dt="2021-01-20T11:54:52.802" v="2" actId="20577"/>
        <pc:sldMkLst>
          <pc:docMk/>
          <pc:sldMk cId="3693798743" sldId="260"/>
        </pc:sldMkLst>
        <pc:graphicFrameChg chg="modGraphic">
          <ac:chgData name="Tracey Francis" userId="6a34b47e-2ae8-46f1-bae7-b8f493e6d601" providerId="ADAL" clId="{C66CCB0D-FF4F-F94E-8C14-700E71570427}" dt="2021-01-20T11:54:52.802" v="2" actId="20577"/>
          <ac:graphicFrameMkLst>
            <pc:docMk/>
            <pc:sldMk cId="3693798743" sldId="260"/>
            <ac:graphicFrameMk id="4" creationId="{0CD85502-A63B-448D-81D5-F8AAD87EBB93}"/>
          </ac:graphicFrameMkLst>
        </pc:graphicFrameChg>
      </pc:sldChg>
    </pc:docChg>
  </pc:docChgLst>
  <pc:docChgLst>
    <pc:chgData name="Kate" userId="8dac66f8-ad9f-4436-92bf-6ba4c78efc7b" providerId="ADAL" clId="{FE5ABB4A-68CB-4DD5-97A8-B87244CDB3F9}"/>
    <pc:docChg chg="addSld delSld modSld">
      <pc:chgData name="Kate" userId="8dac66f8-ad9f-4436-92bf-6ba4c78efc7b" providerId="ADAL" clId="{FE5ABB4A-68CB-4DD5-97A8-B87244CDB3F9}" dt="2021-01-19T16:35:53.045" v="4" actId="47"/>
      <pc:docMkLst>
        <pc:docMk/>
      </pc:docMkLst>
      <pc:sldChg chg="del">
        <pc:chgData name="Kate" userId="8dac66f8-ad9f-4436-92bf-6ba4c78efc7b" providerId="ADAL" clId="{FE5ABB4A-68CB-4DD5-97A8-B87244CDB3F9}" dt="2021-01-19T16:35:53.045" v="4" actId="47"/>
        <pc:sldMkLst>
          <pc:docMk/>
          <pc:sldMk cId="2243119663" sldId="256"/>
        </pc:sldMkLst>
      </pc:sldChg>
      <pc:sldChg chg="add">
        <pc:chgData name="Kate" userId="8dac66f8-ad9f-4436-92bf-6ba4c78efc7b" providerId="ADAL" clId="{FE5ABB4A-68CB-4DD5-97A8-B87244CDB3F9}" dt="2021-01-19T16:35:44.932" v="0"/>
        <pc:sldMkLst>
          <pc:docMk/>
          <pc:sldMk cId="1265475817" sldId="257"/>
        </pc:sldMkLst>
      </pc:sldChg>
      <pc:sldChg chg="add">
        <pc:chgData name="Kate" userId="8dac66f8-ad9f-4436-92bf-6ba4c78efc7b" providerId="ADAL" clId="{FE5ABB4A-68CB-4DD5-97A8-B87244CDB3F9}" dt="2021-01-19T16:35:47.946" v="1"/>
        <pc:sldMkLst>
          <pc:docMk/>
          <pc:sldMk cId="2757608690" sldId="258"/>
        </pc:sldMkLst>
      </pc:sldChg>
      <pc:sldChg chg="add">
        <pc:chgData name="Kate" userId="8dac66f8-ad9f-4436-92bf-6ba4c78efc7b" providerId="ADAL" clId="{FE5ABB4A-68CB-4DD5-97A8-B87244CDB3F9}" dt="2021-01-19T16:35:49.913" v="2"/>
        <pc:sldMkLst>
          <pc:docMk/>
          <pc:sldMk cId="3328902696" sldId="259"/>
        </pc:sldMkLst>
      </pc:sldChg>
      <pc:sldChg chg="add">
        <pc:chgData name="Kate" userId="8dac66f8-ad9f-4436-92bf-6ba4c78efc7b" providerId="ADAL" clId="{FE5ABB4A-68CB-4DD5-97A8-B87244CDB3F9}" dt="2021-01-19T16:35:51.852" v="3"/>
        <pc:sldMkLst>
          <pc:docMk/>
          <pc:sldMk cId="3693798743" sldId="26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C509AC-3AAC-3649-8A9D-324653345A53}" type="datetimeFigureOut">
              <a:rPr lang="en-US" smtClean="0"/>
              <a:t>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3B6F00-E0D8-5A4B-97A5-E41F9C0EE07C}" type="slidenum">
              <a:rPr lang="en-US" smtClean="0"/>
              <a:t>‹#›</a:t>
            </a:fld>
            <a:endParaRPr lang="en-US"/>
          </a:p>
        </p:txBody>
      </p:sp>
    </p:spTree>
    <p:extLst>
      <p:ext uri="{BB962C8B-B14F-4D97-AF65-F5344CB8AC3E}">
        <p14:creationId xmlns:p14="http://schemas.microsoft.com/office/powerpoint/2010/main" val="42030303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13B6F00-E0D8-5A4B-97A5-E41F9C0EE07C}" type="slidenum">
              <a:rPr lang="en-US" smtClean="0"/>
              <a:t>4</a:t>
            </a:fld>
            <a:endParaRPr lang="en-US"/>
          </a:p>
        </p:txBody>
      </p:sp>
    </p:spTree>
    <p:extLst>
      <p:ext uri="{BB962C8B-B14F-4D97-AF65-F5344CB8AC3E}">
        <p14:creationId xmlns:p14="http://schemas.microsoft.com/office/powerpoint/2010/main" val="1284314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0E2FE-F48A-473F-9173-5AF65A9446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75F1786-BF69-417F-8B13-6D91AC654C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64097AD-2982-4A2A-BFAE-6F89DD94A6A6}"/>
              </a:ext>
            </a:extLst>
          </p:cNvPr>
          <p:cNvSpPr>
            <a:spLocks noGrp="1"/>
          </p:cNvSpPr>
          <p:nvPr>
            <p:ph type="dt" sz="half" idx="10"/>
          </p:nvPr>
        </p:nvSpPr>
        <p:spPr/>
        <p:txBody>
          <a:bodyPr/>
          <a:lstStyle/>
          <a:p>
            <a:fld id="{3B350C06-B78A-4C9A-9464-340A7179B17F}" type="datetimeFigureOut">
              <a:rPr lang="en-GB" smtClean="0"/>
              <a:t>20/01/2021</a:t>
            </a:fld>
            <a:endParaRPr lang="en-GB"/>
          </a:p>
        </p:txBody>
      </p:sp>
      <p:sp>
        <p:nvSpPr>
          <p:cNvPr id="5" name="Footer Placeholder 4">
            <a:extLst>
              <a:ext uri="{FF2B5EF4-FFF2-40B4-BE49-F238E27FC236}">
                <a16:creationId xmlns:a16="http://schemas.microsoft.com/office/drawing/2014/main" id="{78CBD6E0-29F3-4689-96DA-A3A62B6DC5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6C7465-621C-4235-9589-BE3DB2510AE7}"/>
              </a:ext>
            </a:extLst>
          </p:cNvPr>
          <p:cNvSpPr>
            <a:spLocks noGrp="1"/>
          </p:cNvSpPr>
          <p:nvPr>
            <p:ph type="sldNum" sz="quarter" idx="12"/>
          </p:nvPr>
        </p:nvSpPr>
        <p:spPr/>
        <p:txBody>
          <a:bodyPr/>
          <a:lstStyle/>
          <a:p>
            <a:fld id="{2DBA4BAF-F33D-4592-985D-C3E5299BA9B2}" type="slidenum">
              <a:rPr lang="en-GB" smtClean="0"/>
              <a:t>‹#›</a:t>
            </a:fld>
            <a:endParaRPr lang="en-GB"/>
          </a:p>
        </p:txBody>
      </p:sp>
    </p:spTree>
    <p:extLst>
      <p:ext uri="{BB962C8B-B14F-4D97-AF65-F5344CB8AC3E}">
        <p14:creationId xmlns:p14="http://schemas.microsoft.com/office/powerpoint/2010/main" val="2774819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EF055-7340-44C4-811D-E9FDAE1C521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37C27C0-2F1C-4009-B223-1432854735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946247-A265-4D3A-8247-6D485F1E9921}"/>
              </a:ext>
            </a:extLst>
          </p:cNvPr>
          <p:cNvSpPr>
            <a:spLocks noGrp="1"/>
          </p:cNvSpPr>
          <p:nvPr>
            <p:ph type="dt" sz="half" idx="10"/>
          </p:nvPr>
        </p:nvSpPr>
        <p:spPr/>
        <p:txBody>
          <a:bodyPr/>
          <a:lstStyle/>
          <a:p>
            <a:fld id="{3B350C06-B78A-4C9A-9464-340A7179B17F}" type="datetimeFigureOut">
              <a:rPr lang="en-GB" smtClean="0"/>
              <a:t>20/01/2021</a:t>
            </a:fld>
            <a:endParaRPr lang="en-GB"/>
          </a:p>
        </p:txBody>
      </p:sp>
      <p:sp>
        <p:nvSpPr>
          <p:cNvPr id="5" name="Footer Placeholder 4">
            <a:extLst>
              <a:ext uri="{FF2B5EF4-FFF2-40B4-BE49-F238E27FC236}">
                <a16:creationId xmlns:a16="http://schemas.microsoft.com/office/drawing/2014/main" id="{A0DC6072-6BC4-4CCE-B624-EFF1A3BE99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E71499-830F-48FE-B7CC-EEDF58889C10}"/>
              </a:ext>
            </a:extLst>
          </p:cNvPr>
          <p:cNvSpPr>
            <a:spLocks noGrp="1"/>
          </p:cNvSpPr>
          <p:nvPr>
            <p:ph type="sldNum" sz="quarter" idx="12"/>
          </p:nvPr>
        </p:nvSpPr>
        <p:spPr/>
        <p:txBody>
          <a:bodyPr/>
          <a:lstStyle/>
          <a:p>
            <a:fld id="{2DBA4BAF-F33D-4592-985D-C3E5299BA9B2}" type="slidenum">
              <a:rPr lang="en-GB" smtClean="0"/>
              <a:t>‹#›</a:t>
            </a:fld>
            <a:endParaRPr lang="en-GB"/>
          </a:p>
        </p:txBody>
      </p:sp>
    </p:spTree>
    <p:extLst>
      <p:ext uri="{BB962C8B-B14F-4D97-AF65-F5344CB8AC3E}">
        <p14:creationId xmlns:p14="http://schemas.microsoft.com/office/powerpoint/2010/main" val="2740267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9D927EB-D951-4EC4-897D-1E14EBBFF06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B3A8111-3E8D-4149-BD2E-5D4D649980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B268B6F-AE12-4DB0-B7D4-4CD27FC0A7C8}"/>
              </a:ext>
            </a:extLst>
          </p:cNvPr>
          <p:cNvSpPr>
            <a:spLocks noGrp="1"/>
          </p:cNvSpPr>
          <p:nvPr>
            <p:ph type="dt" sz="half" idx="10"/>
          </p:nvPr>
        </p:nvSpPr>
        <p:spPr/>
        <p:txBody>
          <a:bodyPr/>
          <a:lstStyle/>
          <a:p>
            <a:fld id="{3B350C06-B78A-4C9A-9464-340A7179B17F}" type="datetimeFigureOut">
              <a:rPr lang="en-GB" smtClean="0"/>
              <a:t>20/01/2021</a:t>
            </a:fld>
            <a:endParaRPr lang="en-GB"/>
          </a:p>
        </p:txBody>
      </p:sp>
      <p:sp>
        <p:nvSpPr>
          <p:cNvPr id="5" name="Footer Placeholder 4">
            <a:extLst>
              <a:ext uri="{FF2B5EF4-FFF2-40B4-BE49-F238E27FC236}">
                <a16:creationId xmlns:a16="http://schemas.microsoft.com/office/drawing/2014/main" id="{DFC59BB3-E091-4CAE-B51E-21EB413584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07A75C-62DC-4C92-BD75-67EF6CDB98E2}"/>
              </a:ext>
            </a:extLst>
          </p:cNvPr>
          <p:cNvSpPr>
            <a:spLocks noGrp="1"/>
          </p:cNvSpPr>
          <p:nvPr>
            <p:ph type="sldNum" sz="quarter" idx="12"/>
          </p:nvPr>
        </p:nvSpPr>
        <p:spPr/>
        <p:txBody>
          <a:bodyPr/>
          <a:lstStyle/>
          <a:p>
            <a:fld id="{2DBA4BAF-F33D-4592-985D-C3E5299BA9B2}" type="slidenum">
              <a:rPr lang="en-GB" smtClean="0"/>
              <a:t>‹#›</a:t>
            </a:fld>
            <a:endParaRPr lang="en-GB"/>
          </a:p>
        </p:txBody>
      </p:sp>
    </p:spTree>
    <p:extLst>
      <p:ext uri="{BB962C8B-B14F-4D97-AF65-F5344CB8AC3E}">
        <p14:creationId xmlns:p14="http://schemas.microsoft.com/office/powerpoint/2010/main" val="2142471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32BED-D42F-48AA-AD61-9279041829D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A48A497-C324-487A-816A-35A1247F4F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EB5A09-4565-4D5D-AFDB-9DD08B25CD7C}"/>
              </a:ext>
            </a:extLst>
          </p:cNvPr>
          <p:cNvSpPr>
            <a:spLocks noGrp="1"/>
          </p:cNvSpPr>
          <p:nvPr>
            <p:ph type="dt" sz="half" idx="10"/>
          </p:nvPr>
        </p:nvSpPr>
        <p:spPr/>
        <p:txBody>
          <a:bodyPr/>
          <a:lstStyle/>
          <a:p>
            <a:fld id="{3B350C06-B78A-4C9A-9464-340A7179B17F}" type="datetimeFigureOut">
              <a:rPr lang="en-GB" smtClean="0"/>
              <a:t>20/01/2021</a:t>
            </a:fld>
            <a:endParaRPr lang="en-GB"/>
          </a:p>
        </p:txBody>
      </p:sp>
      <p:sp>
        <p:nvSpPr>
          <p:cNvPr id="5" name="Footer Placeholder 4">
            <a:extLst>
              <a:ext uri="{FF2B5EF4-FFF2-40B4-BE49-F238E27FC236}">
                <a16:creationId xmlns:a16="http://schemas.microsoft.com/office/drawing/2014/main" id="{6F7BAE56-269C-4C5B-9E65-9F5DED2CC2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F3BED3-29FC-477D-8878-566FA65EBBFB}"/>
              </a:ext>
            </a:extLst>
          </p:cNvPr>
          <p:cNvSpPr>
            <a:spLocks noGrp="1"/>
          </p:cNvSpPr>
          <p:nvPr>
            <p:ph type="sldNum" sz="quarter" idx="12"/>
          </p:nvPr>
        </p:nvSpPr>
        <p:spPr/>
        <p:txBody>
          <a:bodyPr/>
          <a:lstStyle/>
          <a:p>
            <a:fld id="{2DBA4BAF-F33D-4592-985D-C3E5299BA9B2}" type="slidenum">
              <a:rPr lang="en-GB" smtClean="0"/>
              <a:t>‹#›</a:t>
            </a:fld>
            <a:endParaRPr lang="en-GB"/>
          </a:p>
        </p:txBody>
      </p:sp>
    </p:spTree>
    <p:extLst>
      <p:ext uri="{BB962C8B-B14F-4D97-AF65-F5344CB8AC3E}">
        <p14:creationId xmlns:p14="http://schemas.microsoft.com/office/powerpoint/2010/main" val="653798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B0046-7EAB-45AC-A405-C703D24E50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12A88ED-17CE-4C6F-A07A-C90B59F8D5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54F4765-2424-4F59-84EB-5A6496C4A2C5}"/>
              </a:ext>
            </a:extLst>
          </p:cNvPr>
          <p:cNvSpPr>
            <a:spLocks noGrp="1"/>
          </p:cNvSpPr>
          <p:nvPr>
            <p:ph type="dt" sz="half" idx="10"/>
          </p:nvPr>
        </p:nvSpPr>
        <p:spPr/>
        <p:txBody>
          <a:bodyPr/>
          <a:lstStyle/>
          <a:p>
            <a:fld id="{3B350C06-B78A-4C9A-9464-340A7179B17F}" type="datetimeFigureOut">
              <a:rPr lang="en-GB" smtClean="0"/>
              <a:t>20/01/2021</a:t>
            </a:fld>
            <a:endParaRPr lang="en-GB"/>
          </a:p>
        </p:txBody>
      </p:sp>
      <p:sp>
        <p:nvSpPr>
          <p:cNvPr id="5" name="Footer Placeholder 4">
            <a:extLst>
              <a:ext uri="{FF2B5EF4-FFF2-40B4-BE49-F238E27FC236}">
                <a16:creationId xmlns:a16="http://schemas.microsoft.com/office/drawing/2014/main" id="{8EEBE850-6A48-45B7-954F-4A9FD7A4AD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DB5FB2-E450-41C0-87F7-11CA3288FE27}"/>
              </a:ext>
            </a:extLst>
          </p:cNvPr>
          <p:cNvSpPr>
            <a:spLocks noGrp="1"/>
          </p:cNvSpPr>
          <p:nvPr>
            <p:ph type="sldNum" sz="quarter" idx="12"/>
          </p:nvPr>
        </p:nvSpPr>
        <p:spPr/>
        <p:txBody>
          <a:bodyPr/>
          <a:lstStyle/>
          <a:p>
            <a:fld id="{2DBA4BAF-F33D-4592-985D-C3E5299BA9B2}" type="slidenum">
              <a:rPr lang="en-GB" smtClean="0"/>
              <a:t>‹#›</a:t>
            </a:fld>
            <a:endParaRPr lang="en-GB"/>
          </a:p>
        </p:txBody>
      </p:sp>
    </p:spTree>
    <p:extLst>
      <p:ext uri="{BB962C8B-B14F-4D97-AF65-F5344CB8AC3E}">
        <p14:creationId xmlns:p14="http://schemas.microsoft.com/office/powerpoint/2010/main" val="574233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2EF95-29BC-4A70-9458-CAEE7315BE3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749D759-A47F-4BBD-9E43-14F4F9AFBB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BCBB146-2BB3-42F5-AB6E-F0CACAFDDE8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F28F890-242B-4AF3-AA29-18BA1BC7345B}"/>
              </a:ext>
            </a:extLst>
          </p:cNvPr>
          <p:cNvSpPr>
            <a:spLocks noGrp="1"/>
          </p:cNvSpPr>
          <p:nvPr>
            <p:ph type="dt" sz="half" idx="10"/>
          </p:nvPr>
        </p:nvSpPr>
        <p:spPr/>
        <p:txBody>
          <a:bodyPr/>
          <a:lstStyle/>
          <a:p>
            <a:fld id="{3B350C06-B78A-4C9A-9464-340A7179B17F}" type="datetimeFigureOut">
              <a:rPr lang="en-GB" smtClean="0"/>
              <a:t>20/01/2021</a:t>
            </a:fld>
            <a:endParaRPr lang="en-GB"/>
          </a:p>
        </p:txBody>
      </p:sp>
      <p:sp>
        <p:nvSpPr>
          <p:cNvPr id="6" name="Footer Placeholder 5">
            <a:extLst>
              <a:ext uri="{FF2B5EF4-FFF2-40B4-BE49-F238E27FC236}">
                <a16:creationId xmlns:a16="http://schemas.microsoft.com/office/drawing/2014/main" id="{09D7BF87-5FEE-4029-B706-F3289D0B6B8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433C23-1289-4FAF-9735-AB518A6E6BF9}"/>
              </a:ext>
            </a:extLst>
          </p:cNvPr>
          <p:cNvSpPr>
            <a:spLocks noGrp="1"/>
          </p:cNvSpPr>
          <p:nvPr>
            <p:ph type="sldNum" sz="quarter" idx="12"/>
          </p:nvPr>
        </p:nvSpPr>
        <p:spPr/>
        <p:txBody>
          <a:bodyPr/>
          <a:lstStyle/>
          <a:p>
            <a:fld id="{2DBA4BAF-F33D-4592-985D-C3E5299BA9B2}" type="slidenum">
              <a:rPr lang="en-GB" smtClean="0"/>
              <a:t>‹#›</a:t>
            </a:fld>
            <a:endParaRPr lang="en-GB"/>
          </a:p>
        </p:txBody>
      </p:sp>
    </p:spTree>
    <p:extLst>
      <p:ext uri="{BB962C8B-B14F-4D97-AF65-F5344CB8AC3E}">
        <p14:creationId xmlns:p14="http://schemas.microsoft.com/office/powerpoint/2010/main" val="229350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58581-2700-4C66-ADB8-E497BA215E6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85CB9BE-B44C-446B-AC66-C4A77BAAF4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AB8DC9-600A-40A0-A260-12A9765F450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0E9A9BF-BBB9-456A-8AA9-07F885F8CA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02ABA6B-78EA-4B4A-A563-92D1B943131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C2621E2-D5DF-40FE-9EC7-4D18E01F0AC4}"/>
              </a:ext>
            </a:extLst>
          </p:cNvPr>
          <p:cNvSpPr>
            <a:spLocks noGrp="1"/>
          </p:cNvSpPr>
          <p:nvPr>
            <p:ph type="dt" sz="half" idx="10"/>
          </p:nvPr>
        </p:nvSpPr>
        <p:spPr/>
        <p:txBody>
          <a:bodyPr/>
          <a:lstStyle/>
          <a:p>
            <a:fld id="{3B350C06-B78A-4C9A-9464-340A7179B17F}" type="datetimeFigureOut">
              <a:rPr lang="en-GB" smtClean="0"/>
              <a:t>20/01/2021</a:t>
            </a:fld>
            <a:endParaRPr lang="en-GB"/>
          </a:p>
        </p:txBody>
      </p:sp>
      <p:sp>
        <p:nvSpPr>
          <p:cNvPr id="8" name="Footer Placeholder 7">
            <a:extLst>
              <a:ext uri="{FF2B5EF4-FFF2-40B4-BE49-F238E27FC236}">
                <a16:creationId xmlns:a16="http://schemas.microsoft.com/office/drawing/2014/main" id="{31069127-003D-41C8-8C3C-072EDB8C0F4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77706FC-9C8D-4548-AA90-1E904867486D}"/>
              </a:ext>
            </a:extLst>
          </p:cNvPr>
          <p:cNvSpPr>
            <a:spLocks noGrp="1"/>
          </p:cNvSpPr>
          <p:nvPr>
            <p:ph type="sldNum" sz="quarter" idx="12"/>
          </p:nvPr>
        </p:nvSpPr>
        <p:spPr/>
        <p:txBody>
          <a:bodyPr/>
          <a:lstStyle/>
          <a:p>
            <a:fld id="{2DBA4BAF-F33D-4592-985D-C3E5299BA9B2}" type="slidenum">
              <a:rPr lang="en-GB" smtClean="0"/>
              <a:t>‹#›</a:t>
            </a:fld>
            <a:endParaRPr lang="en-GB"/>
          </a:p>
        </p:txBody>
      </p:sp>
    </p:spTree>
    <p:extLst>
      <p:ext uri="{BB962C8B-B14F-4D97-AF65-F5344CB8AC3E}">
        <p14:creationId xmlns:p14="http://schemas.microsoft.com/office/powerpoint/2010/main" val="1608372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E4140-D882-4BBC-BA15-D27414D16EE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30CAA82-0DA5-44D6-A6F6-8970EAB9AE7D}"/>
              </a:ext>
            </a:extLst>
          </p:cNvPr>
          <p:cNvSpPr>
            <a:spLocks noGrp="1"/>
          </p:cNvSpPr>
          <p:nvPr>
            <p:ph type="dt" sz="half" idx="10"/>
          </p:nvPr>
        </p:nvSpPr>
        <p:spPr/>
        <p:txBody>
          <a:bodyPr/>
          <a:lstStyle/>
          <a:p>
            <a:fld id="{3B350C06-B78A-4C9A-9464-340A7179B17F}" type="datetimeFigureOut">
              <a:rPr lang="en-GB" smtClean="0"/>
              <a:t>20/01/2021</a:t>
            </a:fld>
            <a:endParaRPr lang="en-GB"/>
          </a:p>
        </p:txBody>
      </p:sp>
      <p:sp>
        <p:nvSpPr>
          <p:cNvPr id="4" name="Footer Placeholder 3">
            <a:extLst>
              <a:ext uri="{FF2B5EF4-FFF2-40B4-BE49-F238E27FC236}">
                <a16:creationId xmlns:a16="http://schemas.microsoft.com/office/drawing/2014/main" id="{81817DF2-0D7C-4917-BB07-4AE890A48DF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C63ED63-6157-4FF2-84DC-FD34FE269555}"/>
              </a:ext>
            </a:extLst>
          </p:cNvPr>
          <p:cNvSpPr>
            <a:spLocks noGrp="1"/>
          </p:cNvSpPr>
          <p:nvPr>
            <p:ph type="sldNum" sz="quarter" idx="12"/>
          </p:nvPr>
        </p:nvSpPr>
        <p:spPr/>
        <p:txBody>
          <a:bodyPr/>
          <a:lstStyle/>
          <a:p>
            <a:fld id="{2DBA4BAF-F33D-4592-985D-C3E5299BA9B2}" type="slidenum">
              <a:rPr lang="en-GB" smtClean="0"/>
              <a:t>‹#›</a:t>
            </a:fld>
            <a:endParaRPr lang="en-GB"/>
          </a:p>
        </p:txBody>
      </p:sp>
    </p:spTree>
    <p:extLst>
      <p:ext uri="{BB962C8B-B14F-4D97-AF65-F5344CB8AC3E}">
        <p14:creationId xmlns:p14="http://schemas.microsoft.com/office/powerpoint/2010/main" val="1256824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FA4992-17C0-46BD-9420-18E522B0A525}"/>
              </a:ext>
            </a:extLst>
          </p:cNvPr>
          <p:cNvSpPr>
            <a:spLocks noGrp="1"/>
          </p:cNvSpPr>
          <p:nvPr>
            <p:ph type="dt" sz="half" idx="10"/>
          </p:nvPr>
        </p:nvSpPr>
        <p:spPr/>
        <p:txBody>
          <a:bodyPr/>
          <a:lstStyle/>
          <a:p>
            <a:fld id="{3B350C06-B78A-4C9A-9464-340A7179B17F}" type="datetimeFigureOut">
              <a:rPr lang="en-GB" smtClean="0"/>
              <a:t>20/01/2021</a:t>
            </a:fld>
            <a:endParaRPr lang="en-GB"/>
          </a:p>
        </p:txBody>
      </p:sp>
      <p:sp>
        <p:nvSpPr>
          <p:cNvPr id="3" name="Footer Placeholder 2">
            <a:extLst>
              <a:ext uri="{FF2B5EF4-FFF2-40B4-BE49-F238E27FC236}">
                <a16:creationId xmlns:a16="http://schemas.microsoft.com/office/drawing/2014/main" id="{E715B2C7-B5C9-44D8-97A3-CDFE56B5965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AF9485B-F89D-465D-8B93-73BE0FE9228F}"/>
              </a:ext>
            </a:extLst>
          </p:cNvPr>
          <p:cNvSpPr>
            <a:spLocks noGrp="1"/>
          </p:cNvSpPr>
          <p:nvPr>
            <p:ph type="sldNum" sz="quarter" idx="12"/>
          </p:nvPr>
        </p:nvSpPr>
        <p:spPr/>
        <p:txBody>
          <a:bodyPr/>
          <a:lstStyle/>
          <a:p>
            <a:fld id="{2DBA4BAF-F33D-4592-985D-C3E5299BA9B2}" type="slidenum">
              <a:rPr lang="en-GB" smtClean="0"/>
              <a:t>‹#›</a:t>
            </a:fld>
            <a:endParaRPr lang="en-GB"/>
          </a:p>
        </p:txBody>
      </p:sp>
    </p:spTree>
    <p:extLst>
      <p:ext uri="{BB962C8B-B14F-4D97-AF65-F5344CB8AC3E}">
        <p14:creationId xmlns:p14="http://schemas.microsoft.com/office/powerpoint/2010/main" val="135681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02705-11C6-42FE-83DD-D4D3E2EAEA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753D342-5A3D-4C85-B08C-C59B7815CB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9A9A968-9C62-43B9-B6A6-4E851131E8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52FD82-E3CC-456D-8931-E4ECBC222E05}"/>
              </a:ext>
            </a:extLst>
          </p:cNvPr>
          <p:cNvSpPr>
            <a:spLocks noGrp="1"/>
          </p:cNvSpPr>
          <p:nvPr>
            <p:ph type="dt" sz="half" idx="10"/>
          </p:nvPr>
        </p:nvSpPr>
        <p:spPr/>
        <p:txBody>
          <a:bodyPr/>
          <a:lstStyle/>
          <a:p>
            <a:fld id="{3B350C06-B78A-4C9A-9464-340A7179B17F}" type="datetimeFigureOut">
              <a:rPr lang="en-GB" smtClean="0"/>
              <a:t>20/01/2021</a:t>
            </a:fld>
            <a:endParaRPr lang="en-GB"/>
          </a:p>
        </p:txBody>
      </p:sp>
      <p:sp>
        <p:nvSpPr>
          <p:cNvPr id="6" name="Footer Placeholder 5">
            <a:extLst>
              <a:ext uri="{FF2B5EF4-FFF2-40B4-BE49-F238E27FC236}">
                <a16:creationId xmlns:a16="http://schemas.microsoft.com/office/drawing/2014/main" id="{65D30021-F768-43EA-AD20-9E6E8F6C360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DFBE37-96B4-48EC-AAF5-77A6D4AEE6B4}"/>
              </a:ext>
            </a:extLst>
          </p:cNvPr>
          <p:cNvSpPr>
            <a:spLocks noGrp="1"/>
          </p:cNvSpPr>
          <p:nvPr>
            <p:ph type="sldNum" sz="quarter" idx="12"/>
          </p:nvPr>
        </p:nvSpPr>
        <p:spPr/>
        <p:txBody>
          <a:bodyPr/>
          <a:lstStyle/>
          <a:p>
            <a:fld id="{2DBA4BAF-F33D-4592-985D-C3E5299BA9B2}" type="slidenum">
              <a:rPr lang="en-GB" smtClean="0"/>
              <a:t>‹#›</a:t>
            </a:fld>
            <a:endParaRPr lang="en-GB"/>
          </a:p>
        </p:txBody>
      </p:sp>
    </p:spTree>
    <p:extLst>
      <p:ext uri="{BB962C8B-B14F-4D97-AF65-F5344CB8AC3E}">
        <p14:creationId xmlns:p14="http://schemas.microsoft.com/office/powerpoint/2010/main" val="2691621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6F397-C8B8-426F-B238-9EFFC99CAF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B7103FF-6DC8-4991-B847-62519E3E92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CB5D7F9-DCC2-4D46-B4CD-62382122E6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8673D2-625C-4D94-A3F9-F28BEAD3C838}"/>
              </a:ext>
            </a:extLst>
          </p:cNvPr>
          <p:cNvSpPr>
            <a:spLocks noGrp="1"/>
          </p:cNvSpPr>
          <p:nvPr>
            <p:ph type="dt" sz="half" idx="10"/>
          </p:nvPr>
        </p:nvSpPr>
        <p:spPr/>
        <p:txBody>
          <a:bodyPr/>
          <a:lstStyle/>
          <a:p>
            <a:fld id="{3B350C06-B78A-4C9A-9464-340A7179B17F}" type="datetimeFigureOut">
              <a:rPr lang="en-GB" smtClean="0"/>
              <a:t>20/01/2021</a:t>
            </a:fld>
            <a:endParaRPr lang="en-GB"/>
          </a:p>
        </p:txBody>
      </p:sp>
      <p:sp>
        <p:nvSpPr>
          <p:cNvPr id="6" name="Footer Placeholder 5">
            <a:extLst>
              <a:ext uri="{FF2B5EF4-FFF2-40B4-BE49-F238E27FC236}">
                <a16:creationId xmlns:a16="http://schemas.microsoft.com/office/drawing/2014/main" id="{7DFAFBC4-1C97-4AA9-81C8-1B1E1444ADA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81F3A7-3EA7-430F-BC5B-A303E3197C59}"/>
              </a:ext>
            </a:extLst>
          </p:cNvPr>
          <p:cNvSpPr>
            <a:spLocks noGrp="1"/>
          </p:cNvSpPr>
          <p:nvPr>
            <p:ph type="sldNum" sz="quarter" idx="12"/>
          </p:nvPr>
        </p:nvSpPr>
        <p:spPr/>
        <p:txBody>
          <a:bodyPr/>
          <a:lstStyle/>
          <a:p>
            <a:fld id="{2DBA4BAF-F33D-4592-985D-C3E5299BA9B2}" type="slidenum">
              <a:rPr lang="en-GB" smtClean="0"/>
              <a:t>‹#›</a:t>
            </a:fld>
            <a:endParaRPr lang="en-GB"/>
          </a:p>
        </p:txBody>
      </p:sp>
    </p:spTree>
    <p:extLst>
      <p:ext uri="{BB962C8B-B14F-4D97-AF65-F5344CB8AC3E}">
        <p14:creationId xmlns:p14="http://schemas.microsoft.com/office/powerpoint/2010/main" val="1420172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41DCBA-F16F-4EE6-A4AE-36E6619A34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520B904-337E-49EE-919F-E83C0A53B2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C4BE5D-B52D-403A-9D24-83539B6B72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350C06-B78A-4C9A-9464-340A7179B17F}" type="datetimeFigureOut">
              <a:rPr lang="en-GB" smtClean="0"/>
              <a:t>20/01/2021</a:t>
            </a:fld>
            <a:endParaRPr lang="en-GB"/>
          </a:p>
        </p:txBody>
      </p:sp>
      <p:sp>
        <p:nvSpPr>
          <p:cNvPr id="5" name="Footer Placeholder 4">
            <a:extLst>
              <a:ext uri="{FF2B5EF4-FFF2-40B4-BE49-F238E27FC236}">
                <a16:creationId xmlns:a16="http://schemas.microsoft.com/office/drawing/2014/main" id="{60ED3982-B67F-4AF8-B63E-62DAADD7BA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F5AABAE-3E09-4783-835B-80E4CD6A8B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BA4BAF-F33D-4592-985D-C3E5299BA9B2}" type="slidenum">
              <a:rPr lang="en-GB" smtClean="0"/>
              <a:t>‹#›</a:t>
            </a:fld>
            <a:endParaRPr lang="en-GB"/>
          </a:p>
        </p:txBody>
      </p:sp>
    </p:spTree>
    <p:extLst>
      <p:ext uri="{BB962C8B-B14F-4D97-AF65-F5344CB8AC3E}">
        <p14:creationId xmlns:p14="http://schemas.microsoft.com/office/powerpoint/2010/main" val="1230475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3"/>
            <a:ext cx="9144000" cy="2893765"/>
          </a:xfrm>
        </p:spPr>
        <p:txBody>
          <a:bodyPr>
            <a:normAutofit lnSpcReduction="10000"/>
          </a:bodyPr>
          <a:lstStyle/>
          <a:p>
            <a:r>
              <a:rPr lang="en-US" sz="13800" dirty="0">
                <a:solidFill>
                  <a:srgbClr val="00B050"/>
                </a:solidFill>
                <a:latin typeface="Arial Black" panose="020B0A04020102020204" pitchFamily="34" charset="0"/>
              </a:rPr>
              <a:t>Islam</a:t>
            </a:r>
            <a:r>
              <a:rPr lang="en-US" sz="7800" dirty="0">
                <a:solidFill>
                  <a:srgbClr val="00B050"/>
                </a:solidFill>
                <a:latin typeface="Arial Black" panose="020B0A04020102020204" pitchFamily="34" charset="0"/>
              </a:rPr>
              <a:t> </a:t>
            </a:r>
          </a:p>
          <a:p>
            <a:r>
              <a:rPr lang="en-US" sz="6000" dirty="0">
                <a:solidFill>
                  <a:srgbClr val="00B050"/>
                </a:solidFill>
                <a:latin typeface="Arial Black" panose="020B0A04020102020204" pitchFamily="34" charset="0"/>
              </a:rPr>
              <a:t>Beliefs </a:t>
            </a:r>
            <a:r>
              <a:rPr lang="en-US" sz="4800" dirty="0">
                <a:solidFill>
                  <a:srgbClr val="00B050"/>
                </a:solidFill>
                <a:latin typeface="Arial Black" panose="020B0A04020102020204" pitchFamily="34" charset="0"/>
              </a:rPr>
              <a:t>(AQA A)</a:t>
            </a:r>
            <a:endParaRPr lang="en-GB" sz="4800" dirty="0">
              <a:solidFill>
                <a:srgbClr val="00B050"/>
              </a:solidFill>
              <a:latin typeface="Arial Black" panose="020B0A04020102020204" pitchFamily="34" charset="0"/>
            </a:endParaRPr>
          </a:p>
        </p:txBody>
      </p:sp>
      <p:grpSp>
        <p:nvGrpSpPr>
          <p:cNvPr id="4" name="Group 3">
            <a:extLst>
              <a:ext uri="{FF2B5EF4-FFF2-40B4-BE49-F238E27FC236}">
                <a16:creationId xmlns:a16="http://schemas.microsoft.com/office/drawing/2014/main" id="{67DAF04B-7E34-D24B-BF54-262F1F8EBE7C}"/>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69A5A373-18C3-CD48-BBD7-97E3B8583D3C}"/>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76C4A9C2-785B-5A47-84C4-0A426707978B}"/>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126547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a:extLst>
              <a:ext uri="{FF2B5EF4-FFF2-40B4-BE49-F238E27FC236}">
                <a16:creationId xmlns:a16="http://schemas.microsoft.com/office/drawing/2014/main" id="{F223B1F4-5005-433D-A64E-2F0E24BCC8E7}"/>
              </a:ext>
            </a:extLst>
          </p:cNvPr>
          <p:cNvGraphicFramePr>
            <a:graphicFrameLocks noGrp="1"/>
          </p:cNvGraphicFramePr>
          <p:nvPr>
            <p:ph idx="1"/>
          </p:nvPr>
        </p:nvGraphicFramePr>
        <p:xfrm>
          <a:off x="0" y="98592"/>
          <a:ext cx="12191999" cy="6644352"/>
        </p:xfrm>
        <a:graphic>
          <a:graphicData uri="http://schemas.openxmlformats.org/drawingml/2006/table">
            <a:tbl>
              <a:tblPr firstRow="1" bandRow="1"/>
              <a:tblGrid>
                <a:gridCol w="2125683">
                  <a:extLst>
                    <a:ext uri="{9D8B030D-6E8A-4147-A177-3AD203B41FA5}">
                      <a16:colId xmlns:a16="http://schemas.microsoft.com/office/drawing/2014/main" val="1391778026"/>
                    </a:ext>
                  </a:extLst>
                </a:gridCol>
                <a:gridCol w="10066316">
                  <a:extLst>
                    <a:ext uri="{9D8B030D-6E8A-4147-A177-3AD203B41FA5}">
                      <a16:colId xmlns:a16="http://schemas.microsoft.com/office/drawing/2014/main" val="3262297201"/>
                    </a:ext>
                  </a:extLst>
                </a:gridCol>
              </a:tblGrid>
              <a:tr h="1186291">
                <a:tc>
                  <a:txBody>
                    <a:bodyPr/>
                    <a:lstStyle/>
                    <a:p>
                      <a:r>
                        <a:rPr lang="en-US" sz="2400" b="1" dirty="0">
                          <a:solidFill>
                            <a:srgbClr val="00B050"/>
                          </a:solidFill>
                        </a:rPr>
                        <a:t>BELIEFS</a:t>
                      </a:r>
                    </a:p>
                    <a:p>
                      <a:r>
                        <a:rPr lang="en-US" sz="1800" b="0" dirty="0"/>
                        <a:t>Religion has beliefs</a:t>
                      </a:r>
                      <a:endParaRPr lang="en-GB" sz="1800" b="0" dirty="0"/>
                    </a:p>
                  </a:txBody>
                  <a:tcPr/>
                </a:tc>
                <a:tc>
                  <a:txBody>
                    <a:bodyPr/>
                    <a:lstStyle/>
                    <a:p>
                      <a:pPr algn="l" fontAlgn="b"/>
                      <a:r>
                        <a:rPr lang="en-US" sz="1800" b="0" i="0" u="none" strike="noStrike" dirty="0">
                          <a:solidFill>
                            <a:srgbClr val="000000"/>
                          </a:solidFill>
                          <a:effectLst/>
                          <a:latin typeface="Calibri" panose="020F0502020204030204" pitchFamily="34" charset="0"/>
                        </a:rPr>
                        <a:t>At the heart of each religion is a particular set of beliefs. These beliefs, some of which are shared with other religions, offer a particular vision of the universe, humanity, meaning and truth. Beliefs about the nature of reality underpin religious ritual and expression. </a:t>
                      </a:r>
                    </a:p>
                    <a:p>
                      <a:pPr algn="l" fontAlgn="b"/>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26730734"/>
                  </a:ext>
                </a:extLst>
              </a:tr>
              <a:tr h="1186291">
                <a:tc>
                  <a:txBody>
                    <a:bodyPr/>
                    <a:lstStyle/>
                    <a:p>
                      <a:r>
                        <a:rPr lang="en-US" sz="2400" b="1" dirty="0">
                          <a:solidFill>
                            <a:srgbClr val="0070C0"/>
                          </a:solidFill>
                        </a:rPr>
                        <a:t>DIVERSITY</a:t>
                      </a:r>
                    </a:p>
                    <a:p>
                      <a:r>
                        <a:rPr lang="en-US" sz="1800" b="0" dirty="0"/>
                        <a:t>Religion is diverse</a:t>
                      </a:r>
                      <a:endParaRPr lang="en-GB" sz="1800" b="0" dirty="0"/>
                    </a:p>
                  </a:txBody>
                  <a:tcPr/>
                </a:tc>
                <a:tc>
                  <a:txBody>
                    <a:bodyPr/>
                    <a:lstStyle/>
                    <a:p>
                      <a:pPr algn="l" fontAlgn="b"/>
                      <a:r>
                        <a:rPr lang="en-US" sz="1800" b="0" i="0" u="none" strike="noStrike" dirty="0">
                          <a:solidFill>
                            <a:srgbClr val="000000"/>
                          </a:solidFill>
                          <a:effectLst/>
                          <a:latin typeface="Calibri" panose="020F0502020204030204" pitchFamily="34" charset="0"/>
                        </a:rPr>
                        <a:t>Within each religion's internal landscape of belief there is variation and sometimes dissent or disagreement. Key religious concepts can be understood in diverse ways. Differences in outlook shape practice and expression. Different groups might be associated with particular times or places.  </a:t>
                      </a:r>
                    </a:p>
                  </a:txBody>
                  <a:tcPr marL="9525" marR="9525" marT="9525" marB="0" anchor="b"/>
                </a:tc>
                <a:extLst>
                  <a:ext uri="{0D108BD9-81ED-4DB2-BD59-A6C34878D82A}">
                    <a16:rowId xmlns:a16="http://schemas.microsoft.com/office/drawing/2014/main" val="3248905880"/>
                  </a:ext>
                </a:extLst>
              </a:tr>
              <a:tr h="1774839">
                <a:tc>
                  <a:txBody>
                    <a:bodyPr/>
                    <a:lstStyle/>
                    <a:p>
                      <a:r>
                        <a:rPr lang="en-US" sz="2400" b="1" dirty="0">
                          <a:solidFill>
                            <a:srgbClr val="FF6600"/>
                          </a:solidFill>
                        </a:rPr>
                        <a:t>CONTEXT</a:t>
                      </a:r>
                    </a:p>
                    <a:p>
                      <a:r>
                        <a:rPr lang="en-US" sz="1800" b="0" dirty="0">
                          <a:solidFill>
                            <a:schemeClr val="tx1"/>
                          </a:solidFill>
                        </a:rPr>
                        <a:t>Religious beliefs and practices have a context</a:t>
                      </a:r>
                    </a:p>
                    <a:p>
                      <a:endParaRPr lang="en-GB" sz="2400" b="1" dirty="0"/>
                    </a:p>
                  </a:txBody>
                  <a:tcPr/>
                </a:tc>
                <a:tc>
                  <a:txBody>
                    <a:bodyPr/>
                    <a:lstStyle/>
                    <a:p>
                      <a:pPr algn="l" fontAlgn="b"/>
                      <a:r>
                        <a:rPr lang="en-US" sz="1800" b="0" i="0" u="none" strike="noStrike" dirty="0">
                          <a:solidFill>
                            <a:srgbClr val="000000"/>
                          </a:solidFill>
                          <a:effectLst/>
                          <a:latin typeface="Calibri" panose="020F0502020204030204" pitchFamily="34" charset="0"/>
                        </a:rPr>
                        <a:t>Every modern religion can be understood as the result of political, social, economic or existential pressures that have occurred throughout its history. Understanding such pressures can enhance understanding of the religion. The development of a religion can be seen through large-scale movements or the influence of figures and groups throughout its history; modern religious forms can be understood as contingent on these pressures and individuals.  </a:t>
                      </a:r>
                    </a:p>
                    <a:p>
                      <a:pPr algn="l" fontAlgn="b"/>
                      <a:r>
                        <a:rPr lang="en-US" sz="1800" b="0" i="0" u="none" strike="noStrike" dirty="0">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2381947254"/>
                  </a:ext>
                </a:extLst>
              </a:tr>
              <a:tr h="1186291">
                <a:tc>
                  <a:txBody>
                    <a:bodyPr/>
                    <a:lstStyle/>
                    <a:p>
                      <a:r>
                        <a:rPr lang="en-US" sz="2400" b="1" dirty="0">
                          <a:solidFill>
                            <a:srgbClr val="7030A0"/>
                          </a:solidFill>
                        </a:rPr>
                        <a:t>ETHICS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rPr>
                        <a:t>Religion has an ethical dimension</a:t>
                      </a:r>
                      <a:endParaRPr lang="en-GB" sz="2000" b="1" dirty="0">
                        <a:solidFill>
                          <a:srgbClr val="7030A0"/>
                        </a:solidFill>
                      </a:endParaRPr>
                    </a:p>
                  </a:txBody>
                  <a:tcPr/>
                </a:tc>
                <a:tc>
                  <a:txBody>
                    <a:bodyPr/>
                    <a:lstStyle/>
                    <a:p>
                      <a:pPr algn="l" fontAlgn="b"/>
                      <a:r>
                        <a:rPr lang="en-US" sz="1800" b="0" i="0" u="none" strike="noStrike" dirty="0">
                          <a:solidFill>
                            <a:srgbClr val="000000"/>
                          </a:solidFill>
                          <a:effectLst/>
                          <a:latin typeface="Calibri" panose="020F0502020204030204" pitchFamily="34" charset="0"/>
                        </a:rPr>
                        <a:t>Each religion offers ethical principles regarding social, practical and spiritual matters. Some religious ethical principles apply within the logic of the religion only, while others apply to human societies more widely. Religion is one form, but not the only form, of ethical guidance. Aspects of religion can raise ethical questions, such as regarding equality and power.  </a:t>
                      </a:r>
                    </a:p>
                  </a:txBody>
                  <a:tcPr marL="9525" marR="9525" marT="9525" marB="0" anchor="b"/>
                </a:tc>
                <a:extLst>
                  <a:ext uri="{0D108BD9-81ED-4DB2-BD59-A6C34878D82A}">
                    <a16:rowId xmlns:a16="http://schemas.microsoft.com/office/drawing/2014/main" val="984595316"/>
                  </a:ext>
                </a:extLst>
              </a:tr>
              <a:tr h="1186291">
                <a:tc>
                  <a:txBody>
                    <a:bodyPr/>
                    <a:lstStyle/>
                    <a:p>
                      <a:pPr marL="0" algn="l" rtl="0" eaLnBrk="1" fontAlgn="t" latinLnBrk="0" hangingPunct="1">
                        <a:spcBef>
                          <a:spcPts val="0"/>
                        </a:spcBef>
                        <a:spcAft>
                          <a:spcPts val="0"/>
                        </a:spcAft>
                      </a:pPr>
                      <a:r>
                        <a:rPr lang="fr-FR" sz="2400" b="1" i="0" u="none" strike="noStrike" kern="1200">
                          <a:solidFill>
                            <a:srgbClr val="FF33CC"/>
                          </a:solidFill>
                          <a:effectLst/>
                          <a:latin typeface="Calibri" panose="020F0502020204030204" pitchFamily="34" charset="0"/>
                        </a:rPr>
                        <a:t>PHILOSOPHY</a:t>
                      </a:r>
                      <a:endParaRPr lang="fr-FR" sz="1800" b="0" i="0" u="none" strike="noStrike">
                        <a:effectLst/>
                        <a:latin typeface="Arial" panose="020B0604020202020204" pitchFamily="34" charset="0"/>
                      </a:endParaRPr>
                    </a:p>
                    <a:p>
                      <a:pPr marL="0" algn="l" rtl="0" eaLnBrk="1" fontAlgn="t" latinLnBrk="0" hangingPunct="1">
                        <a:spcBef>
                          <a:spcPts val="0"/>
                        </a:spcBef>
                        <a:spcAft>
                          <a:spcPts val="0"/>
                        </a:spcAft>
                      </a:pPr>
                      <a:r>
                        <a:rPr lang="fr-FR" sz="1800" b="0" i="0" u="none" strike="noStrike" kern="1200">
                          <a:solidFill>
                            <a:srgbClr val="000000"/>
                          </a:solidFill>
                          <a:effectLst/>
                          <a:latin typeface="Calibri" panose="020F0502020204030204" pitchFamily="34" charset="0"/>
                        </a:rPr>
                        <a:t>Religion raises philosophical questions </a:t>
                      </a:r>
                      <a:r>
                        <a:rPr lang="fr-FR" sz="2000" b="1" i="0" u="none" strike="noStrike" kern="1200">
                          <a:solidFill>
                            <a:srgbClr val="FF33CC"/>
                          </a:solidFill>
                          <a:effectLst/>
                          <a:latin typeface="Calibri" panose="020F0502020204030204" pitchFamily="34" charset="0"/>
                        </a:rPr>
                        <a:t> </a:t>
                      </a:r>
                      <a:endParaRPr lang="fr-FR" sz="1800" b="0" i="0" u="none" strike="noStrike">
                        <a:effectLst/>
                        <a:latin typeface="Arial" panose="020B0604020202020204" pitchFamily="34" charset="0"/>
                      </a:endParaRPr>
                    </a:p>
                  </a:txBody>
                  <a:tcPr/>
                </a:tc>
                <a:tc>
                  <a:txBody>
                    <a:bodyPr/>
                    <a:lstStyle/>
                    <a:p>
                      <a:pPr marL="0" algn="l" rtl="0" eaLnBrk="1" fontAlgn="b" latinLnBrk="0" hangingPunct="1">
                        <a:spcBef>
                          <a:spcPts val="0"/>
                        </a:spcBef>
                        <a:spcAft>
                          <a:spcPts val="0"/>
                        </a:spcAft>
                      </a:pPr>
                      <a:r>
                        <a:rPr lang="en-US" sz="1800" b="0" i="0" u="none" strike="noStrike" kern="1200" dirty="0">
                          <a:solidFill>
                            <a:srgbClr val="000000"/>
                          </a:solidFill>
                          <a:effectLst/>
                          <a:latin typeface="Calibri" panose="020F0502020204030204" pitchFamily="34" charset="0"/>
                        </a:rPr>
                        <a:t>Each religion provides answers to questions of ultimate meaning.  Religious answers to such questions are part, but not all, of the ways these questions might be answered. Some answers offered from within religion raise further questions, such as regards authority or reliability.  </a:t>
                      </a:r>
                      <a:endParaRPr lang="en-US" sz="18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3005204259"/>
                  </a:ext>
                </a:extLst>
              </a:tr>
            </a:tbl>
          </a:graphicData>
        </a:graphic>
      </p:graphicFrame>
    </p:spTree>
    <p:extLst>
      <p:ext uri="{BB962C8B-B14F-4D97-AF65-F5344CB8AC3E}">
        <p14:creationId xmlns:p14="http://schemas.microsoft.com/office/powerpoint/2010/main" val="2757608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8274647-19AA-4214-BE85-ACD1FDF4D573}"/>
              </a:ext>
            </a:extLst>
          </p:cNvPr>
          <p:cNvGraphicFramePr>
            <a:graphicFrameLocks noGrp="1"/>
          </p:cNvGraphicFramePr>
          <p:nvPr>
            <p:ph idx="1"/>
          </p:nvPr>
        </p:nvGraphicFramePr>
        <p:xfrm>
          <a:off x="0" y="0"/>
          <a:ext cx="12192000" cy="6563485"/>
        </p:xfrm>
        <a:graphic>
          <a:graphicData uri="http://schemas.openxmlformats.org/drawingml/2006/table">
            <a:tbl>
              <a:tblPr firstRow="1" firstCol="1" bandRow="1"/>
              <a:tblGrid>
                <a:gridCol w="5296395">
                  <a:extLst>
                    <a:ext uri="{9D8B030D-6E8A-4147-A177-3AD203B41FA5}">
                      <a16:colId xmlns:a16="http://schemas.microsoft.com/office/drawing/2014/main" val="3342709616"/>
                    </a:ext>
                  </a:extLst>
                </a:gridCol>
                <a:gridCol w="6895605">
                  <a:extLst>
                    <a:ext uri="{9D8B030D-6E8A-4147-A177-3AD203B41FA5}">
                      <a16:colId xmlns:a16="http://schemas.microsoft.com/office/drawing/2014/main" val="3737684678"/>
                    </a:ext>
                  </a:extLst>
                </a:gridCol>
              </a:tblGrid>
              <a:tr h="300935">
                <a:tc>
                  <a:txBody>
                    <a:bodyPr/>
                    <a:lstStyle/>
                    <a:p>
                      <a:pPr>
                        <a:lnSpc>
                          <a:spcPct val="107000"/>
                        </a:lnSpc>
                        <a:spcAft>
                          <a:spcPts val="0"/>
                        </a:spcAft>
                      </a:pPr>
                      <a:r>
                        <a:rPr lang="en-GB" sz="2400" b="1" dirty="0">
                          <a:effectLst/>
                        </a:rPr>
                        <a:t>KEY QUESTION AND CONTENT</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363" marR="59363" marT="0" marB="0"/>
                </a:tc>
                <a:tc>
                  <a:txBody>
                    <a:bodyPr/>
                    <a:lstStyle/>
                    <a:p>
                      <a:pPr>
                        <a:lnSpc>
                          <a:spcPct val="107000"/>
                        </a:lnSpc>
                        <a:spcAft>
                          <a:spcPts val="0"/>
                        </a:spcAft>
                      </a:pPr>
                      <a:r>
                        <a:rPr lang="en-GB" sz="2400" b="1">
                          <a:effectLst/>
                        </a:rPr>
                        <a:t>BIG IDEAS LEARNING</a:t>
                      </a:r>
                      <a:endParaRPr lang="en-GB" sz="1600" b="1">
                        <a:effectLst/>
                        <a:latin typeface="Calibri" panose="020F0502020204030204" pitchFamily="34" charset="0"/>
                        <a:ea typeface="Calibri" panose="020F0502020204030204" pitchFamily="34" charset="0"/>
                        <a:cs typeface="Times New Roman" panose="02020603050405020304" pitchFamily="18" charset="0"/>
                      </a:endParaRPr>
                    </a:p>
                  </a:txBody>
                  <a:tcPr marL="59363" marR="59363" marT="0" marB="0"/>
                </a:tc>
                <a:extLst>
                  <a:ext uri="{0D108BD9-81ED-4DB2-BD59-A6C34878D82A}">
                    <a16:rowId xmlns:a16="http://schemas.microsoft.com/office/drawing/2014/main" val="1335934771"/>
                  </a:ext>
                </a:extLst>
              </a:tr>
              <a:tr h="1062899">
                <a:tc>
                  <a:txBody>
                    <a:bodyPr/>
                    <a:lstStyle/>
                    <a:p>
                      <a:pPr>
                        <a:lnSpc>
                          <a:spcPct val="107000"/>
                        </a:lnSpc>
                        <a:spcAft>
                          <a:spcPts val="0"/>
                        </a:spcAft>
                      </a:pPr>
                      <a:r>
                        <a:rPr lang="en-GB" sz="1600" b="1" dirty="0">
                          <a:effectLst/>
                        </a:rPr>
                        <a:t>1: Before Islam</a:t>
                      </a:r>
                    </a:p>
                    <a:p>
                      <a:pPr marL="342900" lvl="0" indent="-342900">
                        <a:lnSpc>
                          <a:spcPct val="107000"/>
                        </a:lnSpc>
                        <a:spcAft>
                          <a:spcPts val="0"/>
                        </a:spcAft>
                        <a:buFont typeface="+mj-lt"/>
                        <a:buAutoNum type="alphaLcParenR"/>
                      </a:pPr>
                      <a:r>
                        <a:rPr lang="en-GB" sz="1600" b="1" dirty="0">
                          <a:effectLst/>
                        </a:rPr>
                        <a:t>Prophets</a:t>
                      </a:r>
                    </a:p>
                    <a:p>
                      <a:pPr>
                        <a:lnSpc>
                          <a:spcPct val="107000"/>
                        </a:lnSpc>
                        <a:spcAft>
                          <a:spcPts val="0"/>
                        </a:spcAft>
                      </a:pPr>
                      <a:r>
                        <a:rPr lang="en-GB" sz="1600" b="1" dirty="0">
                          <a:effectLst/>
                        </a:rPr>
                        <a:t>Prophets: Adam, Ibrahim</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363" marR="59363" marT="0" marB="0"/>
                </a:tc>
                <a:tc>
                  <a:txBody>
                    <a:bodyPr/>
                    <a:lstStyle/>
                    <a:p>
                      <a:pPr>
                        <a:lnSpc>
                          <a:spcPct val="107000"/>
                        </a:lnSpc>
                        <a:spcAft>
                          <a:spcPts val="0"/>
                        </a:spcAft>
                      </a:pPr>
                      <a:r>
                        <a:rPr lang="en-GB" sz="1600" b="1" dirty="0">
                          <a:solidFill>
                            <a:srgbClr val="FF6600"/>
                          </a:solidFill>
                          <a:effectLst/>
                        </a:rPr>
                        <a:t>CONTEXT: Islam as an Abrahamic faith</a:t>
                      </a:r>
                    </a:p>
                    <a:p>
                      <a:pPr>
                        <a:lnSpc>
                          <a:spcPct val="107000"/>
                        </a:lnSpc>
                        <a:spcAft>
                          <a:spcPts val="0"/>
                        </a:spcAft>
                      </a:pPr>
                      <a:r>
                        <a:rPr lang="en-GB" sz="1600" b="1" dirty="0">
                          <a:solidFill>
                            <a:srgbClr val="FF6600"/>
                          </a:solidFill>
                          <a:effectLst/>
                        </a:rPr>
                        <a:t>CONTEXT: timeline: Jewish prophets, Jesus, Muhammad</a:t>
                      </a:r>
                    </a:p>
                    <a:p>
                      <a:pPr>
                        <a:lnSpc>
                          <a:spcPct val="107000"/>
                        </a:lnSpc>
                        <a:spcAft>
                          <a:spcPts val="0"/>
                        </a:spcAft>
                      </a:pPr>
                      <a:r>
                        <a:rPr lang="en-GB" sz="1600" b="1" dirty="0">
                          <a:solidFill>
                            <a:srgbClr val="00B050"/>
                          </a:solidFill>
                          <a:effectLst/>
                        </a:rPr>
                        <a:t>BELIEFS: nature of prophet hood</a:t>
                      </a:r>
                    </a:p>
                    <a:p>
                      <a:pPr>
                        <a:lnSpc>
                          <a:spcPct val="107000"/>
                        </a:lnSpc>
                        <a:spcAft>
                          <a:spcPts val="0"/>
                        </a:spcAft>
                      </a:pPr>
                      <a:r>
                        <a:rPr lang="en-GB" sz="1600" b="1" dirty="0">
                          <a:solidFill>
                            <a:srgbClr val="00B050"/>
                          </a:solidFill>
                          <a:effectLst/>
                        </a:rPr>
                        <a:t>BELIEFS: information about each prophet </a:t>
                      </a:r>
                    </a:p>
                  </a:txBody>
                  <a:tcPr marL="59363" marR="59363" marT="0" marB="0"/>
                </a:tc>
                <a:extLst>
                  <a:ext uri="{0D108BD9-81ED-4DB2-BD59-A6C34878D82A}">
                    <a16:rowId xmlns:a16="http://schemas.microsoft.com/office/drawing/2014/main" val="3682351209"/>
                  </a:ext>
                </a:extLst>
              </a:tr>
              <a:tr h="891940">
                <a:tc>
                  <a:txBody>
                    <a:bodyPr/>
                    <a:lstStyle/>
                    <a:p>
                      <a:pPr>
                        <a:lnSpc>
                          <a:spcPct val="107000"/>
                        </a:lnSpc>
                        <a:spcAft>
                          <a:spcPts val="0"/>
                        </a:spcAft>
                      </a:pPr>
                      <a:r>
                        <a:rPr lang="en-GB" sz="1600" b="1" dirty="0">
                          <a:effectLst/>
                        </a:rPr>
                        <a:t>2: Before Islam</a:t>
                      </a:r>
                    </a:p>
                    <a:p>
                      <a:pPr marL="342900" lvl="0" indent="-342900">
                        <a:lnSpc>
                          <a:spcPct val="107000"/>
                        </a:lnSpc>
                        <a:spcAft>
                          <a:spcPts val="0"/>
                        </a:spcAft>
                        <a:buFont typeface="+mj-lt"/>
                        <a:buAutoNum type="alphaLcParenR"/>
                      </a:pPr>
                      <a:r>
                        <a:rPr lang="en-GB" sz="1600" b="1" dirty="0">
                          <a:effectLst/>
                        </a:rPr>
                        <a:t>Books</a:t>
                      </a:r>
                    </a:p>
                    <a:p>
                      <a:pPr>
                        <a:lnSpc>
                          <a:spcPct val="107000"/>
                        </a:lnSpc>
                        <a:spcAft>
                          <a:spcPts val="0"/>
                        </a:spcAft>
                      </a:pPr>
                      <a:r>
                        <a:rPr lang="en-GB" sz="1600" b="1" dirty="0">
                          <a:effectLst/>
                        </a:rPr>
                        <a:t>Books: </a:t>
                      </a:r>
                      <a:r>
                        <a:rPr lang="en-GB" sz="1600" b="1" dirty="0" err="1">
                          <a:effectLst/>
                        </a:rPr>
                        <a:t>zabur</a:t>
                      </a:r>
                      <a:r>
                        <a:rPr lang="en-GB" sz="1600" b="1" dirty="0">
                          <a:effectLst/>
                        </a:rPr>
                        <a:t>, scrolls, </a:t>
                      </a:r>
                      <a:r>
                        <a:rPr lang="en-GB" sz="1600" b="1" dirty="0" err="1">
                          <a:effectLst/>
                        </a:rPr>
                        <a:t>injil</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363" marR="59363" marT="0" marB="0"/>
                </a:tc>
                <a:tc>
                  <a:txBody>
                    <a:bodyPr/>
                    <a:lstStyle/>
                    <a:p>
                      <a:pPr>
                        <a:lnSpc>
                          <a:spcPct val="107000"/>
                        </a:lnSpc>
                        <a:spcAft>
                          <a:spcPts val="0"/>
                        </a:spcAft>
                      </a:pPr>
                      <a:r>
                        <a:rPr lang="en-GB" sz="1600" b="1" dirty="0">
                          <a:solidFill>
                            <a:srgbClr val="FF6600"/>
                          </a:solidFill>
                          <a:effectLst/>
                        </a:rPr>
                        <a:t>CONTEXT: timeline: Jewish bible, Christian Bible, Qur’an</a:t>
                      </a:r>
                    </a:p>
                    <a:p>
                      <a:pPr>
                        <a:lnSpc>
                          <a:spcPct val="107000"/>
                        </a:lnSpc>
                        <a:spcAft>
                          <a:spcPts val="0"/>
                        </a:spcAft>
                      </a:pPr>
                      <a:r>
                        <a:rPr lang="en-GB" sz="1600" b="1" dirty="0">
                          <a:solidFill>
                            <a:srgbClr val="00B050"/>
                          </a:solidFill>
                          <a:effectLst/>
                        </a:rPr>
                        <a:t>BELIEFS: books as revealed</a:t>
                      </a:r>
                    </a:p>
                    <a:p>
                      <a:pPr>
                        <a:lnSpc>
                          <a:spcPct val="107000"/>
                        </a:lnSpc>
                        <a:spcAft>
                          <a:spcPts val="0"/>
                        </a:spcAft>
                      </a:pPr>
                      <a:r>
                        <a:rPr lang="en-GB" sz="1600" b="1" dirty="0">
                          <a:solidFill>
                            <a:srgbClr val="00B050"/>
                          </a:solidFill>
                          <a:effectLst/>
                        </a:rPr>
                        <a:t>BELIEFS: information about each book</a:t>
                      </a:r>
                      <a:endParaRPr lang="en-GB"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63" marR="59363" marT="0" marB="0"/>
                </a:tc>
                <a:extLst>
                  <a:ext uri="{0D108BD9-81ED-4DB2-BD59-A6C34878D82A}">
                    <a16:rowId xmlns:a16="http://schemas.microsoft.com/office/drawing/2014/main" val="2076317004"/>
                  </a:ext>
                </a:extLst>
              </a:tr>
              <a:tr h="1164534">
                <a:tc>
                  <a:txBody>
                    <a:bodyPr/>
                    <a:lstStyle/>
                    <a:p>
                      <a:pPr>
                        <a:lnSpc>
                          <a:spcPct val="107000"/>
                        </a:lnSpc>
                        <a:spcAft>
                          <a:spcPts val="0"/>
                        </a:spcAft>
                      </a:pPr>
                      <a:r>
                        <a:rPr lang="en-GB" sz="1600" b="1" dirty="0">
                          <a:effectLst/>
                        </a:rPr>
                        <a:t>3: The Seal of the Prophets</a:t>
                      </a:r>
                    </a:p>
                    <a:p>
                      <a:pPr>
                        <a:lnSpc>
                          <a:spcPct val="107000"/>
                        </a:lnSpc>
                        <a:spcAft>
                          <a:spcPts val="0"/>
                        </a:spcAft>
                      </a:pPr>
                      <a:r>
                        <a:rPr lang="en-GB" sz="1600" b="1" dirty="0">
                          <a:effectLst/>
                        </a:rPr>
                        <a:t>Recap Muhammad’s time and place</a:t>
                      </a:r>
                    </a:p>
                    <a:p>
                      <a:pPr>
                        <a:lnSpc>
                          <a:spcPct val="107000"/>
                        </a:lnSpc>
                        <a:spcAft>
                          <a:spcPts val="0"/>
                        </a:spcAft>
                      </a:pPr>
                      <a:r>
                        <a:rPr lang="en-GB" sz="1600" b="1" dirty="0">
                          <a:effectLst/>
                        </a:rPr>
                        <a:t>Info about Muhammad as last prophet</a:t>
                      </a:r>
                    </a:p>
                  </a:txBody>
                  <a:tcPr marL="59363" marR="59363" marT="0" marB="0"/>
                </a:tc>
                <a:tc>
                  <a:txBody>
                    <a:bodyPr/>
                    <a:lstStyle/>
                    <a:p>
                      <a:pPr>
                        <a:lnSpc>
                          <a:spcPct val="107000"/>
                        </a:lnSpc>
                        <a:spcAft>
                          <a:spcPts val="0"/>
                        </a:spcAft>
                      </a:pPr>
                      <a:r>
                        <a:rPr lang="en-GB" sz="1600" b="1" dirty="0">
                          <a:solidFill>
                            <a:srgbClr val="FF6600"/>
                          </a:solidFill>
                          <a:effectLst/>
                        </a:rPr>
                        <a:t>CONTEXT: recap Muhammad’s time and place</a:t>
                      </a:r>
                    </a:p>
                    <a:p>
                      <a:pPr>
                        <a:lnSpc>
                          <a:spcPct val="107000"/>
                        </a:lnSpc>
                        <a:spcAft>
                          <a:spcPts val="0"/>
                        </a:spcAft>
                      </a:pPr>
                      <a:r>
                        <a:rPr lang="en-GB" sz="1600" b="1" dirty="0">
                          <a:solidFill>
                            <a:srgbClr val="00B050"/>
                          </a:solidFill>
                          <a:effectLst/>
                        </a:rPr>
                        <a:t>BELIEFS: about the prophet </a:t>
                      </a:r>
                    </a:p>
                    <a:p>
                      <a:pPr>
                        <a:lnSpc>
                          <a:spcPct val="107000"/>
                        </a:lnSpc>
                        <a:spcAft>
                          <a:spcPts val="0"/>
                        </a:spcAft>
                      </a:pPr>
                      <a:r>
                        <a:rPr lang="en-GB" sz="1600" b="1" dirty="0">
                          <a:solidFill>
                            <a:srgbClr val="00B050"/>
                          </a:solidFill>
                          <a:effectLst/>
                        </a:rPr>
                        <a:t>BELIEFS: recap beliefs about prophethood</a:t>
                      </a:r>
                    </a:p>
                  </a:txBody>
                  <a:tcPr marL="59363" marR="59363" marT="0" marB="0"/>
                </a:tc>
                <a:extLst>
                  <a:ext uri="{0D108BD9-81ED-4DB2-BD59-A6C34878D82A}">
                    <a16:rowId xmlns:a16="http://schemas.microsoft.com/office/drawing/2014/main" val="1253487566"/>
                  </a:ext>
                </a:extLst>
              </a:tr>
              <a:tr h="1090487">
                <a:tc>
                  <a:txBody>
                    <a:bodyPr/>
                    <a:lstStyle/>
                    <a:p>
                      <a:pPr>
                        <a:lnSpc>
                          <a:spcPct val="107000"/>
                        </a:lnSpc>
                        <a:spcAft>
                          <a:spcPts val="0"/>
                        </a:spcAft>
                      </a:pPr>
                      <a:r>
                        <a:rPr lang="en-GB" sz="1600" b="1" dirty="0">
                          <a:effectLst/>
                        </a:rPr>
                        <a:t>4: Submission</a:t>
                      </a:r>
                    </a:p>
                    <a:p>
                      <a:pPr>
                        <a:lnSpc>
                          <a:spcPct val="107000"/>
                        </a:lnSpc>
                        <a:spcAft>
                          <a:spcPts val="0"/>
                        </a:spcAft>
                      </a:pPr>
                      <a:r>
                        <a:rPr lang="en-GB" sz="1600" b="1" dirty="0">
                          <a:effectLst/>
                        </a:rPr>
                        <a:t>Beliefs about God: </a:t>
                      </a:r>
                      <a:r>
                        <a:rPr lang="en-GB" sz="1600" b="1" dirty="0" err="1">
                          <a:effectLst/>
                        </a:rPr>
                        <a:t>omnis</a:t>
                      </a:r>
                      <a:r>
                        <a:rPr lang="en-GB" sz="1600" b="1" dirty="0">
                          <a:effectLst/>
                        </a:rPr>
                        <a:t>, just, merciful, benevolent</a:t>
                      </a:r>
                    </a:p>
                    <a:p>
                      <a:pPr>
                        <a:lnSpc>
                          <a:spcPct val="107000"/>
                        </a:lnSpc>
                        <a:spcAft>
                          <a:spcPts val="0"/>
                        </a:spcAft>
                      </a:pPr>
                      <a:r>
                        <a:rPr lang="en-GB" sz="1600" b="1" dirty="0">
                          <a:effectLst/>
                        </a:rPr>
                        <a:t>Found in the Qur’an 112</a:t>
                      </a:r>
                    </a:p>
                    <a:p>
                      <a:pPr>
                        <a:lnSpc>
                          <a:spcPct val="107000"/>
                        </a:lnSpc>
                        <a:spcAft>
                          <a:spcPts val="0"/>
                        </a:spcAft>
                      </a:pPr>
                      <a:r>
                        <a:rPr lang="en-GB" sz="1600" b="1" dirty="0">
                          <a:effectLst/>
                        </a:rPr>
                        <a:t>Tawhid </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363" marR="59363" marT="0" marB="0"/>
                </a:tc>
                <a:tc>
                  <a:txBody>
                    <a:bodyPr/>
                    <a:lstStyle/>
                    <a:p>
                      <a:pPr>
                        <a:lnSpc>
                          <a:spcPct val="107000"/>
                        </a:lnSpc>
                        <a:spcAft>
                          <a:spcPts val="0"/>
                        </a:spcAft>
                      </a:pPr>
                      <a:r>
                        <a:rPr lang="en-GB" sz="1600" b="1" dirty="0">
                          <a:solidFill>
                            <a:srgbClr val="00B050"/>
                          </a:solidFill>
                          <a:effectLst/>
                        </a:rPr>
                        <a:t>BELIEFS: beliefs about God in Islam</a:t>
                      </a:r>
                    </a:p>
                    <a:p>
                      <a:pPr>
                        <a:lnSpc>
                          <a:spcPct val="107000"/>
                        </a:lnSpc>
                        <a:spcAft>
                          <a:spcPts val="0"/>
                        </a:spcAft>
                      </a:pPr>
                      <a:r>
                        <a:rPr lang="en-GB" sz="1600" b="1" dirty="0">
                          <a:solidFill>
                            <a:srgbClr val="FF6600"/>
                          </a:solidFill>
                          <a:effectLst/>
                        </a:rPr>
                        <a:t>CONTEXT: beliefs about God found in the Qur’an (Surah 112)</a:t>
                      </a:r>
                    </a:p>
                    <a:p>
                      <a:pPr>
                        <a:lnSpc>
                          <a:spcPct val="107000"/>
                        </a:lnSpc>
                        <a:spcAft>
                          <a:spcPts val="0"/>
                        </a:spcAft>
                      </a:pPr>
                      <a:r>
                        <a:rPr lang="en-GB" sz="1600" b="1" dirty="0">
                          <a:solidFill>
                            <a:srgbClr val="FF6600"/>
                          </a:solidFill>
                          <a:effectLst/>
                        </a:rPr>
                        <a:t>CONTEXT: rejection of monotheism in early Islam</a:t>
                      </a:r>
                    </a:p>
                  </a:txBody>
                  <a:tcPr marL="59363" marR="59363" marT="0" marB="0"/>
                </a:tc>
                <a:extLst>
                  <a:ext uri="{0D108BD9-81ED-4DB2-BD59-A6C34878D82A}">
                    <a16:rowId xmlns:a16="http://schemas.microsoft.com/office/drawing/2014/main" val="3373405689"/>
                  </a:ext>
                </a:extLst>
              </a:tr>
              <a:tr h="1009403">
                <a:tc>
                  <a:txBody>
                    <a:bodyPr/>
                    <a:lstStyle/>
                    <a:p>
                      <a:pPr>
                        <a:lnSpc>
                          <a:spcPct val="107000"/>
                        </a:lnSpc>
                        <a:spcAft>
                          <a:spcPts val="0"/>
                        </a:spcAft>
                      </a:pPr>
                      <a:r>
                        <a:rPr lang="en-GB" sz="1600" b="1" dirty="0">
                          <a:effectLst/>
                        </a:rPr>
                        <a:t>5: What and what isn’t a Qur’an?</a:t>
                      </a:r>
                    </a:p>
                    <a:p>
                      <a:r>
                        <a:rPr lang="en-GB" sz="1600" b="1" dirty="0"/>
                        <a:t>‘recitations’</a:t>
                      </a:r>
                    </a:p>
                    <a:p>
                      <a:r>
                        <a:rPr lang="en-GB" sz="1600" b="1" dirty="0"/>
                        <a:t>revelation, basis of authority, Arabic.</a:t>
                      </a:r>
                      <a:endParaRPr lang="en-GB" sz="1800" dirty="0"/>
                    </a:p>
                  </a:txBody>
                  <a:tcPr marL="59363" marR="59363" marT="0" marB="0"/>
                </a:tc>
                <a:tc>
                  <a:txBody>
                    <a:bodyPr/>
                    <a:lstStyle/>
                    <a:p>
                      <a:pPr>
                        <a:lnSpc>
                          <a:spcPct val="107000"/>
                        </a:lnSpc>
                        <a:spcAft>
                          <a:spcPts val="0"/>
                        </a:spcAft>
                      </a:pPr>
                      <a:r>
                        <a:rPr lang="en-GB" sz="1600" b="1" dirty="0">
                          <a:solidFill>
                            <a:srgbClr val="00B050"/>
                          </a:solidFill>
                          <a:effectLst/>
                        </a:rPr>
                        <a:t>BELIEFS: recap books as revealed</a:t>
                      </a:r>
                    </a:p>
                    <a:p>
                      <a:pPr>
                        <a:lnSpc>
                          <a:spcPct val="107000"/>
                        </a:lnSpc>
                        <a:spcAft>
                          <a:spcPts val="0"/>
                        </a:spcAft>
                      </a:pPr>
                      <a:r>
                        <a:rPr lang="en-GB" sz="1600" b="1" dirty="0">
                          <a:solidFill>
                            <a:srgbClr val="00B050"/>
                          </a:solidFill>
                          <a:effectLst/>
                        </a:rPr>
                        <a:t>BELIEFS: the Qur’an as revelation, importance of Arabic</a:t>
                      </a:r>
                    </a:p>
                    <a:p>
                      <a:pPr>
                        <a:lnSpc>
                          <a:spcPct val="107000"/>
                        </a:lnSpc>
                        <a:spcAft>
                          <a:spcPts val="0"/>
                        </a:spcAft>
                      </a:pPr>
                      <a:r>
                        <a:rPr lang="en-GB" sz="1600" b="1" dirty="0">
                          <a:solidFill>
                            <a:srgbClr val="0070C0"/>
                          </a:solidFill>
                          <a:effectLst/>
                        </a:rPr>
                        <a:t>DIVERSITY: different ways of interpreting the Qur’an</a:t>
                      </a:r>
                      <a:endParaRPr lang="en-GB"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63" marR="59363" marT="0" marB="0"/>
                </a:tc>
                <a:extLst>
                  <a:ext uri="{0D108BD9-81ED-4DB2-BD59-A6C34878D82A}">
                    <a16:rowId xmlns:a16="http://schemas.microsoft.com/office/drawing/2014/main" val="3425010918"/>
                  </a:ext>
                </a:extLst>
              </a:tr>
              <a:tr h="970207">
                <a:tc>
                  <a:txBody>
                    <a:bodyPr/>
                    <a:lstStyle/>
                    <a:p>
                      <a:pPr>
                        <a:lnSpc>
                          <a:spcPct val="107000"/>
                        </a:lnSpc>
                        <a:spcAft>
                          <a:spcPts val="0"/>
                        </a:spcAft>
                      </a:pPr>
                      <a:r>
                        <a:rPr lang="en-GB" sz="1600" b="1" dirty="0">
                          <a:effectLst/>
                        </a:rPr>
                        <a:t>6: Should God have stopped at Angels?</a:t>
                      </a:r>
                    </a:p>
                    <a:p>
                      <a:pPr>
                        <a:lnSpc>
                          <a:spcPct val="107000"/>
                        </a:lnSpc>
                        <a:spcAft>
                          <a:spcPts val="0"/>
                        </a:spcAft>
                      </a:pPr>
                      <a:r>
                        <a:rPr lang="en-US" sz="1600" b="1" dirty="0">
                          <a:effectLst/>
                        </a:rPr>
                        <a:t>N</a:t>
                      </a:r>
                      <a:r>
                        <a:rPr lang="en-GB" sz="1600" b="1" dirty="0" err="1">
                          <a:effectLst/>
                        </a:rPr>
                        <a:t>ature</a:t>
                      </a:r>
                      <a:r>
                        <a:rPr lang="en-GB" sz="1600" b="1" dirty="0">
                          <a:effectLst/>
                        </a:rPr>
                        <a:t> and role of angels, focus on Jibril and </a:t>
                      </a:r>
                      <a:r>
                        <a:rPr lang="en-GB" sz="1600" b="1" dirty="0" err="1">
                          <a:effectLst/>
                        </a:rPr>
                        <a:t>Mika’il</a:t>
                      </a:r>
                      <a:endParaRPr lang="en-GB" sz="1600" b="1" dirty="0">
                        <a:effectLst/>
                      </a:endParaRPr>
                    </a:p>
                    <a:p>
                      <a:pPr>
                        <a:lnSpc>
                          <a:spcPct val="107000"/>
                        </a:lnSpc>
                        <a:spcAft>
                          <a:spcPts val="0"/>
                        </a:spcAft>
                      </a:pPr>
                      <a:r>
                        <a:rPr lang="en-US" sz="1600" b="1" dirty="0">
                          <a:effectLst/>
                        </a:rPr>
                        <a:t>P</a:t>
                      </a:r>
                      <a:r>
                        <a:rPr lang="en-GB" sz="1600" b="1" dirty="0" err="1">
                          <a:effectLst/>
                        </a:rPr>
                        <a:t>urpose</a:t>
                      </a:r>
                      <a:r>
                        <a:rPr lang="en-GB" sz="1600" b="1" dirty="0">
                          <a:effectLst/>
                        </a:rPr>
                        <a:t> of angels in Islam</a:t>
                      </a:r>
                    </a:p>
                  </a:txBody>
                  <a:tcPr marL="59363" marR="59363" marT="0" marB="0"/>
                </a:tc>
                <a:tc>
                  <a:txBody>
                    <a:bodyPr/>
                    <a:lstStyle/>
                    <a:p>
                      <a:pPr>
                        <a:lnSpc>
                          <a:spcPct val="107000"/>
                        </a:lnSpc>
                        <a:spcAft>
                          <a:spcPts val="0"/>
                        </a:spcAft>
                      </a:pPr>
                      <a:r>
                        <a:rPr lang="en-GB" sz="1600" b="1" dirty="0">
                          <a:solidFill>
                            <a:srgbClr val="00B050"/>
                          </a:solidFill>
                          <a:effectLst/>
                        </a:rPr>
                        <a:t>BELIEFS: about nature of angels</a:t>
                      </a:r>
                    </a:p>
                    <a:p>
                      <a:pPr>
                        <a:lnSpc>
                          <a:spcPct val="107000"/>
                        </a:lnSpc>
                        <a:spcAft>
                          <a:spcPts val="0"/>
                        </a:spcAft>
                      </a:pPr>
                      <a:r>
                        <a:rPr lang="en-GB" sz="1600" b="1" dirty="0">
                          <a:solidFill>
                            <a:srgbClr val="FF33CC"/>
                          </a:solidFill>
                          <a:effectLst/>
                        </a:rPr>
                        <a:t>PHILOSOPHY: purpose of angels, significance of free will</a:t>
                      </a:r>
                    </a:p>
                    <a:p>
                      <a:pPr>
                        <a:lnSpc>
                          <a:spcPct val="107000"/>
                        </a:lnSpc>
                        <a:spcAft>
                          <a:spcPts val="0"/>
                        </a:spcAft>
                      </a:pPr>
                      <a:r>
                        <a:rPr lang="en-GB" sz="1600" b="1" dirty="0">
                          <a:effectLst/>
                        </a:rPr>
                        <a:t> </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363" marR="59363" marT="0" marB="0"/>
                </a:tc>
                <a:extLst>
                  <a:ext uri="{0D108BD9-81ED-4DB2-BD59-A6C34878D82A}">
                    <a16:rowId xmlns:a16="http://schemas.microsoft.com/office/drawing/2014/main" val="2064993233"/>
                  </a:ext>
                </a:extLst>
              </a:tr>
            </a:tbl>
          </a:graphicData>
        </a:graphic>
      </p:graphicFrame>
    </p:spTree>
    <p:extLst>
      <p:ext uri="{BB962C8B-B14F-4D97-AF65-F5344CB8AC3E}">
        <p14:creationId xmlns:p14="http://schemas.microsoft.com/office/powerpoint/2010/main" val="3328902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0CD85502-A63B-448D-81D5-F8AAD87EBB93}"/>
              </a:ext>
            </a:extLst>
          </p:cNvPr>
          <p:cNvGraphicFramePr>
            <a:graphicFrameLocks noGrp="1"/>
          </p:cNvGraphicFramePr>
          <p:nvPr>
            <p:ph idx="1"/>
            <p:extLst>
              <p:ext uri="{D42A27DB-BD31-4B8C-83A1-F6EECF244321}">
                <p14:modId xmlns:p14="http://schemas.microsoft.com/office/powerpoint/2010/main" val="1007372000"/>
              </p:ext>
            </p:extLst>
          </p:nvPr>
        </p:nvGraphicFramePr>
        <p:xfrm>
          <a:off x="0" y="0"/>
          <a:ext cx="12192000" cy="6857999"/>
        </p:xfrm>
        <a:graphic>
          <a:graphicData uri="http://schemas.openxmlformats.org/drawingml/2006/table">
            <a:tbl>
              <a:tblPr firstRow="1" firstCol="1" bandRow="1"/>
              <a:tblGrid>
                <a:gridCol w="5842660">
                  <a:extLst>
                    <a:ext uri="{9D8B030D-6E8A-4147-A177-3AD203B41FA5}">
                      <a16:colId xmlns:a16="http://schemas.microsoft.com/office/drawing/2014/main" val="2488550949"/>
                    </a:ext>
                  </a:extLst>
                </a:gridCol>
                <a:gridCol w="6349340">
                  <a:extLst>
                    <a:ext uri="{9D8B030D-6E8A-4147-A177-3AD203B41FA5}">
                      <a16:colId xmlns:a16="http://schemas.microsoft.com/office/drawing/2014/main" val="1911186974"/>
                    </a:ext>
                  </a:extLst>
                </a:gridCol>
              </a:tblGrid>
              <a:tr h="1299863">
                <a:tc>
                  <a:txBody>
                    <a:bodyPr/>
                    <a:lstStyle/>
                    <a:p>
                      <a:pPr>
                        <a:lnSpc>
                          <a:spcPct val="107000"/>
                        </a:lnSpc>
                        <a:spcAft>
                          <a:spcPts val="0"/>
                        </a:spcAft>
                      </a:pPr>
                      <a:r>
                        <a:rPr lang="en-GB" sz="1600" b="1" dirty="0">
                          <a:effectLst/>
                        </a:rPr>
                        <a:t>7: This life or the next life: which is more important? </a:t>
                      </a:r>
                    </a:p>
                    <a:p>
                      <a:pPr>
                        <a:lnSpc>
                          <a:spcPct val="107000"/>
                        </a:lnSpc>
                        <a:spcAft>
                          <a:spcPts val="0"/>
                        </a:spcAft>
                      </a:pPr>
                      <a:r>
                        <a:rPr lang="en-GB" sz="1600" b="1" dirty="0">
                          <a:effectLst/>
                        </a:rPr>
                        <a:t>Beliefs about life after death (akhirah); judgment, end times. </a:t>
                      </a:r>
                    </a:p>
                    <a:p>
                      <a:pPr>
                        <a:lnSpc>
                          <a:spcPct val="107000"/>
                        </a:lnSpc>
                        <a:spcAft>
                          <a:spcPts val="0"/>
                        </a:spcAft>
                      </a:pPr>
                      <a:r>
                        <a:rPr lang="en-GB" sz="1600" b="1" dirty="0">
                          <a:effectLst/>
                        </a:rPr>
                        <a:t>Recap role of angels and guidance (prophets, Qur’an) in keeping humans on the right track.</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5902" marR="65902" marT="0" marB="0"/>
                </a:tc>
                <a:tc>
                  <a:txBody>
                    <a:bodyPr/>
                    <a:lstStyle/>
                    <a:p>
                      <a:pPr>
                        <a:lnSpc>
                          <a:spcPct val="107000"/>
                        </a:lnSpc>
                        <a:spcAft>
                          <a:spcPts val="0"/>
                        </a:spcAft>
                      </a:pPr>
                      <a:r>
                        <a:rPr lang="en-GB" sz="1600" b="1" dirty="0">
                          <a:solidFill>
                            <a:srgbClr val="00B050"/>
                          </a:solidFill>
                          <a:effectLst/>
                        </a:rPr>
                        <a:t>BELIEFS: about life after death</a:t>
                      </a:r>
                    </a:p>
                    <a:p>
                      <a:pPr>
                        <a:lnSpc>
                          <a:spcPct val="107000"/>
                        </a:lnSpc>
                        <a:spcAft>
                          <a:spcPts val="0"/>
                        </a:spcAft>
                      </a:pPr>
                      <a:r>
                        <a:rPr lang="en-GB" sz="1600" b="1" dirty="0">
                          <a:solidFill>
                            <a:srgbClr val="FF6600"/>
                          </a:solidFill>
                          <a:effectLst/>
                        </a:rPr>
                        <a:t>CONTEXT: setting angels, revelation and prophets in context of judgment</a:t>
                      </a:r>
                      <a:endParaRPr lang="en-GB" sz="1600" b="1"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5902" marR="65902" marT="0" marB="0"/>
                </a:tc>
                <a:extLst>
                  <a:ext uri="{0D108BD9-81ED-4DB2-BD59-A6C34878D82A}">
                    <a16:rowId xmlns:a16="http://schemas.microsoft.com/office/drawing/2014/main" val="3788680041"/>
                  </a:ext>
                </a:extLst>
              </a:tr>
              <a:tr h="775275">
                <a:tc>
                  <a:txBody>
                    <a:bodyPr/>
                    <a:lstStyle/>
                    <a:p>
                      <a:pPr>
                        <a:lnSpc>
                          <a:spcPct val="107000"/>
                        </a:lnSpc>
                        <a:spcAft>
                          <a:spcPts val="0"/>
                        </a:spcAft>
                      </a:pPr>
                      <a:r>
                        <a:rPr lang="en-GB" sz="1600" b="1" dirty="0">
                          <a:effectLst/>
                        </a:rPr>
                        <a:t>8: Predestination and free will</a:t>
                      </a:r>
                    </a:p>
                    <a:p>
                      <a:pPr>
                        <a:lnSpc>
                          <a:spcPct val="107000"/>
                        </a:lnSpc>
                        <a:spcAft>
                          <a:spcPts val="0"/>
                        </a:spcAft>
                      </a:pPr>
                      <a:r>
                        <a:rPr lang="en-GB" sz="1600" b="1" dirty="0">
                          <a:effectLst/>
                        </a:rPr>
                        <a:t>Philosophical problems and responses within Islam to judgment, freedom and God’s foreknowledge</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5902" marR="65902" marT="0" marB="0"/>
                </a:tc>
                <a:tc>
                  <a:txBody>
                    <a:bodyPr/>
                    <a:lstStyle/>
                    <a:p>
                      <a:pPr>
                        <a:lnSpc>
                          <a:spcPct val="107000"/>
                        </a:lnSpc>
                        <a:spcAft>
                          <a:spcPts val="0"/>
                        </a:spcAft>
                      </a:pPr>
                      <a:r>
                        <a:rPr lang="en-GB" sz="1600" b="1" dirty="0">
                          <a:solidFill>
                            <a:srgbClr val="FF33CC"/>
                          </a:solidFill>
                          <a:effectLst/>
                        </a:rPr>
                        <a:t>PHILOSOPHY: problem of free will and judgement</a:t>
                      </a:r>
                    </a:p>
                    <a:p>
                      <a:pPr>
                        <a:lnSpc>
                          <a:spcPct val="107000"/>
                        </a:lnSpc>
                        <a:spcAft>
                          <a:spcPts val="0"/>
                        </a:spcAft>
                      </a:pPr>
                      <a:r>
                        <a:rPr lang="en-GB" sz="1600" b="1" dirty="0">
                          <a:solidFill>
                            <a:srgbClr val="0070C0"/>
                          </a:solidFill>
                          <a:effectLst/>
                        </a:rPr>
                        <a:t>DIVERSITY: different Islamic responses to this problem</a:t>
                      </a:r>
                      <a:endParaRPr lang="en-GB"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5902" marR="65902" marT="0" marB="0"/>
                </a:tc>
                <a:extLst>
                  <a:ext uri="{0D108BD9-81ED-4DB2-BD59-A6C34878D82A}">
                    <a16:rowId xmlns:a16="http://schemas.microsoft.com/office/drawing/2014/main" val="824642499"/>
                  </a:ext>
                </a:extLst>
              </a:tr>
              <a:tr h="1562157">
                <a:tc>
                  <a:txBody>
                    <a:bodyPr/>
                    <a:lstStyle/>
                    <a:p>
                      <a:pPr>
                        <a:lnSpc>
                          <a:spcPct val="107000"/>
                        </a:lnSpc>
                        <a:spcAft>
                          <a:spcPts val="0"/>
                        </a:spcAft>
                      </a:pPr>
                      <a:r>
                        <a:rPr lang="en-GB" sz="1600" b="1" dirty="0">
                          <a:effectLst/>
                        </a:rPr>
                        <a:t>9: Do all Muslims believe the same thing? </a:t>
                      </a:r>
                    </a:p>
                    <a:p>
                      <a:pPr marL="342900" lvl="0" indent="-342900">
                        <a:lnSpc>
                          <a:spcPct val="107000"/>
                        </a:lnSpc>
                        <a:spcAft>
                          <a:spcPts val="0"/>
                        </a:spcAft>
                        <a:buFont typeface="+mj-lt"/>
                        <a:buAutoNum type="alphaLcParenR"/>
                      </a:pPr>
                      <a:r>
                        <a:rPr lang="en-GB" sz="1600" b="1" dirty="0">
                          <a:effectLst/>
                        </a:rPr>
                        <a:t>Shi’a Islam</a:t>
                      </a:r>
                    </a:p>
                    <a:p>
                      <a:pPr>
                        <a:lnSpc>
                          <a:spcPct val="107000"/>
                        </a:lnSpc>
                        <a:spcAft>
                          <a:spcPts val="0"/>
                        </a:spcAft>
                      </a:pPr>
                      <a:r>
                        <a:rPr lang="en-GB" sz="1600" b="1" dirty="0">
                          <a:effectLst/>
                        </a:rPr>
                        <a:t>5 roots of faith (</a:t>
                      </a:r>
                      <a:r>
                        <a:rPr lang="en-GB" sz="1600" b="1" dirty="0" err="1">
                          <a:effectLst/>
                        </a:rPr>
                        <a:t>Usul</a:t>
                      </a:r>
                      <a:r>
                        <a:rPr lang="en-GB" sz="1600" b="1" dirty="0">
                          <a:effectLst/>
                        </a:rPr>
                        <a:t> ad Din)</a:t>
                      </a:r>
                    </a:p>
                    <a:p>
                      <a:pPr>
                        <a:lnSpc>
                          <a:spcPct val="107000"/>
                        </a:lnSpc>
                        <a:spcAft>
                          <a:spcPts val="0"/>
                        </a:spcAft>
                      </a:pPr>
                      <a:r>
                        <a:rPr lang="en-GB" sz="1600" b="1" dirty="0">
                          <a:effectLst/>
                        </a:rPr>
                        <a:t>Shi’a- specific beliefs about angels, life after death, predestination.</a:t>
                      </a:r>
                    </a:p>
                    <a:p>
                      <a:pPr>
                        <a:lnSpc>
                          <a:spcPct val="107000"/>
                        </a:lnSpc>
                        <a:spcAft>
                          <a:spcPts val="0"/>
                        </a:spcAft>
                      </a:pPr>
                      <a:r>
                        <a:rPr lang="en-GB" sz="1600" b="1" dirty="0">
                          <a:effectLst/>
                        </a:rPr>
                        <a:t>Recap any Shi’a philosophy/ beliefs studied – Adalat in Shia Islam (not in Sunni)</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5902" marR="65902" marT="0" marB="0"/>
                </a:tc>
                <a:tc>
                  <a:txBody>
                    <a:bodyPr/>
                    <a:lstStyle/>
                    <a:p>
                      <a:pPr>
                        <a:lnSpc>
                          <a:spcPct val="107000"/>
                        </a:lnSpc>
                        <a:spcAft>
                          <a:spcPts val="0"/>
                        </a:spcAft>
                      </a:pPr>
                      <a:r>
                        <a:rPr lang="en-GB" sz="1600" b="1" dirty="0">
                          <a:solidFill>
                            <a:srgbClr val="0070C0"/>
                          </a:solidFill>
                          <a:effectLst/>
                        </a:rPr>
                        <a:t>DIVERSITY: Shi’a specific construction of faith</a:t>
                      </a:r>
                    </a:p>
                    <a:p>
                      <a:pPr>
                        <a:lnSpc>
                          <a:spcPct val="107000"/>
                        </a:lnSpc>
                        <a:spcAft>
                          <a:spcPts val="0"/>
                        </a:spcAft>
                      </a:pPr>
                      <a:r>
                        <a:rPr lang="en-GB" sz="1600" b="1" dirty="0">
                          <a:solidFill>
                            <a:srgbClr val="FF33CC"/>
                          </a:solidFill>
                          <a:effectLst/>
                        </a:rPr>
                        <a:t>PHILOSOPHY: how significant are differences in S&amp;S</a:t>
                      </a:r>
                    </a:p>
                    <a:p>
                      <a:pPr>
                        <a:lnSpc>
                          <a:spcPct val="107000"/>
                        </a:lnSpc>
                        <a:spcAft>
                          <a:spcPts val="0"/>
                        </a:spcAft>
                      </a:pPr>
                      <a:r>
                        <a:rPr lang="en-GB" sz="1600" b="1" dirty="0">
                          <a:solidFill>
                            <a:srgbClr val="00B050"/>
                          </a:solidFill>
                          <a:effectLst/>
                        </a:rPr>
                        <a:t>BELIEFS: identifying Shi’a- specific beliefs </a:t>
                      </a:r>
                    </a:p>
                    <a:p>
                      <a:pPr>
                        <a:lnSpc>
                          <a:spcPct val="107000"/>
                        </a:lnSpc>
                        <a:spcAft>
                          <a:spcPts val="0"/>
                        </a:spcAft>
                      </a:pPr>
                      <a:r>
                        <a:rPr lang="en-GB" sz="1600" b="1" dirty="0">
                          <a:effectLst/>
                        </a:rPr>
                        <a:t> </a:t>
                      </a:r>
                    </a:p>
                    <a:p>
                      <a:pPr>
                        <a:lnSpc>
                          <a:spcPct val="107000"/>
                        </a:lnSpc>
                        <a:spcAft>
                          <a:spcPts val="0"/>
                        </a:spcAft>
                      </a:pPr>
                      <a:r>
                        <a:rPr lang="en-GB" sz="1600" b="1" dirty="0">
                          <a:effectLst/>
                        </a:rPr>
                        <a:t> </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5902" marR="65902" marT="0" marB="0"/>
                </a:tc>
                <a:extLst>
                  <a:ext uri="{0D108BD9-81ED-4DB2-BD59-A6C34878D82A}">
                    <a16:rowId xmlns:a16="http://schemas.microsoft.com/office/drawing/2014/main" val="1019153017"/>
                  </a:ext>
                </a:extLst>
              </a:tr>
              <a:tr h="1824450">
                <a:tc>
                  <a:txBody>
                    <a:bodyPr/>
                    <a:lstStyle/>
                    <a:p>
                      <a:pPr>
                        <a:lnSpc>
                          <a:spcPct val="107000"/>
                        </a:lnSpc>
                        <a:spcAft>
                          <a:spcPts val="0"/>
                        </a:spcAft>
                      </a:pPr>
                      <a:r>
                        <a:rPr lang="en-GB" sz="1600" b="1">
                          <a:effectLst/>
                        </a:rPr>
                        <a:t>10: Do all Muslims believe the same thing? </a:t>
                      </a:r>
                    </a:p>
                    <a:p>
                      <a:pPr marL="342900" lvl="0" indent="-342900">
                        <a:lnSpc>
                          <a:spcPct val="107000"/>
                        </a:lnSpc>
                        <a:spcAft>
                          <a:spcPts val="0"/>
                        </a:spcAft>
                        <a:buFont typeface="+mj-lt"/>
                        <a:buAutoNum type="alphaLcParenR"/>
                      </a:pPr>
                      <a:r>
                        <a:rPr lang="en-GB" sz="1600" b="1">
                          <a:effectLst/>
                        </a:rPr>
                        <a:t>Sunni Islam</a:t>
                      </a:r>
                    </a:p>
                    <a:p>
                      <a:pPr>
                        <a:lnSpc>
                          <a:spcPct val="107000"/>
                        </a:lnSpc>
                        <a:spcAft>
                          <a:spcPts val="0"/>
                        </a:spcAft>
                      </a:pPr>
                      <a:r>
                        <a:rPr lang="en-GB" sz="1600" b="1">
                          <a:effectLst/>
                        </a:rPr>
                        <a:t>6 articles of faith</a:t>
                      </a:r>
                    </a:p>
                    <a:p>
                      <a:pPr>
                        <a:lnSpc>
                          <a:spcPct val="107000"/>
                        </a:lnSpc>
                        <a:spcAft>
                          <a:spcPts val="0"/>
                        </a:spcAft>
                      </a:pPr>
                      <a:r>
                        <a:rPr lang="en-GB" sz="1600" b="1">
                          <a:effectLst/>
                        </a:rPr>
                        <a:t>Sunni- specific beliefs about angels, life after death, predestination.</a:t>
                      </a:r>
                    </a:p>
                    <a:p>
                      <a:pPr>
                        <a:lnSpc>
                          <a:spcPct val="107000"/>
                        </a:lnSpc>
                        <a:spcAft>
                          <a:spcPts val="0"/>
                        </a:spcAft>
                      </a:pPr>
                      <a:r>
                        <a:rPr lang="en-GB" sz="1600" b="1">
                          <a:effectLst/>
                        </a:rPr>
                        <a:t>Recap any Sunni philosophy/ beliefs studied</a:t>
                      </a:r>
                    </a:p>
                    <a:p>
                      <a:pPr>
                        <a:lnSpc>
                          <a:spcPct val="107000"/>
                        </a:lnSpc>
                        <a:spcAft>
                          <a:spcPts val="0"/>
                        </a:spcAft>
                      </a:pPr>
                      <a:r>
                        <a:rPr lang="en-GB" sz="1600" b="1">
                          <a:effectLst/>
                        </a:rPr>
                        <a:t>Answer key question: core beliefs the same? Or different?</a:t>
                      </a:r>
                      <a:endParaRPr lang="en-GB" sz="1600" b="1">
                        <a:effectLst/>
                        <a:latin typeface="Calibri" panose="020F0502020204030204" pitchFamily="34" charset="0"/>
                        <a:ea typeface="Calibri" panose="020F0502020204030204" pitchFamily="34" charset="0"/>
                        <a:cs typeface="Times New Roman" panose="02020603050405020304" pitchFamily="18" charset="0"/>
                      </a:endParaRPr>
                    </a:p>
                  </a:txBody>
                  <a:tcPr marL="65902" marR="65902" marT="0" marB="0"/>
                </a:tc>
                <a:tc>
                  <a:txBody>
                    <a:bodyPr/>
                    <a:lstStyle/>
                    <a:p>
                      <a:pPr>
                        <a:lnSpc>
                          <a:spcPct val="107000"/>
                        </a:lnSpc>
                        <a:spcAft>
                          <a:spcPts val="0"/>
                        </a:spcAft>
                      </a:pPr>
                      <a:r>
                        <a:rPr lang="en-GB" sz="1600" b="1" dirty="0">
                          <a:solidFill>
                            <a:srgbClr val="0070C0"/>
                          </a:solidFill>
                          <a:effectLst/>
                        </a:rPr>
                        <a:t>DIVERSITY: Sunni- specific construction of faith</a:t>
                      </a:r>
                    </a:p>
                    <a:p>
                      <a:pPr>
                        <a:lnSpc>
                          <a:spcPct val="107000"/>
                        </a:lnSpc>
                        <a:spcAft>
                          <a:spcPts val="0"/>
                        </a:spcAft>
                      </a:pPr>
                      <a:r>
                        <a:rPr lang="en-GB" sz="1600" b="1" dirty="0">
                          <a:solidFill>
                            <a:srgbClr val="FF33CC"/>
                          </a:solidFill>
                          <a:effectLst/>
                        </a:rPr>
                        <a:t>PHILOSOPHY: how significant are differences in S&amp;S</a:t>
                      </a:r>
                    </a:p>
                    <a:p>
                      <a:pPr>
                        <a:lnSpc>
                          <a:spcPct val="107000"/>
                        </a:lnSpc>
                        <a:spcAft>
                          <a:spcPts val="0"/>
                        </a:spcAft>
                      </a:pPr>
                      <a:r>
                        <a:rPr lang="en-GB" sz="1600" b="1" dirty="0">
                          <a:solidFill>
                            <a:srgbClr val="00B050"/>
                          </a:solidFill>
                          <a:effectLst/>
                        </a:rPr>
                        <a:t>BELIEFS: identifying Sunni- specific beliefs </a:t>
                      </a:r>
                    </a:p>
                    <a:p>
                      <a:pPr>
                        <a:lnSpc>
                          <a:spcPct val="107000"/>
                        </a:lnSpc>
                        <a:spcAft>
                          <a:spcPts val="0"/>
                        </a:spcAft>
                      </a:pPr>
                      <a:r>
                        <a:rPr lang="en-GB" sz="1600" b="1" dirty="0">
                          <a:effectLst/>
                        </a:rPr>
                        <a:t> </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5902" marR="65902" marT="0" marB="0"/>
                </a:tc>
                <a:extLst>
                  <a:ext uri="{0D108BD9-81ED-4DB2-BD59-A6C34878D82A}">
                    <a16:rowId xmlns:a16="http://schemas.microsoft.com/office/drawing/2014/main" val="3270736978"/>
                  </a:ext>
                </a:extLst>
              </a:tr>
              <a:tr h="620979">
                <a:tc>
                  <a:txBody>
                    <a:bodyPr/>
                    <a:lstStyle/>
                    <a:p>
                      <a:pPr>
                        <a:lnSpc>
                          <a:spcPct val="107000"/>
                        </a:lnSpc>
                        <a:spcAft>
                          <a:spcPts val="0"/>
                        </a:spcAft>
                      </a:pPr>
                      <a:r>
                        <a:rPr lang="en-GB" sz="1600" b="1" dirty="0">
                          <a:effectLst/>
                        </a:rPr>
                        <a:t>11: assessment prep</a:t>
                      </a:r>
                    </a:p>
                  </a:txBody>
                  <a:tcPr marL="65902" marR="65902" marT="0" marB="0"/>
                </a:tc>
                <a:tc>
                  <a:txBody>
                    <a:bodyPr/>
                    <a:lstStyle/>
                    <a:p>
                      <a:pPr>
                        <a:lnSpc>
                          <a:spcPct val="107000"/>
                        </a:lnSpc>
                        <a:spcAft>
                          <a:spcPts val="0"/>
                        </a:spcAft>
                      </a:pPr>
                      <a:r>
                        <a:rPr lang="en-GB" sz="1600" b="1">
                          <a:effectLst/>
                        </a:rPr>
                        <a:t> </a:t>
                      </a:r>
                      <a:endParaRPr lang="en-GB" sz="1600" b="1">
                        <a:effectLst/>
                        <a:latin typeface="Calibri" panose="020F0502020204030204" pitchFamily="34" charset="0"/>
                        <a:ea typeface="Calibri" panose="020F0502020204030204" pitchFamily="34" charset="0"/>
                        <a:cs typeface="Times New Roman" panose="02020603050405020304" pitchFamily="18" charset="0"/>
                      </a:endParaRPr>
                    </a:p>
                  </a:txBody>
                  <a:tcPr marL="65902" marR="65902" marT="0" marB="0"/>
                </a:tc>
                <a:extLst>
                  <a:ext uri="{0D108BD9-81ED-4DB2-BD59-A6C34878D82A}">
                    <a16:rowId xmlns:a16="http://schemas.microsoft.com/office/drawing/2014/main" val="2782960718"/>
                  </a:ext>
                </a:extLst>
              </a:tr>
              <a:tr h="775275">
                <a:tc>
                  <a:txBody>
                    <a:bodyPr/>
                    <a:lstStyle/>
                    <a:p>
                      <a:pPr>
                        <a:lnSpc>
                          <a:spcPct val="107000"/>
                        </a:lnSpc>
                        <a:spcAft>
                          <a:spcPts val="0"/>
                        </a:spcAft>
                      </a:pPr>
                      <a:r>
                        <a:rPr lang="en-GB" sz="1600" b="1">
                          <a:effectLst/>
                        </a:rPr>
                        <a:t>12: Assessment  </a:t>
                      </a:r>
                    </a:p>
                    <a:p>
                      <a:pPr>
                        <a:lnSpc>
                          <a:spcPct val="107000"/>
                        </a:lnSpc>
                        <a:spcAft>
                          <a:spcPts val="0"/>
                        </a:spcAft>
                      </a:pPr>
                      <a:r>
                        <a:rPr lang="en-GB" sz="1600" b="1">
                          <a:effectLst/>
                        </a:rPr>
                        <a:t>12 mark question </a:t>
                      </a:r>
                    </a:p>
                    <a:p>
                      <a:pPr>
                        <a:lnSpc>
                          <a:spcPct val="107000"/>
                        </a:lnSpc>
                        <a:spcAft>
                          <a:spcPts val="0"/>
                        </a:spcAft>
                      </a:pPr>
                      <a:r>
                        <a:rPr lang="en-GB" sz="1600" b="1">
                          <a:effectLst/>
                        </a:rPr>
                        <a:t> </a:t>
                      </a:r>
                      <a:endParaRPr lang="en-GB" sz="1600" b="1">
                        <a:effectLst/>
                        <a:latin typeface="Calibri" panose="020F0502020204030204" pitchFamily="34" charset="0"/>
                        <a:ea typeface="Calibri" panose="020F0502020204030204" pitchFamily="34" charset="0"/>
                        <a:cs typeface="Times New Roman" panose="02020603050405020304" pitchFamily="18" charset="0"/>
                      </a:endParaRPr>
                    </a:p>
                  </a:txBody>
                  <a:tcPr marL="65902" marR="65902" marT="0" marB="0"/>
                </a:tc>
                <a:tc>
                  <a:txBody>
                    <a:bodyPr/>
                    <a:lstStyle/>
                    <a:p>
                      <a:pPr marL="342900" lvl="0" indent="-342900">
                        <a:lnSpc>
                          <a:spcPct val="107000"/>
                        </a:lnSpc>
                        <a:spcAft>
                          <a:spcPts val="0"/>
                        </a:spcAft>
                        <a:buFont typeface="+mj-lt"/>
                        <a:buAutoNum type="alphaLcParenR"/>
                      </a:pPr>
                      <a:r>
                        <a:rPr lang="en-GB" sz="1600" b="1" dirty="0">
                          <a:effectLst/>
                        </a:rPr>
                        <a:t>Recap/ revision of key words and concepts</a:t>
                      </a:r>
                    </a:p>
                    <a:p>
                      <a:pPr marL="342900" lvl="0" indent="-342900">
                        <a:lnSpc>
                          <a:spcPct val="107000"/>
                        </a:lnSpc>
                        <a:spcAft>
                          <a:spcPts val="0"/>
                        </a:spcAft>
                        <a:buFont typeface="+mj-lt"/>
                        <a:buAutoNum type="alphaLcParenR"/>
                      </a:pPr>
                      <a:r>
                        <a:rPr lang="en-GB" sz="1600" b="1" dirty="0">
                          <a:effectLst/>
                        </a:rPr>
                        <a:t>12 mark question. Create as a class. Write up for HW.</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5902" marR="65902" marT="0" marB="0"/>
                </a:tc>
                <a:extLst>
                  <a:ext uri="{0D108BD9-81ED-4DB2-BD59-A6C34878D82A}">
                    <a16:rowId xmlns:a16="http://schemas.microsoft.com/office/drawing/2014/main" val="629684829"/>
                  </a:ext>
                </a:extLst>
              </a:tr>
            </a:tbl>
          </a:graphicData>
        </a:graphic>
      </p:graphicFrame>
    </p:spTree>
    <p:extLst>
      <p:ext uri="{BB962C8B-B14F-4D97-AF65-F5344CB8AC3E}">
        <p14:creationId xmlns:p14="http://schemas.microsoft.com/office/powerpoint/2010/main" val="36937987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08F0932-2626-4FA3-A6FF-11ADCDDB4FD6}">
  <ds:schemaRefs>
    <ds:schemaRef ds:uri="http://schemas.microsoft.com/office/2006/metadata/properties"/>
    <ds:schemaRef ds:uri="http://purl.org/dc/elements/1.1/"/>
    <ds:schemaRef ds:uri="http://schemas.microsoft.com/office/2006/documentManagement/types"/>
    <ds:schemaRef ds:uri="http://schemas.microsoft.com/office/infopath/2007/PartnerControls"/>
    <ds:schemaRef ds:uri="3daa3796-40a0-4fe0-acc9-e99f93d22791"/>
    <ds:schemaRef ds:uri="http://schemas.openxmlformats.org/package/2006/metadata/core-properties"/>
    <ds:schemaRef ds:uri="http://www.w3.org/XML/1998/namespace"/>
    <ds:schemaRef ds:uri="http://purl.org/dc/dcmitype/"/>
    <ds:schemaRef ds:uri="http://purl.org/dc/terms/"/>
  </ds:schemaRefs>
</ds:datastoreItem>
</file>

<file path=customXml/itemProps2.xml><?xml version="1.0" encoding="utf-8"?>
<ds:datastoreItem xmlns:ds="http://schemas.openxmlformats.org/officeDocument/2006/customXml" ds:itemID="{7796990B-B055-48DD-8285-0841199A4DD5}">
  <ds:schemaRefs>
    <ds:schemaRef ds:uri="http://schemas.microsoft.com/sharepoint/v3/contenttype/forms"/>
  </ds:schemaRefs>
</ds:datastoreItem>
</file>

<file path=customXml/itemProps3.xml><?xml version="1.0" encoding="utf-8"?>
<ds:datastoreItem xmlns:ds="http://schemas.openxmlformats.org/officeDocument/2006/customXml" ds:itemID="{567A2F4B-682B-43C2-903C-FDF94D618E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TotalTime>
  <Words>860</Words>
  <Application>Microsoft Macintosh PowerPoint</Application>
  <PresentationFormat>Widescreen</PresentationFormat>
  <Paragraphs>97</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Black</vt:lpstr>
      <vt:lpstr>Calibri</vt:lpstr>
      <vt:lpstr>Calibri Light</vt:lpstr>
      <vt:lpstr>Office Theme</vt:lpstr>
      <vt:lpstr>Big Ideas for RE KS4 Curriculum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Christopher</dc:creator>
  <cp:lastModifiedBy>Tracey Francis</cp:lastModifiedBy>
  <cp:revision>1</cp:revision>
  <dcterms:created xsi:type="dcterms:W3CDTF">2021-01-19T16:34:48Z</dcterms:created>
  <dcterms:modified xsi:type="dcterms:W3CDTF">2021-01-20T11:55:14Z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