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 id="307" r:id="rId6"/>
    <p:sldId id="268" r:id="rId7"/>
    <p:sldId id="308" r:id="rId8"/>
    <p:sldId id="33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74D0D4E-2F47-437F-BFE8-1CACA860EF5F}" v="5" dt="2021-01-19T16:52:43.427"/>
    <p1510:client id="{A7318BDA-B587-0341-B940-6756A7F5B052}" v="1" dt="2021-01-20T14:42:34.77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03" autoAdjust="0"/>
    <p:restoredTop sz="96208"/>
  </p:normalViewPr>
  <p:slideViewPr>
    <p:cSldViewPr snapToGrid="0">
      <p:cViewPr varScale="1">
        <p:scale>
          <a:sx n="117" d="100"/>
          <a:sy n="117" d="100"/>
        </p:scale>
        <p:origin x="184" y="2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acey Francis" userId="6a34b47e-2ae8-46f1-bae7-b8f493e6d601" providerId="ADAL" clId="{A7318BDA-B587-0341-B940-6756A7F5B052}"/>
    <pc:docChg chg="modSld">
      <pc:chgData name="Tracey Francis" userId="6a34b47e-2ae8-46f1-bae7-b8f493e6d601" providerId="ADAL" clId="{A7318BDA-B587-0341-B940-6756A7F5B052}" dt="2021-01-20T14:42:47.526" v="1" actId="20577"/>
      <pc:docMkLst>
        <pc:docMk/>
      </pc:docMkLst>
      <pc:sldChg chg="addSp modSp">
        <pc:chgData name="Tracey Francis" userId="6a34b47e-2ae8-46f1-bae7-b8f493e6d601" providerId="ADAL" clId="{A7318BDA-B587-0341-B940-6756A7F5B052}" dt="2021-01-20T14:42:34.777" v="0"/>
        <pc:sldMkLst>
          <pc:docMk/>
          <pc:sldMk cId="1265475817" sldId="257"/>
        </pc:sldMkLst>
        <pc:spChg chg="mod">
          <ac:chgData name="Tracey Francis" userId="6a34b47e-2ae8-46f1-bae7-b8f493e6d601" providerId="ADAL" clId="{A7318BDA-B587-0341-B940-6756A7F5B052}" dt="2021-01-20T14:42:34.777" v="0"/>
          <ac:spMkLst>
            <pc:docMk/>
            <pc:sldMk cId="1265475817" sldId="257"/>
            <ac:spMk id="6" creationId="{6401FB75-E058-7449-841D-3625D76E70AA}"/>
          </ac:spMkLst>
        </pc:spChg>
        <pc:grpChg chg="add mod">
          <ac:chgData name="Tracey Francis" userId="6a34b47e-2ae8-46f1-bae7-b8f493e6d601" providerId="ADAL" clId="{A7318BDA-B587-0341-B940-6756A7F5B052}" dt="2021-01-20T14:42:34.777" v="0"/>
          <ac:grpSpMkLst>
            <pc:docMk/>
            <pc:sldMk cId="1265475817" sldId="257"/>
            <ac:grpSpMk id="4" creationId="{4BE6755A-7DFF-E64F-A9F3-6A714887A032}"/>
          </ac:grpSpMkLst>
        </pc:grpChg>
        <pc:picChg chg="mod">
          <ac:chgData name="Tracey Francis" userId="6a34b47e-2ae8-46f1-bae7-b8f493e6d601" providerId="ADAL" clId="{A7318BDA-B587-0341-B940-6756A7F5B052}" dt="2021-01-20T14:42:34.777" v="0"/>
          <ac:picMkLst>
            <pc:docMk/>
            <pc:sldMk cId="1265475817" sldId="257"/>
            <ac:picMk id="5" creationId="{E15693AE-FC3F-DB40-B0E6-1A32D71C6CB2}"/>
          </ac:picMkLst>
        </pc:picChg>
      </pc:sldChg>
      <pc:sldChg chg="modSp mod">
        <pc:chgData name="Tracey Francis" userId="6a34b47e-2ae8-46f1-bae7-b8f493e6d601" providerId="ADAL" clId="{A7318BDA-B587-0341-B940-6756A7F5B052}" dt="2021-01-20T14:42:47.526" v="1" actId="20577"/>
        <pc:sldMkLst>
          <pc:docMk/>
          <pc:sldMk cId="3254208563" sldId="268"/>
        </pc:sldMkLst>
        <pc:spChg chg="mod">
          <ac:chgData name="Tracey Francis" userId="6a34b47e-2ae8-46f1-bae7-b8f493e6d601" providerId="ADAL" clId="{A7318BDA-B587-0341-B940-6756A7F5B052}" dt="2021-01-20T14:42:47.526" v="1" actId="20577"/>
          <ac:spMkLst>
            <pc:docMk/>
            <pc:sldMk cId="3254208563" sldId="268"/>
            <ac:spMk id="3" creationId="{BA5EBE4A-92EC-4428-9BCC-69AD34C958BD}"/>
          </ac:spMkLst>
        </pc:spChg>
      </pc:sldChg>
    </pc:docChg>
  </pc:docChgLst>
  <pc:docChgLst>
    <pc:chgData name="Kate" userId="8dac66f8-ad9f-4436-92bf-6ba4c78efc7b" providerId="ADAL" clId="{274D0D4E-2F47-437F-BFE8-1CACA860EF5F}"/>
    <pc:docChg chg="addSld delSld modSld">
      <pc:chgData name="Kate" userId="8dac66f8-ad9f-4436-92bf-6ba4c78efc7b" providerId="ADAL" clId="{274D0D4E-2F47-437F-BFE8-1CACA860EF5F}" dt="2021-01-19T16:52:44.577" v="5" actId="47"/>
      <pc:docMkLst>
        <pc:docMk/>
      </pc:docMkLst>
      <pc:sldChg chg="del">
        <pc:chgData name="Kate" userId="8dac66f8-ad9f-4436-92bf-6ba4c78efc7b" providerId="ADAL" clId="{274D0D4E-2F47-437F-BFE8-1CACA860EF5F}" dt="2021-01-19T16:52:44.577" v="5" actId="47"/>
        <pc:sldMkLst>
          <pc:docMk/>
          <pc:sldMk cId="1047570834" sldId="256"/>
        </pc:sldMkLst>
      </pc:sldChg>
      <pc:sldChg chg="add">
        <pc:chgData name="Kate" userId="8dac66f8-ad9f-4436-92bf-6ba4c78efc7b" providerId="ADAL" clId="{274D0D4E-2F47-437F-BFE8-1CACA860EF5F}" dt="2021-01-19T16:52:33.778" v="0"/>
        <pc:sldMkLst>
          <pc:docMk/>
          <pc:sldMk cId="1265475817" sldId="257"/>
        </pc:sldMkLst>
      </pc:sldChg>
      <pc:sldChg chg="add">
        <pc:chgData name="Kate" userId="8dac66f8-ad9f-4436-92bf-6ba4c78efc7b" providerId="ADAL" clId="{274D0D4E-2F47-437F-BFE8-1CACA860EF5F}" dt="2021-01-19T16:52:39.940" v="2"/>
        <pc:sldMkLst>
          <pc:docMk/>
          <pc:sldMk cId="3254208563" sldId="268"/>
        </pc:sldMkLst>
      </pc:sldChg>
      <pc:sldChg chg="add">
        <pc:chgData name="Kate" userId="8dac66f8-ad9f-4436-92bf-6ba4c78efc7b" providerId="ADAL" clId="{274D0D4E-2F47-437F-BFE8-1CACA860EF5F}" dt="2021-01-19T16:52:35.102" v="1"/>
        <pc:sldMkLst>
          <pc:docMk/>
          <pc:sldMk cId="1408733037" sldId="307"/>
        </pc:sldMkLst>
      </pc:sldChg>
      <pc:sldChg chg="add">
        <pc:chgData name="Kate" userId="8dac66f8-ad9f-4436-92bf-6ba4c78efc7b" providerId="ADAL" clId="{274D0D4E-2F47-437F-BFE8-1CACA860EF5F}" dt="2021-01-19T16:52:41.688" v="3"/>
        <pc:sldMkLst>
          <pc:docMk/>
          <pc:sldMk cId="1481532587" sldId="308"/>
        </pc:sldMkLst>
      </pc:sldChg>
      <pc:sldChg chg="add">
        <pc:chgData name="Kate" userId="8dac66f8-ad9f-4436-92bf-6ba4c78efc7b" providerId="ADAL" clId="{274D0D4E-2F47-437F-BFE8-1CACA860EF5F}" dt="2021-01-19T16:52:43.425" v="4"/>
        <pc:sldMkLst>
          <pc:docMk/>
          <pc:sldMk cId="1869453352" sldId="333"/>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D5234D-0A80-40C9-BF01-D284847A050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C24446A-A258-4121-9759-B8CAB3A475E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6D045EE-E426-45C0-AA0B-C7CBD539D6E6}"/>
              </a:ext>
            </a:extLst>
          </p:cNvPr>
          <p:cNvSpPr>
            <a:spLocks noGrp="1"/>
          </p:cNvSpPr>
          <p:nvPr>
            <p:ph type="dt" sz="half" idx="10"/>
          </p:nvPr>
        </p:nvSpPr>
        <p:spPr/>
        <p:txBody>
          <a:bodyPr/>
          <a:lstStyle/>
          <a:p>
            <a:fld id="{8C8A076A-9852-4EAC-9316-38890449FE0F}" type="datetimeFigureOut">
              <a:rPr lang="en-GB" smtClean="0"/>
              <a:t>20/01/2021</a:t>
            </a:fld>
            <a:endParaRPr lang="en-GB"/>
          </a:p>
        </p:txBody>
      </p:sp>
      <p:sp>
        <p:nvSpPr>
          <p:cNvPr id="5" name="Footer Placeholder 4">
            <a:extLst>
              <a:ext uri="{FF2B5EF4-FFF2-40B4-BE49-F238E27FC236}">
                <a16:creationId xmlns:a16="http://schemas.microsoft.com/office/drawing/2014/main" id="{15B83FAB-8A47-4A67-BE35-2B9EDFC4BAB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E966651-DF9E-4F5F-A300-5BA14ED0F3A6}"/>
              </a:ext>
            </a:extLst>
          </p:cNvPr>
          <p:cNvSpPr>
            <a:spLocks noGrp="1"/>
          </p:cNvSpPr>
          <p:nvPr>
            <p:ph type="sldNum" sz="quarter" idx="12"/>
          </p:nvPr>
        </p:nvSpPr>
        <p:spPr/>
        <p:txBody>
          <a:bodyPr/>
          <a:lstStyle/>
          <a:p>
            <a:fld id="{540BCE67-81C5-458E-AF9B-C00625F4E582}" type="slidenum">
              <a:rPr lang="en-GB" smtClean="0"/>
              <a:t>‹#›</a:t>
            </a:fld>
            <a:endParaRPr lang="en-GB"/>
          </a:p>
        </p:txBody>
      </p:sp>
    </p:spTree>
    <p:extLst>
      <p:ext uri="{BB962C8B-B14F-4D97-AF65-F5344CB8AC3E}">
        <p14:creationId xmlns:p14="http://schemas.microsoft.com/office/powerpoint/2010/main" val="19941389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0C68D-128F-4191-8893-8012E698E4C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6BE8129-8B71-4D26-B9E5-DDD5BE2FD36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BA82D92-7D9B-4263-B597-A2CE614B641A}"/>
              </a:ext>
            </a:extLst>
          </p:cNvPr>
          <p:cNvSpPr>
            <a:spLocks noGrp="1"/>
          </p:cNvSpPr>
          <p:nvPr>
            <p:ph type="dt" sz="half" idx="10"/>
          </p:nvPr>
        </p:nvSpPr>
        <p:spPr/>
        <p:txBody>
          <a:bodyPr/>
          <a:lstStyle/>
          <a:p>
            <a:fld id="{8C8A076A-9852-4EAC-9316-38890449FE0F}" type="datetimeFigureOut">
              <a:rPr lang="en-GB" smtClean="0"/>
              <a:t>20/01/2021</a:t>
            </a:fld>
            <a:endParaRPr lang="en-GB"/>
          </a:p>
        </p:txBody>
      </p:sp>
      <p:sp>
        <p:nvSpPr>
          <p:cNvPr id="5" name="Footer Placeholder 4">
            <a:extLst>
              <a:ext uri="{FF2B5EF4-FFF2-40B4-BE49-F238E27FC236}">
                <a16:creationId xmlns:a16="http://schemas.microsoft.com/office/drawing/2014/main" id="{E643A202-577F-4215-8614-6821C927A8E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59174AA-4384-447E-9382-82CE9682CED1}"/>
              </a:ext>
            </a:extLst>
          </p:cNvPr>
          <p:cNvSpPr>
            <a:spLocks noGrp="1"/>
          </p:cNvSpPr>
          <p:nvPr>
            <p:ph type="sldNum" sz="quarter" idx="12"/>
          </p:nvPr>
        </p:nvSpPr>
        <p:spPr/>
        <p:txBody>
          <a:bodyPr/>
          <a:lstStyle/>
          <a:p>
            <a:fld id="{540BCE67-81C5-458E-AF9B-C00625F4E582}" type="slidenum">
              <a:rPr lang="en-GB" smtClean="0"/>
              <a:t>‹#›</a:t>
            </a:fld>
            <a:endParaRPr lang="en-GB"/>
          </a:p>
        </p:txBody>
      </p:sp>
    </p:spTree>
    <p:extLst>
      <p:ext uri="{BB962C8B-B14F-4D97-AF65-F5344CB8AC3E}">
        <p14:creationId xmlns:p14="http://schemas.microsoft.com/office/powerpoint/2010/main" val="14151024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C70D179-13FA-4842-8314-70BB60FEFEA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5A156E1-9ECC-4E32-9A32-D6C4421247A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C318872-1212-43B4-BF61-A63A937383F3}"/>
              </a:ext>
            </a:extLst>
          </p:cNvPr>
          <p:cNvSpPr>
            <a:spLocks noGrp="1"/>
          </p:cNvSpPr>
          <p:nvPr>
            <p:ph type="dt" sz="half" idx="10"/>
          </p:nvPr>
        </p:nvSpPr>
        <p:spPr/>
        <p:txBody>
          <a:bodyPr/>
          <a:lstStyle/>
          <a:p>
            <a:fld id="{8C8A076A-9852-4EAC-9316-38890449FE0F}" type="datetimeFigureOut">
              <a:rPr lang="en-GB" smtClean="0"/>
              <a:t>20/01/2021</a:t>
            </a:fld>
            <a:endParaRPr lang="en-GB"/>
          </a:p>
        </p:txBody>
      </p:sp>
      <p:sp>
        <p:nvSpPr>
          <p:cNvPr id="5" name="Footer Placeholder 4">
            <a:extLst>
              <a:ext uri="{FF2B5EF4-FFF2-40B4-BE49-F238E27FC236}">
                <a16:creationId xmlns:a16="http://schemas.microsoft.com/office/drawing/2014/main" id="{7B6D9903-3746-4EF3-AB3E-37C56450256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7654FA6-6439-47F6-802B-92696A164B70}"/>
              </a:ext>
            </a:extLst>
          </p:cNvPr>
          <p:cNvSpPr>
            <a:spLocks noGrp="1"/>
          </p:cNvSpPr>
          <p:nvPr>
            <p:ph type="sldNum" sz="quarter" idx="12"/>
          </p:nvPr>
        </p:nvSpPr>
        <p:spPr/>
        <p:txBody>
          <a:bodyPr/>
          <a:lstStyle/>
          <a:p>
            <a:fld id="{540BCE67-81C5-458E-AF9B-C00625F4E582}" type="slidenum">
              <a:rPr lang="en-GB" smtClean="0"/>
              <a:t>‹#›</a:t>
            </a:fld>
            <a:endParaRPr lang="en-GB"/>
          </a:p>
        </p:txBody>
      </p:sp>
    </p:spTree>
    <p:extLst>
      <p:ext uri="{BB962C8B-B14F-4D97-AF65-F5344CB8AC3E}">
        <p14:creationId xmlns:p14="http://schemas.microsoft.com/office/powerpoint/2010/main" val="3726866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9F7CE9-779A-425F-990C-B9DF8673593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AF3677D-D7EB-4411-A0A0-06730A347FE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CA7C6A6-2269-4FB5-A89D-6AD8556A33E0}"/>
              </a:ext>
            </a:extLst>
          </p:cNvPr>
          <p:cNvSpPr>
            <a:spLocks noGrp="1"/>
          </p:cNvSpPr>
          <p:nvPr>
            <p:ph type="dt" sz="half" idx="10"/>
          </p:nvPr>
        </p:nvSpPr>
        <p:spPr/>
        <p:txBody>
          <a:bodyPr/>
          <a:lstStyle/>
          <a:p>
            <a:fld id="{8C8A076A-9852-4EAC-9316-38890449FE0F}" type="datetimeFigureOut">
              <a:rPr lang="en-GB" smtClean="0"/>
              <a:t>20/01/2021</a:t>
            </a:fld>
            <a:endParaRPr lang="en-GB"/>
          </a:p>
        </p:txBody>
      </p:sp>
      <p:sp>
        <p:nvSpPr>
          <p:cNvPr id="5" name="Footer Placeholder 4">
            <a:extLst>
              <a:ext uri="{FF2B5EF4-FFF2-40B4-BE49-F238E27FC236}">
                <a16:creationId xmlns:a16="http://schemas.microsoft.com/office/drawing/2014/main" id="{29945F51-F1F0-4119-B318-2DFE80150C0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F6894E1-FC0F-444F-BC21-CC821558E788}"/>
              </a:ext>
            </a:extLst>
          </p:cNvPr>
          <p:cNvSpPr>
            <a:spLocks noGrp="1"/>
          </p:cNvSpPr>
          <p:nvPr>
            <p:ph type="sldNum" sz="quarter" idx="12"/>
          </p:nvPr>
        </p:nvSpPr>
        <p:spPr/>
        <p:txBody>
          <a:bodyPr/>
          <a:lstStyle/>
          <a:p>
            <a:fld id="{540BCE67-81C5-458E-AF9B-C00625F4E582}" type="slidenum">
              <a:rPr lang="en-GB" smtClean="0"/>
              <a:t>‹#›</a:t>
            </a:fld>
            <a:endParaRPr lang="en-GB"/>
          </a:p>
        </p:txBody>
      </p:sp>
    </p:spTree>
    <p:extLst>
      <p:ext uri="{BB962C8B-B14F-4D97-AF65-F5344CB8AC3E}">
        <p14:creationId xmlns:p14="http://schemas.microsoft.com/office/powerpoint/2010/main" val="10040903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7C4077-066E-466D-802F-2EEFC6A1B07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222780A-55F7-4333-B5E3-3B841DC7E64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157A608-D69F-4902-AD18-12D6CBBD6692}"/>
              </a:ext>
            </a:extLst>
          </p:cNvPr>
          <p:cNvSpPr>
            <a:spLocks noGrp="1"/>
          </p:cNvSpPr>
          <p:nvPr>
            <p:ph type="dt" sz="half" idx="10"/>
          </p:nvPr>
        </p:nvSpPr>
        <p:spPr/>
        <p:txBody>
          <a:bodyPr/>
          <a:lstStyle/>
          <a:p>
            <a:fld id="{8C8A076A-9852-4EAC-9316-38890449FE0F}" type="datetimeFigureOut">
              <a:rPr lang="en-GB" smtClean="0"/>
              <a:t>20/01/2021</a:t>
            </a:fld>
            <a:endParaRPr lang="en-GB"/>
          </a:p>
        </p:txBody>
      </p:sp>
      <p:sp>
        <p:nvSpPr>
          <p:cNvPr id="5" name="Footer Placeholder 4">
            <a:extLst>
              <a:ext uri="{FF2B5EF4-FFF2-40B4-BE49-F238E27FC236}">
                <a16:creationId xmlns:a16="http://schemas.microsoft.com/office/drawing/2014/main" id="{65FCB06B-B2A0-4C2B-8B8B-092EF44BD04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EEC67A5-5046-4059-A7BA-F8011EECBB8A}"/>
              </a:ext>
            </a:extLst>
          </p:cNvPr>
          <p:cNvSpPr>
            <a:spLocks noGrp="1"/>
          </p:cNvSpPr>
          <p:nvPr>
            <p:ph type="sldNum" sz="quarter" idx="12"/>
          </p:nvPr>
        </p:nvSpPr>
        <p:spPr/>
        <p:txBody>
          <a:bodyPr/>
          <a:lstStyle/>
          <a:p>
            <a:fld id="{540BCE67-81C5-458E-AF9B-C00625F4E582}" type="slidenum">
              <a:rPr lang="en-GB" smtClean="0"/>
              <a:t>‹#›</a:t>
            </a:fld>
            <a:endParaRPr lang="en-GB"/>
          </a:p>
        </p:txBody>
      </p:sp>
    </p:spTree>
    <p:extLst>
      <p:ext uri="{BB962C8B-B14F-4D97-AF65-F5344CB8AC3E}">
        <p14:creationId xmlns:p14="http://schemas.microsoft.com/office/powerpoint/2010/main" val="14074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47ED18-C7A9-43E9-95D2-EAACC40B676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C13BC00-1DF9-4C6B-B156-1A0F17DEEF5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64AA0B0-B832-4C5B-8FC2-861B921696E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96E8E13-8F11-4E5D-BD40-C0D7AE3B1F38}"/>
              </a:ext>
            </a:extLst>
          </p:cNvPr>
          <p:cNvSpPr>
            <a:spLocks noGrp="1"/>
          </p:cNvSpPr>
          <p:nvPr>
            <p:ph type="dt" sz="half" idx="10"/>
          </p:nvPr>
        </p:nvSpPr>
        <p:spPr/>
        <p:txBody>
          <a:bodyPr/>
          <a:lstStyle/>
          <a:p>
            <a:fld id="{8C8A076A-9852-4EAC-9316-38890449FE0F}" type="datetimeFigureOut">
              <a:rPr lang="en-GB" smtClean="0"/>
              <a:t>20/01/2021</a:t>
            </a:fld>
            <a:endParaRPr lang="en-GB"/>
          </a:p>
        </p:txBody>
      </p:sp>
      <p:sp>
        <p:nvSpPr>
          <p:cNvPr id="6" name="Footer Placeholder 5">
            <a:extLst>
              <a:ext uri="{FF2B5EF4-FFF2-40B4-BE49-F238E27FC236}">
                <a16:creationId xmlns:a16="http://schemas.microsoft.com/office/drawing/2014/main" id="{8EF48C5E-49C8-4D6B-8B91-FC8F7593E1B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0CAB7C8-BC8C-4DD3-9A9D-1A27A20C1D70}"/>
              </a:ext>
            </a:extLst>
          </p:cNvPr>
          <p:cNvSpPr>
            <a:spLocks noGrp="1"/>
          </p:cNvSpPr>
          <p:nvPr>
            <p:ph type="sldNum" sz="quarter" idx="12"/>
          </p:nvPr>
        </p:nvSpPr>
        <p:spPr/>
        <p:txBody>
          <a:bodyPr/>
          <a:lstStyle/>
          <a:p>
            <a:fld id="{540BCE67-81C5-458E-AF9B-C00625F4E582}" type="slidenum">
              <a:rPr lang="en-GB" smtClean="0"/>
              <a:t>‹#›</a:t>
            </a:fld>
            <a:endParaRPr lang="en-GB"/>
          </a:p>
        </p:txBody>
      </p:sp>
    </p:spTree>
    <p:extLst>
      <p:ext uri="{BB962C8B-B14F-4D97-AF65-F5344CB8AC3E}">
        <p14:creationId xmlns:p14="http://schemas.microsoft.com/office/powerpoint/2010/main" val="31765538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DEC78-3B51-4009-97F0-EB0FFCD7548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5509F23-0118-4DB9-9DAE-27A67EDB59B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80EEF04-81FF-4BC9-9CA5-2A102350AE2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E5025E7-8F08-4D07-8C36-74992CC1FB5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D1416E2-8532-446A-9EAB-0D64EB9886E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2B91FD3-2F40-42BD-833B-09D9923B2F5F}"/>
              </a:ext>
            </a:extLst>
          </p:cNvPr>
          <p:cNvSpPr>
            <a:spLocks noGrp="1"/>
          </p:cNvSpPr>
          <p:nvPr>
            <p:ph type="dt" sz="half" idx="10"/>
          </p:nvPr>
        </p:nvSpPr>
        <p:spPr/>
        <p:txBody>
          <a:bodyPr/>
          <a:lstStyle/>
          <a:p>
            <a:fld id="{8C8A076A-9852-4EAC-9316-38890449FE0F}" type="datetimeFigureOut">
              <a:rPr lang="en-GB" smtClean="0"/>
              <a:t>20/01/2021</a:t>
            </a:fld>
            <a:endParaRPr lang="en-GB"/>
          </a:p>
        </p:txBody>
      </p:sp>
      <p:sp>
        <p:nvSpPr>
          <p:cNvPr id="8" name="Footer Placeholder 7">
            <a:extLst>
              <a:ext uri="{FF2B5EF4-FFF2-40B4-BE49-F238E27FC236}">
                <a16:creationId xmlns:a16="http://schemas.microsoft.com/office/drawing/2014/main" id="{0A3D3BA0-6270-48B1-8D7E-35BA2B2DE93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B36DB72-DBBE-41E3-9F45-4676804C83F9}"/>
              </a:ext>
            </a:extLst>
          </p:cNvPr>
          <p:cNvSpPr>
            <a:spLocks noGrp="1"/>
          </p:cNvSpPr>
          <p:nvPr>
            <p:ph type="sldNum" sz="quarter" idx="12"/>
          </p:nvPr>
        </p:nvSpPr>
        <p:spPr/>
        <p:txBody>
          <a:bodyPr/>
          <a:lstStyle/>
          <a:p>
            <a:fld id="{540BCE67-81C5-458E-AF9B-C00625F4E582}" type="slidenum">
              <a:rPr lang="en-GB" smtClean="0"/>
              <a:t>‹#›</a:t>
            </a:fld>
            <a:endParaRPr lang="en-GB"/>
          </a:p>
        </p:txBody>
      </p:sp>
    </p:spTree>
    <p:extLst>
      <p:ext uri="{BB962C8B-B14F-4D97-AF65-F5344CB8AC3E}">
        <p14:creationId xmlns:p14="http://schemas.microsoft.com/office/powerpoint/2010/main" val="27358649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D57BB9-701B-4B0F-9FF0-EFB89429D2F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37BD2E7-6687-4BC2-B146-3D50C95D36E2}"/>
              </a:ext>
            </a:extLst>
          </p:cNvPr>
          <p:cNvSpPr>
            <a:spLocks noGrp="1"/>
          </p:cNvSpPr>
          <p:nvPr>
            <p:ph type="dt" sz="half" idx="10"/>
          </p:nvPr>
        </p:nvSpPr>
        <p:spPr/>
        <p:txBody>
          <a:bodyPr/>
          <a:lstStyle/>
          <a:p>
            <a:fld id="{8C8A076A-9852-4EAC-9316-38890449FE0F}" type="datetimeFigureOut">
              <a:rPr lang="en-GB" smtClean="0"/>
              <a:t>20/01/2021</a:t>
            </a:fld>
            <a:endParaRPr lang="en-GB"/>
          </a:p>
        </p:txBody>
      </p:sp>
      <p:sp>
        <p:nvSpPr>
          <p:cNvPr id="4" name="Footer Placeholder 3">
            <a:extLst>
              <a:ext uri="{FF2B5EF4-FFF2-40B4-BE49-F238E27FC236}">
                <a16:creationId xmlns:a16="http://schemas.microsoft.com/office/drawing/2014/main" id="{57F059D1-DAB3-4B58-90E8-599A07ABF09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34BE67F-753D-47B6-B8C0-9311F0B3DCCC}"/>
              </a:ext>
            </a:extLst>
          </p:cNvPr>
          <p:cNvSpPr>
            <a:spLocks noGrp="1"/>
          </p:cNvSpPr>
          <p:nvPr>
            <p:ph type="sldNum" sz="quarter" idx="12"/>
          </p:nvPr>
        </p:nvSpPr>
        <p:spPr/>
        <p:txBody>
          <a:bodyPr/>
          <a:lstStyle/>
          <a:p>
            <a:fld id="{540BCE67-81C5-458E-AF9B-C00625F4E582}" type="slidenum">
              <a:rPr lang="en-GB" smtClean="0"/>
              <a:t>‹#›</a:t>
            </a:fld>
            <a:endParaRPr lang="en-GB"/>
          </a:p>
        </p:txBody>
      </p:sp>
    </p:spTree>
    <p:extLst>
      <p:ext uri="{BB962C8B-B14F-4D97-AF65-F5344CB8AC3E}">
        <p14:creationId xmlns:p14="http://schemas.microsoft.com/office/powerpoint/2010/main" val="3635247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6F17E26-417C-4E89-855C-DB27039A3978}"/>
              </a:ext>
            </a:extLst>
          </p:cNvPr>
          <p:cNvSpPr>
            <a:spLocks noGrp="1"/>
          </p:cNvSpPr>
          <p:nvPr>
            <p:ph type="dt" sz="half" idx="10"/>
          </p:nvPr>
        </p:nvSpPr>
        <p:spPr/>
        <p:txBody>
          <a:bodyPr/>
          <a:lstStyle/>
          <a:p>
            <a:fld id="{8C8A076A-9852-4EAC-9316-38890449FE0F}" type="datetimeFigureOut">
              <a:rPr lang="en-GB" smtClean="0"/>
              <a:t>20/01/2021</a:t>
            </a:fld>
            <a:endParaRPr lang="en-GB"/>
          </a:p>
        </p:txBody>
      </p:sp>
      <p:sp>
        <p:nvSpPr>
          <p:cNvPr id="3" name="Footer Placeholder 2">
            <a:extLst>
              <a:ext uri="{FF2B5EF4-FFF2-40B4-BE49-F238E27FC236}">
                <a16:creationId xmlns:a16="http://schemas.microsoft.com/office/drawing/2014/main" id="{051814A1-E76A-48E1-9D94-0A8C04CDC42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7E61AF0-5A98-4BC3-B7DE-475D385AE9F6}"/>
              </a:ext>
            </a:extLst>
          </p:cNvPr>
          <p:cNvSpPr>
            <a:spLocks noGrp="1"/>
          </p:cNvSpPr>
          <p:nvPr>
            <p:ph type="sldNum" sz="quarter" idx="12"/>
          </p:nvPr>
        </p:nvSpPr>
        <p:spPr/>
        <p:txBody>
          <a:bodyPr/>
          <a:lstStyle/>
          <a:p>
            <a:fld id="{540BCE67-81C5-458E-AF9B-C00625F4E582}" type="slidenum">
              <a:rPr lang="en-GB" smtClean="0"/>
              <a:t>‹#›</a:t>
            </a:fld>
            <a:endParaRPr lang="en-GB"/>
          </a:p>
        </p:txBody>
      </p:sp>
    </p:spTree>
    <p:extLst>
      <p:ext uri="{BB962C8B-B14F-4D97-AF65-F5344CB8AC3E}">
        <p14:creationId xmlns:p14="http://schemas.microsoft.com/office/powerpoint/2010/main" val="2945723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8FC16E-2D03-406B-92DE-3CA2AA3C14F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03411D2-BEBD-491B-BF86-1D4DBEBBBAA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4073EFC-9B8F-46F9-9B41-8FE2E2C9C1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61087E1-5BC0-4997-A32A-9C042A0FB068}"/>
              </a:ext>
            </a:extLst>
          </p:cNvPr>
          <p:cNvSpPr>
            <a:spLocks noGrp="1"/>
          </p:cNvSpPr>
          <p:nvPr>
            <p:ph type="dt" sz="half" idx="10"/>
          </p:nvPr>
        </p:nvSpPr>
        <p:spPr/>
        <p:txBody>
          <a:bodyPr/>
          <a:lstStyle/>
          <a:p>
            <a:fld id="{8C8A076A-9852-4EAC-9316-38890449FE0F}" type="datetimeFigureOut">
              <a:rPr lang="en-GB" smtClean="0"/>
              <a:t>20/01/2021</a:t>
            </a:fld>
            <a:endParaRPr lang="en-GB"/>
          </a:p>
        </p:txBody>
      </p:sp>
      <p:sp>
        <p:nvSpPr>
          <p:cNvPr id="6" name="Footer Placeholder 5">
            <a:extLst>
              <a:ext uri="{FF2B5EF4-FFF2-40B4-BE49-F238E27FC236}">
                <a16:creationId xmlns:a16="http://schemas.microsoft.com/office/drawing/2014/main" id="{959DD0CC-E6E6-4E03-A4E9-1A429C4233F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F32D557-94C4-4C73-B055-B48E98C35998}"/>
              </a:ext>
            </a:extLst>
          </p:cNvPr>
          <p:cNvSpPr>
            <a:spLocks noGrp="1"/>
          </p:cNvSpPr>
          <p:nvPr>
            <p:ph type="sldNum" sz="quarter" idx="12"/>
          </p:nvPr>
        </p:nvSpPr>
        <p:spPr/>
        <p:txBody>
          <a:bodyPr/>
          <a:lstStyle/>
          <a:p>
            <a:fld id="{540BCE67-81C5-458E-AF9B-C00625F4E582}" type="slidenum">
              <a:rPr lang="en-GB" smtClean="0"/>
              <a:t>‹#›</a:t>
            </a:fld>
            <a:endParaRPr lang="en-GB"/>
          </a:p>
        </p:txBody>
      </p:sp>
    </p:spTree>
    <p:extLst>
      <p:ext uri="{BB962C8B-B14F-4D97-AF65-F5344CB8AC3E}">
        <p14:creationId xmlns:p14="http://schemas.microsoft.com/office/powerpoint/2010/main" val="4199504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452232-0DFD-435F-8EF3-DAC5E50F04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95028AB-4CBE-4753-9EA5-0F7FE5F8AF2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4D65077-4A49-454C-ABFB-DD21B78BC5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2BE212C-3821-42DC-A66B-01415DDA30A0}"/>
              </a:ext>
            </a:extLst>
          </p:cNvPr>
          <p:cNvSpPr>
            <a:spLocks noGrp="1"/>
          </p:cNvSpPr>
          <p:nvPr>
            <p:ph type="dt" sz="half" idx="10"/>
          </p:nvPr>
        </p:nvSpPr>
        <p:spPr/>
        <p:txBody>
          <a:bodyPr/>
          <a:lstStyle/>
          <a:p>
            <a:fld id="{8C8A076A-9852-4EAC-9316-38890449FE0F}" type="datetimeFigureOut">
              <a:rPr lang="en-GB" smtClean="0"/>
              <a:t>20/01/2021</a:t>
            </a:fld>
            <a:endParaRPr lang="en-GB"/>
          </a:p>
        </p:txBody>
      </p:sp>
      <p:sp>
        <p:nvSpPr>
          <p:cNvPr id="6" name="Footer Placeholder 5">
            <a:extLst>
              <a:ext uri="{FF2B5EF4-FFF2-40B4-BE49-F238E27FC236}">
                <a16:creationId xmlns:a16="http://schemas.microsoft.com/office/drawing/2014/main" id="{D6DBA831-2B87-44B7-820A-8623344C327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9EF5799-441A-4F87-A287-CC10510D16D5}"/>
              </a:ext>
            </a:extLst>
          </p:cNvPr>
          <p:cNvSpPr>
            <a:spLocks noGrp="1"/>
          </p:cNvSpPr>
          <p:nvPr>
            <p:ph type="sldNum" sz="quarter" idx="12"/>
          </p:nvPr>
        </p:nvSpPr>
        <p:spPr/>
        <p:txBody>
          <a:bodyPr/>
          <a:lstStyle/>
          <a:p>
            <a:fld id="{540BCE67-81C5-458E-AF9B-C00625F4E582}" type="slidenum">
              <a:rPr lang="en-GB" smtClean="0"/>
              <a:t>‹#›</a:t>
            </a:fld>
            <a:endParaRPr lang="en-GB"/>
          </a:p>
        </p:txBody>
      </p:sp>
    </p:spTree>
    <p:extLst>
      <p:ext uri="{BB962C8B-B14F-4D97-AF65-F5344CB8AC3E}">
        <p14:creationId xmlns:p14="http://schemas.microsoft.com/office/powerpoint/2010/main" val="2693900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D108766-BEEC-41FD-BDB7-396F1234B95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6FAF3AA-174F-43E2-82BD-1B3EEFF9E17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37FF895-FB27-42CF-A300-49741E51069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8A076A-9852-4EAC-9316-38890449FE0F}" type="datetimeFigureOut">
              <a:rPr lang="en-GB" smtClean="0"/>
              <a:t>20/01/2021</a:t>
            </a:fld>
            <a:endParaRPr lang="en-GB"/>
          </a:p>
        </p:txBody>
      </p:sp>
      <p:sp>
        <p:nvSpPr>
          <p:cNvPr id="5" name="Footer Placeholder 4">
            <a:extLst>
              <a:ext uri="{FF2B5EF4-FFF2-40B4-BE49-F238E27FC236}">
                <a16:creationId xmlns:a16="http://schemas.microsoft.com/office/drawing/2014/main" id="{83B10FAC-7B40-4D95-80B1-C9F99D99101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6CF302E-A3CF-4874-B1AA-EE76D2DB36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0BCE67-81C5-458E-AF9B-C00625F4E582}" type="slidenum">
              <a:rPr lang="en-GB" smtClean="0"/>
              <a:t>‹#›</a:t>
            </a:fld>
            <a:endParaRPr lang="en-GB"/>
          </a:p>
        </p:txBody>
      </p:sp>
    </p:spTree>
    <p:extLst>
      <p:ext uri="{BB962C8B-B14F-4D97-AF65-F5344CB8AC3E}">
        <p14:creationId xmlns:p14="http://schemas.microsoft.com/office/powerpoint/2010/main" val="21519370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DF8AA-B21B-4FE1-AAF0-D28F41108FE0}"/>
              </a:ext>
            </a:extLst>
          </p:cNvPr>
          <p:cNvSpPr>
            <a:spLocks noGrp="1"/>
          </p:cNvSpPr>
          <p:nvPr>
            <p:ph type="ctrTitle"/>
          </p:nvPr>
        </p:nvSpPr>
        <p:spPr>
          <a:xfrm>
            <a:off x="0" y="308759"/>
            <a:ext cx="12192000" cy="1472540"/>
          </a:xfrm>
          <a:solidFill>
            <a:schemeClr val="tx1"/>
          </a:solidFill>
        </p:spPr>
        <p:txBody>
          <a:bodyPr>
            <a:normAutofit fontScale="90000"/>
          </a:bodyPr>
          <a:lstStyle/>
          <a:p>
            <a:r>
              <a:rPr lang="en-US" sz="5400" dirty="0">
                <a:solidFill>
                  <a:schemeClr val="bg1"/>
                </a:solidFill>
                <a:latin typeface="Arial Black" panose="020B0A04020102020204" pitchFamily="34" charset="0"/>
              </a:rPr>
              <a:t>Big Ideas for RE</a:t>
            </a:r>
            <a:br>
              <a:rPr lang="en-US" sz="5400" dirty="0">
                <a:solidFill>
                  <a:schemeClr val="bg1"/>
                </a:solidFill>
                <a:latin typeface="Arial Black" panose="020B0A04020102020204" pitchFamily="34" charset="0"/>
              </a:rPr>
            </a:br>
            <a:r>
              <a:rPr lang="en-US" sz="5400" dirty="0">
                <a:solidFill>
                  <a:schemeClr val="bg1"/>
                </a:solidFill>
                <a:latin typeface="Arial Black" panose="020B0A04020102020204" pitchFamily="34" charset="0"/>
              </a:rPr>
              <a:t>KS4 Curriculum </a:t>
            </a:r>
            <a:endParaRPr lang="en-GB" sz="5400" dirty="0">
              <a:solidFill>
                <a:schemeClr val="bg1"/>
              </a:solidFill>
              <a:latin typeface="Arial Black" panose="020B0A04020102020204" pitchFamily="34" charset="0"/>
            </a:endParaRPr>
          </a:p>
        </p:txBody>
      </p:sp>
      <p:sp>
        <p:nvSpPr>
          <p:cNvPr id="3" name="Subtitle 2">
            <a:extLst>
              <a:ext uri="{FF2B5EF4-FFF2-40B4-BE49-F238E27FC236}">
                <a16:creationId xmlns:a16="http://schemas.microsoft.com/office/drawing/2014/main" id="{DE12C47B-37A1-4A2B-B845-0AA859FA91F5}"/>
              </a:ext>
            </a:extLst>
          </p:cNvPr>
          <p:cNvSpPr>
            <a:spLocks noGrp="1"/>
          </p:cNvSpPr>
          <p:nvPr>
            <p:ph type="subTitle" idx="1"/>
          </p:nvPr>
        </p:nvSpPr>
        <p:spPr>
          <a:xfrm>
            <a:off x="1436914" y="2723263"/>
            <a:ext cx="9231086" cy="3095645"/>
          </a:xfrm>
        </p:spPr>
        <p:txBody>
          <a:bodyPr>
            <a:normAutofit/>
          </a:bodyPr>
          <a:lstStyle/>
          <a:p>
            <a:r>
              <a:rPr lang="en-US" sz="11500" dirty="0">
                <a:solidFill>
                  <a:srgbClr val="006666"/>
                </a:solidFill>
                <a:latin typeface="Arial Black" panose="020B0A04020102020204" pitchFamily="34" charset="0"/>
              </a:rPr>
              <a:t>Islam </a:t>
            </a:r>
          </a:p>
          <a:p>
            <a:r>
              <a:rPr lang="en-US" sz="6000" dirty="0">
                <a:solidFill>
                  <a:srgbClr val="006666"/>
                </a:solidFill>
                <a:latin typeface="Arial Black" panose="020B0A04020102020204" pitchFamily="34" charset="0"/>
              </a:rPr>
              <a:t>Practices </a:t>
            </a:r>
            <a:r>
              <a:rPr lang="en-US" sz="4800" dirty="0">
                <a:solidFill>
                  <a:srgbClr val="006666"/>
                </a:solidFill>
                <a:latin typeface="Arial Black" panose="020B0A04020102020204" pitchFamily="34" charset="0"/>
              </a:rPr>
              <a:t>(AQA a)</a:t>
            </a:r>
            <a:endParaRPr lang="en-GB" sz="4800" dirty="0">
              <a:solidFill>
                <a:srgbClr val="006666"/>
              </a:solidFill>
              <a:latin typeface="Arial Black" panose="020B0A04020102020204" pitchFamily="34" charset="0"/>
            </a:endParaRPr>
          </a:p>
        </p:txBody>
      </p:sp>
      <p:grpSp>
        <p:nvGrpSpPr>
          <p:cNvPr id="4" name="Group 3">
            <a:extLst>
              <a:ext uri="{FF2B5EF4-FFF2-40B4-BE49-F238E27FC236}">
                <a16:creationId xmlns:a16="http://schemas.microsoft.com/office/drawing/2014/main" id="{4BE6755A-7DFF-E64F-A9F3-6A714887A032}"/>
              </a:ext>
            </a:extLst>
          </p:cNvPr>
          <p:cNvGrpSpPr/>
          <p:nvPr/>
        </p:nvGrpSpPr>
        <p:grpSpPr>
          <a:xfrm>
            <a:off x="4151043" y="6165626"/>
            <a:ext cx="3868647" cy="379095"/>
            <a:chOff x="4144951" y="6155233"/>
            <a:chExt cx="3868647" cy="379095"/>
          </a:xfrm>
        </p:grpSpPr>
        <p:pic>
          <p:nvPicPr>
            <p:cNvPr id="5" name="Picture 4" descr="Logo, company name&#10;&#10;Description automatically generated">
              <a:extLst>
                <a:ext uri="{FF2B5EF4-FFF2-40B4-BE49-F238E27FC236}">
                  <a16:creationId xmlns:a16="http://schemas.microsoft.com/office/drawing/2014/main" id="{E15693AE-FC3F-DB40-B0E6-1A32D71C6CB2}"/>
                </a:ext>
              </a:extLst>
            </p:cNvPr>
            <p:cNvPicPr/>
            <p:nvPr/>
          </p:nvPicPr>
          <p:blipFill>
            <a:blip r:embed="rId2">
              <a:extLst>
                <a:ext uri="{28A0092B-C50C-407E-A947-70E740481C1C}">
                  <a14:useLocalDpi xmlns:a14="http://schemas.microsoft.com/office/drawing/2010/main" val="0"/>
                </a:ext>
              </a:extLst>
            </a:blip>
            <a:stretch>
              <a:fillRect/>
            </a:stretch>
          </p:blipFill>
          <p:spPr>
            <a:xfrm>
              <a:off x="6431813" y="6155233"/>
              <a:ext cx="1581785" cy="379095"/>
            </a:xfrm>
            <a:prstGeom prst="rect">
              <a:avLst/>
            </a:prstGeom>
          </p:spPr>
        </p:pic>
        <p:sp>
          <p:nvSpPr>
            <p:cNvPr id="6" name="TextBox 5">
              <a:extLst>
                <a:ext uri="{FF2B5EF4-FFF2-40B4-BE49-F238E27FC236}">
                  <a16:creationId xmlns:a16="http://schemas.microsoft.com/office/drawing/2014/main" id="{6401FB75-E058-7449-841D-3625D76E70AA}"/>
                </a:ext>
              </a:extLst>
            </p:cNvPr>
            <p:cNvSpPr txBox="1"/>
            <p:nvPr/>
          </p:nvSpPr>
          <p:spPr>
            <a:xfrm>
              <a:off x="4144951" y="6206282"/>
              <a:ext cx="2364919" cy="276999"/>
            </a:xfrm>
            <a:prstGeom prst="rect">
              <a:avLst/>
            </a:prstGeom>
            <a:noFill/>
          </p:spPr>
          <p:txBody>
            <a:bodyPr wrap="square" rtlCol="0">
              <a:spAutoFit/>
            </a:bodyPr>
            <a:lstStyle/>
            <a:p>
              <a:r>
                <a:rPr lang="en-US" sz="1200" dirty="0"/>
                <a:t>Created in 2019. Project funded by</a:t>
              </a:r>
            </a:p>
          </p:txBody>
        </p:sp>
      </p:grpSp>
    </p:spTree>
    <p:extLst>
      <p:ext uri="{BB962C8B-B14F-4D97-AF65-F5344CB8AC3E}">
        <p14:creationId xmlns:p14="http://schemas.microsoft.com/office/powerpoint/2010/main" val="1265475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8">
            <a:extLst>
              <a:ext uri="{FF2B5EF4-FFF2-40B4-BE49-F238E27FC236}">
                <a16:creationId xmlns:a16="http://schemas.microsoft.com/office/drawing/2014/main" id="{F223B1F4-5005-433D-A64E-2F0E24BCC8E7}"/>
              </a:ext>
            </a:extLst>
          </p:cNvPr>
          <p:cNvGraphicFramePr>
            <a:graphicFrameLocks noGrp="1"/>
          </p:cNvGraphicFramePr>
          <p:nvPr>
            <p:ph idx="1"/>
          </p:nvPr>
        </p:nvGraphicFramePr>
        <p:xfrm>
          <a:off x="0" y="98592"/>
          <a:ext cx="12191999" cy="6644352"/>
        </p:xfrm>
        <a:graphic>
          <a:graphicData uri="http://schemas.openxmlformats.org/drawingml/2006/table">
            <a:tbl>
              <a:tblPr firstRow="1" bandRow="1"/>
              <a:tblGrid>
                <a:gridCol w="2125683">
                  <a:extLst>
                    <a:ext uri="{9D8B030D-6E8A-4147-A177-3AD203B41FA5}">
                      <a16:colId xmlns:a16="http://schemas.microsoft.com/office/drawing/2014/main" val="1391778026"/>
                    </a:ext>
                  </a:extLst>
                </a:gridCol>
                <a:gridCol w="10066316">
                  <a:extLst>
                    <a:ext uri="{9D8B030D-6E8A-4147-A177-3AD203B41FA5}">
                      <a16:colId xmlns:a16="http://schemas.microsoft.com/office/drawing/2014/main" val="3262297201"/>
                    </a:ext>
                  </a:extLst>
                </a:gridCol>
              </a:tblGrid>
              <a:tr h="1186291">
                <a:tc>
                  <a:txBody>
                    <a:bodyPr/>
                    <a:lstStyle/>
                    <a:p>
                      <a:r>
                        <a:rPr lang="en-US" sz="2400" b="1" dirty="0">
                          <a:solidFill>
                            <a:srgbClr val="00B050"/>
                          </a:solidFill>
                        </a:rPr>
                        <a:t>BELIEFS</a:t>
                      </a:r>
                    </a:p>
                    <a:p>
                      <a:r>
                        <a:rPr lang="en-US" sz="1800" b="0" dirty="0"/>
                        <a:t>Religion has beliefs</a:t>
                      </a:r>
                      <a:endParaRPr lang="en-GB" sz="1800" b="0" dirty="0"/>
                    </a:p>
                  </a:txBody>
                  <a:tcPr/>
                </a:tc>
                <a:tc>
                  <a:txBody>
                    <a:bodyPr/>
                    <a:lstStyle/>
                    <a:p>
                      <a:pPr algn="l" fontAlgn="b"/>
                      <a:r>
                        <a:rPr lang="en-US" sz="1800" b="0" i="0" u="none" strike="noStrike" dirty="0">
                          <a:solidFill>
                            <a:srgbClr val="000000"/>
                          </a:solidFill>
                          <a:effectLst/>
                          <a:latin typeface="Calibri" panose="020F0502020204030204" pitchFamily="34" charset="0"/>
                        </a:rPr>
                        <a:t>At the heart of each religion is a particular set of beliefs. These beliefs, some of which are shared with other religions, offer a particular vision of the universe, humanity, meaning and truth. Beliefs about the nature of reality underpin religious ritual and expression. </a:t>
                      </a:r>
                    </a:p>
                    <a:p>
                      <a:pPr algn="l" fontAlgn="b"/>
                      <a:endParaRPr lang="en-US" sz="18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226730734"/>
                  </a:ext>
                </a:extLst>
              </a:tr>
              <a:tr h="1186291">
                <a:tc>
                  <a:txBody>
                    <a:bodyPr/>
                    <a:lstStyle/>
                    <a:p>
                      <a:r>
                        <a:rPr lang="en-US" sz="2400" b="1" dirty="0">
                          <a:solidFill>
                            <a:srgbClr val="0070C0"/>
                          </a:solidFill>
                        </a:rPr>
                        <a:t>DIVERSITY</a:t>
                      </a:r>
                    </a:p>
                    <a:p>
                      <a:r>
                        <a:rPr lang="en-US" sz="1800" b="0" dirty="0"/>
                        <a:t>Religion is diverse</a:t>
                      </a:r>
                      <a:endParaRPr lang="en-GB" sz="1800" b="0" dirty="0"/>
                    </a:p>
                  </a:txBody>
                  <a:tcPr/>
                </a:tc>
                <a:tc>
                  <a:txBody>
                    <a:bodyPr/>
                    <a:lstStyle/>
                    <a:p>
                      <a:pPr algn="l" fontAlgn="b"/>
                      <a:r>
                        <a:rPr lang="en-US" sz="1800" b="0" i="0" u="none" strike="noStrike" dirty="0">
                          <a:solidFill>
                            <a:srgbClr val="000000"/>
                          </a:solidFill>
                          <a:effectLst/>
                          <a:latin typeface="Calibri" panose="020F0502020204030204" pitchFamily="34" charset="0"/>
                        </a:rPr>
                        <a:t>Within each religion's internal landscape of belief there is variation and sometimes dissent or disagreement. Key religious concepts can be understood in diverse ways. Differences in outlook shape practice and expression. Different groups might be associated with particular times or places.  </a:t>
                      </a:r>
                    </a:p>
                  </a:txBody>
                  <a:tcPr marL="9525" marR="9525" marT="9525" marB="0" anchor="b"/>
                </a:tc>
                <a:extLst>
                  <a:ext uri="{0D108BD9-81ED-4DB2-BD59-A6C34878D82A}">
                    <a16:rowId xmlns:a16="http://schemas.microsoft.com/office/drawing/2014/main" val="3248905880"/>
                  </a:ext>
                </a:extLst>
              </a:tr>
              <a:tr h="1774839">
                <a:tc>
                  <a:txBody>
                    <a:bodyPr/>
                    <a:lstStyle/>
                    <a:p>
                      <a:r>
                        <a:rPr lang="en-US" sz="2400" b="1" dirty="0">
                          <a:solidFill>
                            <a:srgbClr val="FF6600"/>
                          </a:solidFill>
                        </a:rPr>
                        <a:t>CONTEXT</a:t>
                      </a:r>
                    </a:p>
                    <a:p>
                      <a:r>
                        <a:rPr lang="en-US" sz="1800" b="0" dirty="0">
                          <a:solidFill>
                            <a:schemeClr val="tx1"/>
                          </a:solidFill>
                        </a:rPr>
                        <a:t>Religious beliefs and practices have a context</a:t>
                      </a:r>
                    </a:p>
                    <a:p>
                      <a:endParaRPr lang="en-GB" sz="2400" b="1" dirty="0"/>
                    </a:p>
                  </a:txBody>
                  <a:tcPr/>
                </a:tc>
                <a:tc>
                  <a:txBody>
                    <a:bodyPr/>
                    <a:lstStyle/>
                    <a:p>
                      <a:pPr algn="l" fontAlgn="b"/>
                      <a:r>
                        <a:rPr lang="en-US" sz="1800" b="0" i="0" u="none" strike="noStrike" dirty="0">
                          <a:solidFill>
                            <a:srgbClr val="000000"/>
                          </a:solidFill>
                          <a:effectLst/>
                          <a:latin typeface="Calibri" panose="020F0502020204030204" pitchFamily="34" charset="0"/>
                        </a:rPr>
                        <a:t>Every modern religion can be understood as the result of political, social, economic or existential pressures that have occurred throughout its history. Understanding such pressures can enhance understanding of the religion. The development of a religion can be seen through large-scale movements or the influence of figures and groups throughout its history; modern religious forms can be understood as contingent on these pressures and individuals.  </a:t>
                      </a:r>
                    </a:p>
                    <a:p>
                      <a:pPr algn="l" fontAlgn="b"/>
                      <a:r>
                        <a:rPr lang="en-US" sz="1800" b="0" i="0" u="none" strike="noStrike" dirty="0">
                          <a:solidFill>
                            <a:srgbClr val="000000"/>
                          </a:solidFill>
                          <a:effectLst/>
                          <a:latin typeface="Calibri" panose="020F0502020204030204" pitchFamily="34" charset="0"/>
                        </a:rPr>
                        <a:t> </a:t>
                      </a:r>
                    </a:p>
                  </a:txBody>
                  <a:tcPr marL="9525" marR="9525" marT="9525" marB="0" anchor="b"/>
                </a:tc>
                <a:extLst>
                  <a:ext uri="{0D108BD9-81ED-4DB2-BD59-A6C34878D82A}">
                    <a16:rowId xmlns:a16="http://schemas.microsoft.com/office/drawing/2014/main" val="2381947254"/>
                  </a:ext>
                </a:extLst>
              </a:tr>
              <a:tr h="1186291">
                <a:tc>
                  <a:txBody>
                    <a:bodyPr/>
                    <a:lstStyle/>
                    <a:p>
                      <a:r>
                        <a:rPr lang="en-US" sz="2400" b="1" dirty="0">
                          <a:solidFill>
                            <a:srgbClr val="7030A0"/>
                          </a:solidFill>
                        </a:rPr>
                        <a:t>ETHICS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rPr>
                        <a:t>Religion has an ethical dimension</a:t>
                      </a:r>
                      <a:endParaRPr lang="en-GB" sz="2000" b="1" dirty="0">
                        <a:solidFill>
                          <a:srgbClr val="7030A0"/>
                        </a:solidFill>
                      </a:endParaRPr>
                    </a:p>
                  </a:txBody>
                  <a:tcPr/>
                </a:tc>
                <a:tc>
                  <a:txBody>
                    <a:bodyPr/>
                    <a:lstStyle/>
                    <a:p>
                      <a:pPr algn="l" fontAlgn="b"/>
                      <a:r>
                        <a:rPr lang="en-US" sz="1800" b="0" i="0" u="none" strike="noStrike" dirty="0">
                          <a:solidFill>
                            <a:srgbClr val="000000"/>
                          </a:solidFill>
                          <a:effectLst/>
                          <a:latin typeface="Calibri" panose="020F0502020204030204" pitchFamily="34" charset="0"/>
                        </a:rPr>
                        <a:t>Each religion offers ethical principles regarding social, practical and spiritual matters. Some religious ethical principles apply within the logic of the religion only, while others apply to human societies more widely. Religion is one form, but not the only form, of ethical guidance. Aspects of religion can raise ethical questions, such as regarding equality and power.  </a:t>
                      </a:r>
                    </a:p>
                  </a:txBody>
                  <a:tcPr marL="9525" marR="9525" marT="9525" marB="0" anchor="b"/>
                </a:tc>
                <a:extLst>
                  <a:ext uri="{0D108BD9-81ED-4DB2-BD59-A6C34878D82A}">
                    <a16:rowId xmlns:a16="http://schemas.microsoft.com/office/drawing/2014/main" val="984595316"/>
                  </a:ext>
                </a:extLst>
              </a:tr>
              <a:tr h="1186291">
                <a:tc>
                  <a:txBody>
                    <a:bodyPr/>
                    <a:lstStyle/>
                    <a:p>
                      <a:pPr marL="0" algn="l" rtl="0" eaLnBrk="1" fontAlgn="t" latinLnBrk="0" hangingPunct="1">
                        <a:spcBef>
                          <a:spcPts val="0"/>
                        </a:spcBef>
                        <a:spcAft>
                          <a:spcPts val="0"/>
                        </a:spcAft>
                      </a:pPr>
                      <a:r>
                        <a:rPr lang="fr-FR" sz="2400" b="1" i="0" u="none" strike="noStrike" kern="1200">
                          <a:solidFill>
                            <a:srgbClr val="FF33CC"/>
                          </a:solidFill>
                          <a:effectLst/>
                          <a:latin typeface="Calibri" panose="020F0502020204030204" pitchFamily="34" charset="0"/>
                        </a:rPr>
                        <a:t>PHILOSOPHY</a:t>
                      </a:r>
                      <a:endParaRPr lang="fr-FR" sz="1800" b="0" i="0" u="none" strike="noStrike">
                        <a:effectLst/>
                        <a:latin typeface="Arial" panose="020B0604020202020204" pitchFamily="34" charset="0"/>
                      </a:endParaRPr>
                    </a:p>
                    <a:p>
                      <a:pPr marL="0" algn="l" rtl="0" eaLnBrk="1" fontAlgn="t" latinLnBrk="0" hangingPunct="1">
                        <a:spcBef>
                          <a:spcPts val="0"/>
                        </a:spcBef>
                        <a:spcAft>
                          <a:spcPts val="0"/>
                        </a:spcAft>
                      </a:pPr>
                      <a:r>
                        <a:rPr lang="fr-FR" sz="1800" b="0" i="0" u="none" strike="noStrike" kern="1200">
                          <a:solidFill>
                            <a:srgbClr val="000000"/>
                          </a:solidFill>
                          <a:effectLst/>
                          <a:latin typeface="Calibri" panose="020F0502020204030204" pitchFamily="34" charset="0"/>
                        </a:rPr>
                        <a:t>Religion raises philosophical questions </a:t>
                      </a:r>
                      <a:r>
                        <a:rPr lang="fr-FR" sz="2000" b="1" i="0" u="none" strike="noStrike" kern="1200">
                          <a:solidFill>
                            <a:srgbClr val="FF33CC"/>
                          </a:solidFill>
                          <a:effectLst/>
                          <a:latin typeface="Calibri" panose="020F0502020204030204" pitchFamily="34" charset="0"/>
                        </a:rPr>
                        <a:t> </a:t>
                      </a:r>
                      <a:endParaRPr lang="fr-FR" sz="1800" b="0" i="0" u="none" strike="noStrike">
                        <a:effectLst/>
                        <a:latin typeface="Arial" panose="020B0604020202020204" pitchFamily="34" charset="0"/>
                      </a:endParaRPr>
                    </a:p>
                  </a:txBody>
                  <a:tcPr/>
                </a:tc>
                <a:tc>
                  <a:txBody>
                    <a:bodyPr/>
                    <a:lstStyle/>
                    <a:p>
                      <a:pPr marL="0" algn="l" rtl="0" eaLnBrk="1" fontAlgn="b" latinLnBrk="0" hangingPunct="1">
                        <a:spcBef>
                          <a:spcPts val="0"/>
                        </a:spcBef>
                        <a:spcAft>
                          <a:spcPts val="0"/>
                        </a:spcAft>
                      </a:pPr>
                      <a:r>
                        <a:rPr lang="en-US" sz="1800" b="0" i="0" u="none" strike="noStrike" kern="1200" dirty="0">
                          <a:solidFill>
                            <a:srgbClr val="000000"/>
                          </a:solidFill>
                          <a:effectLst/>
                          <a:latin typeface="Calibri" panose="020F0502020204030204" pitchFamily="34" charset="0"/>
                        </a:rPr>
                        <a:t>Each religion provides answers to questions of ultimate meaning.  Religious answers to such questions are part, but not all, of the ways these questions might be answered. Some answers offered from within religion raise further questions, such as regards authority or reliability.  </a:t>
                      </a:r>
                      <a:endParaRPr lang="en-US" sz="1800" b="0" i="0" u="none" strike="noStrike" dirty="0">
                        <a:effectLst/>
                        <a:latin typeface="Arial" panose="020B0604020202020204" pitchFamily="34" charset="0"/>
                      </a:endParaRPr>
                    </a:p>
                  </a:txBody>
                  <a:tcPr marL="9525" marR="9525" marT="9525" marB="0" anchor="b"/>
                </a:tc>
                <a:extLst>
                  <a:ext uri="{0D108BD9-81ED-4DB2-BD59-A6C34878D82A}">
                    <a16:rowId xmlns:a16="http://schemas.microsoft.com/office/drawing/2014/main" val="3005204259"/>
                  </a:ext>
                </a:extLst>
              </a:tr>
            </a:tbl>
          </a:graphicData>
        </a:graphic>
      </p:graphicFrame>
    </p:spTree>
    <p:extLst>
      <p:ext uri="{BB962C8B-B14F-4D97-AF65-F5344CB8AC3E}">
        <p14:creationId xmlns:p14="http://schemas.microsoft.com/office/powerpoint/2010/main" val="1408733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1D7AC-E325-4A1F-A6AC-189C4AE3FEBD}"/>
              </a:ext>
            </a:extLst>
          </p:cNvPr>
          <p:cNvSpPr>
            <a:spLocks noGrp="1"/>
          </p:cNvSpPr>
          <p:nvPr>
            <p:ph type="title"/>
          </p:nvPr>
        </p:nvSpPr>
        <p:spPr>
          <a:xfrm>
            <a:off x="187039" y="11874"/>
            <a:ext cx="11131136" cy="1021279"/>
          </a:xfrm>
        </p:spPr>
        <p:txBody>
          <a:bodyPr/>
          <a:lstStyle/>
          <a:p>
            <a:r>
              <a:rPr lang="en-US" b="1" dirty="0">
                <a:solidFill>
                  <a:srgbClr val="006666"/>
                </a:solidFill>
                <a:latin typeface="Arial Black" panose="020B0A04020102020204" pitchFamily="34" charset="0"/>
              </a:rPr>
              <a:t>AQA a: ISLAM, PRACTICES  </a:t>
            </a:r>
            <a:endParaRPr lang="en-GB" b="1" dirty="0">
              <a:solidFill>
                <a:srgbClr val="006666"/>
              </a:solidFill>
              <a:latin typeface="Arial Black" panose="020B0A04020102020204" pitchFamily="34" charset="0"/>
            </a:endParaRPr>
          </a:p>
        </p:txBody>
      </p:sp>
      <p:sp>
        <p:nvSpPr>
          <p:cNvPr id="3" name="Content Placeholder 2">
            <a:extLst>
              <a:ext uri="{FF2B5EF4-FFF2-40B4-BE49-F238E27FC236}">
                <a16:creationId xmlns:a16="http://schemas.microsoft.com/office/drawing/2014/main" id="{BA5EBE4A-92EC-4428-9BCC-69AD34C958BD}"/>
              </a:ext>
            </a:extLst>
          </p:cNvPr>
          <p:cNvSpPr>
            <a:spLocks noGrp="1"/>
          </p:cNvSpPr>
          <p:nvPr>
            <p:ph idx="1"/>
          </p:nvPr>
        </p:nvSpPr>
        <p:spPr>
          <a:xfrm>
            <a:off x="187042" y="806925"/>
            <a:ext cx="4373083" cy="5919848"/>
          </a:xfrm>
          <a:noFill/>
        </p:spPr>
        <p:txBody>
          <a:bodyPr>
            <a:normAutofit/>
          </a:bodyPr>
          <a:lstStyle/>
          <a:p>
            <a:pPr marL="0" indent="0">
              <a:buNone/>
            </a:pPr>
            <a:r>
              <a:rPr lang="en-GB" sz="2400" b="1" dirty="0"/>
              <a:t>Worship</a:t>
            </a:r>
            <a:endParaRPr lang="en-GB" sz="2400" dirty="0"/>
          </a:p>
          <a:p>
            <a:pPr marL="0" indent="0">
              <a:buNone/>
            </a:pPr>
            <a:r>
              <a:rPr lang="en-GB" sz="2400" dirty="0"/>
              <a:t>• Five Pillars of Sunni Islam and Ten Obligatory Acts of Shi’a Islam. </a:t>
            </a:r>
          </a:p>
          <a:p>
            <a:pPr marL="0" indent="0">
              <a:buNone/>
            </a:pPr>
            <a:r>
              <a:rPr lang="en-GB" sz="2400" dirty="0"/>
              <a:t>• Shahadah: declaration of faith and its place in Muslim practice.</a:t>
            </a:r>
          </a:p>
          <a:p>
            <a:pPr marL="0" indent="0">
              <a:buNone/>
            </a:pPr>
            <a:r>
              <a:rPr lang="en-GB" sz="2400" dirty="0"/>
              <a:t>• Salah and its significance: how and why, including times, directions, ablution (wudu), movements (</a:t>
            </a:r>
            <a:r>
              <a:rPr lang="en-GB" sz="2400" dirty="0" err="1"/>
              <a:t>rak’ahs</a:t>
            </a:r>
            <a:r>
              <a:rPr lang="en-GB" sz="2400" dirty="0"/>
              <a:t>) and recitations; salah in the home and mosque and elsewhere; Friday prayer (</a:t>
            </a:r>
            <a:r>
              <a:rPr lang="en-GB" sz="2400" dirty="0" err="1"/>
              <a:t>Jummah</a:t>
            </a:r>
            <a:r>
              <a:rPr lang="en-GB" sz="2400" dirty="0"/>
              <a:t>); key differences in Sunni and Shi’a salah, different Muslim views about the importance of prayer.</a:t>
            </a:r>
          </a:p>
          <a:p>
            <a:pPr marL="0" indent="0">
              <a:buNone/>
            </a:pPr>
            <a:endParaRPr lang="en-GB" dirty="0"/>
          </a:p>
        </p:txBody>
      </p:sp>
      <p:sp>
        <p:nvSpPr>
          <p:cNvPr id="4" name="TextBox 3">
            <a:extLst>
              <a:ext uri="{FF2B5EF4-FFF2-40B4-BE49-F238E27FC236}">
                <a16:creationId xmlns:a16="http://schemas.microsoft.com/office/drawing/2014/main" id="{6DDABE3C-9CF2-468E-A482-B60635B0F1F3}"/>
              </a:ext>
            </a:extLst>
          </p:cNvPr>
          <p:cNvSpPr txBox="1"/>
          <p:nvPr/>
        </p:nvSpPr>
        <p:spPr>
          <a:xfrm>
            <a:off x="5011388" y="868234"/>
            <a:ext cx="7235042" cy="5632311"/>
          </a:xfrm>
          <a:prstGeom prst="rect">
            <a:avLst/>
          </a:prstGeom>
          <a:noFill/>
        </p:spPr>
        <p:txBody>
          <a:bodyPr wrap="square" rtlCol="0">
            <a:spAutoFit/>
          </a:bodyPr>
          <a:lstStyle/>
          <a:p>
            <a:r>
              <a:rPr lang="en-GB" sz="2400" b="1" dirty="0"/>
              <a:t>Duties and festivals</a:t>
            </a:r>
            <a:endParaRPr lang="en-GB" sz="2400" dirty="0"/>
          </a:p>
          <a:p>
            <a:r>
              <a:rPr lang="en-GB" sz="2400" dirty="0"/>
              <a:t>• Sawm: role and significance of fasting during Ramadan including origins, duties, benefits of fasting, exceptions and their reasons, the Night of Power, Qur’an 96:1–5.</a:t>
            </a:r>
          </a:p>
          <a:p>
            <a:r>
              <a:rPr lang="en-GB" sz="2400" dirty="0"/>
              <a:t>• </a:t>
            </a:r>
            <a:r>
              <a:rPr lang="en-GB" sz="2400" dirty="0" err="1"/>
              <a:t>Zakah</a:t>
            </a:r>
            <a:r>
              <a:rPr lang="en-GB" sz="2400" dirty="0"/>
              <a:t>: role and significance including origins, how and why it is given, benefits of receipt, </a:t>
            </a:r>
            <a:r>
              <a:rPr lang="en-GB" sz="2400" dirty="0" err="1"/>
              <a:t>Khums</a:t>
            </a:r>
            <a:r>
              <a:rPr lang="en-GB" sz="2400" dirty="0"/>
              <a:t> in Shi’a Islam.</a:t>
            </a:r>
          </a:p>
          <a:p>
            <a:r>
              <a:rPr lang="en-GB" sz="2400" dirty="0"/>
              <a:t>• Hajj: role and significance including origins, actions performed at sites including the </a:t>
            </a:r>
            <a:r>
              <a:rPr lang="en-GB" sz="2400" dirty="0" err="1"/>
              <a:t>Ka’aba</a:t>
            </a:r>
            <a:r>
              <a:rPr lang="en-GB" sz="2400" dirty="0"/>
              <a:t> at Makkah, Mina, Arafat, </a:t>
            </a:r>
            <a:r>
              <a:rPr lang="en-GB" sz="2400" dirty="0" err="1"/>
              <a:t>Muzdalifah</a:t>
            </a:r>
            <a:r>
              <a:rPr lang="en-GB" sz="2400" dirty="0"/>
              <a:t> and their significance.</a:t>
            </a:r>
          </a:p>
          <a:p>
            <a:r>
              <a:rPr lang="en-GB" sz="2400" dirty="0"/>
              <a:t>• Jihad: different understandings of jihad: meaning and significance of greater and lesser jihad; origins, influence and conditions for the declaration of lesser jihad.</a:t>
            </a:r>
          </a:p>
          <a:p>
            <a:r>
              <a:rPr lang="en-GB" sz="2400" dirty="0"/>
              <a:t>• Festivals and commemorations, their importance for Muslims in Britain today, including origins and meanings of Id-ul-</a:t>
            </a:r>
            <a:r>
              <a:rPr lang="en-GB" sz="2400" dirty="0" err="1"/>
              <a:t>Adha</a:t>
            </a:r>
            <a:r>
              <a:rPr lang="en-GB" sz="2400" dirty="0"/>
              <a:t>, Id-ul-</a:t>
            </a:r>
            <a:r>
              <a:rPr lang="en-GB" sz="2400" dirty="0" err="1"/>
              <a:t>Fitr</a:t>
            </a:r>
            <a:r>
              <a:rPr lang="en-GB" sz="2400" dirty="0"/>
              <a:t>, Ashura.</a:t>
            </a:r>
          </a:p>
        </p:txBody>
      </p:sp>
    </p:spTree>
    <p:extLst>
      <p:ext uri="{BB962C8B-B14F-4D97-AF65-F5344CB8AC3E}">
        <p14:creationId xmlns:p14="http://schemas.microsoft.com/office/powerpoint/2010/main" val="32542085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a:extLst>
              <a:ext uri="{FF2B5EF4-FFF2-40B4-BE49-F238E27FC236}">
                <a16:creationId xmlns:a16="http://schemas.microsoft.com/office/drawing/2014/main" id="{F525D2D7-57F4-40C6-BBB9-D5BDCD20BC60}"/>
              </a:ext>
            </a:extLst>
          </p:cNvPr>
          <p:cNvSpPr>
            <a:spLocks noChangeArrowheads="1"/>
          </p:cNvSpPr>
          <p:nvPr/>
        </p:nvSpPr>
        <p:spPr bwMode="auto">
          <a:xfrm>
            <a:off x="154380" y="0"/>
            <a:ext cx="2010807"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0" i="0" u="none" strike="noStrike" cap="none" normalizeH="0" baseline="0" dirty="0">
                <a:ln>
                  <a:noFill/>
                </a:ln>
                <a:solidFill>
                  <a:schemeClr val="tx1"/>
                </a:solidFill>
                <a:effectLst/>
                <a:latin typeface="Arial Black" panose="020B0A04020102020204" pitchFamily="34" charset="0"/>
                <a:ea typeface="Calibri" panose="020F0502020204030204" pitchFamily="34" charset="0"/>
                <a:cs typeface="Times New Roman" panose="02020603050405020304" pitchFamily="18" charset="0"/>
              </a:rPr>
              <a:t>KS4: AQA A</a:t>
            </a:r>
            <a:endParaRPr kumimoji="0" lang="en-GB" altLang="en-US" sz="11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0" i="0" u="none" strike="noStrike" cap="none" normalizeH="0" baseline="0" dirty="0">
                <a:ln>
                  <a:noFill/>
                </a:ln>
                <a:solidFill>
                  <a:schemeClr val="tx1"/>
                </a:solidFill>
                <a:effectLst/>
                <a:latin typeface="Arial Black" panose="020B0A04020102020204" pitchFamily="34" charset="0"/>
                <a:ea typeface="Calibri" panose="020F0502020204030204" pitchFamily="34" charset="0"/>
                <a:cs typeface="Times New Roman" panose="02020603050405020304" pitchFamily="18" charset="0"/>
              </a:rPr>
              <a:t>Islam: </a:t>
            </a:r>
            <a:r>
              <a:rPr lang="en-GB" altLang="en-US" sz="1600" dirty="0">
                <a:latin typeface="Arial Black" panose="020B0A04020102020204" pitchFamily="34" charset="0"/>
                <a:ea typeface="Calibri" panose="020F0502020204030204" pitchFamily="34" charset="0"/>
                <a:cs typeface="Times New Roman" panose="02020603050405020304" pitchFamily="18" charset="0"/>
              </a:rPr>
              <a:t>Practices</a:t>
            </a:r>
            <a:endParaRPr kumimoji="0" lang="en-GB" altLang="en-US" sz="2800" b="0" i="0" u="none" strike="noStrike" cap="none" normalizeH="0" baseline="0" dirty="0">
              <a:ln>
                <a:noFill/>
              </a:ln>
              <a:solidFill>
                <a:schemeClr val="tx1"/>
              </a:solidFill>
              <a:effectLst/>
              <a:latin typeface="Arial" panose="020B0604020202020204" pitchFamily="34" charset="0"/>
            </a:endParaRPr>
          </a:p>
        </p:txBody>
      </p:sp>
      <p:graphicFrame>
        <p:nvGraphicFramePr>
          <p:cNvPr id="4" name="Table 3">
            <a:extLst>
              <a:ext uri="{FF2B5EF4-FFF2-40B4-BE49-F238E27FC236}">
                <a16:creationId xmlns:a16="http://schemas.microsoft.com/office/drawing/2014/main" id="{4DCB15A6-11FD-4165-9054-E50035B8FA6E}"/>
              </a:ext>
            </a:extLst>
          </p:cNvPr>
          <p:cNvGraphicFramePr>
            <a:graphicFrameLocks noGrp="1"/>
          </p:cNvGraphicFramePr>
          <p:nvPr/>
        </p:nvGraphicFramePr>
        <p:xfrm>
          <a:off x="0" y="656864"/>
          <a:ext cx="12191999" cy="5796241"/>
        </p:xfrm>
        <a:graphic>
          <a:graphicData uri="http://schemas.openxmlformats.org/drawingml/2006/table">
            <a:tbl>
              <a:tblPr firstRow="1" firstCol="1" bandRow="1"/>
              <a:tblGrid>
                <a:gridCol w="6353299">
                  <a:extLst>
                    <a:ext uri="{9D8B030D-6E8A-4147-A177-3AD203B41FA5}">
                      <a16:colId xmlns:a16="http://schemas.microsoft.com/office/drawing/2014/main" val="191821897"/>
                    </a:ext>
                  </a:extLst>
                </a:gridCol>
                <a:gridCol w="5838700">
                  <a:extLst>
                    <a:ext uri="{9D8B030D-6E8A-4147-A177-3AD203B41FA5}">
                      <a16:colId xmlns:a16="http://schemas.microsoft.com/office/drawing/2014/main" val="1220864248"/>
                    </a:ext>
                  </a:extLst>
                </a:gridCol>
              </a:tblGrid>
              <a:tr h="319931">
                <a:tc>
                  <a:txBody>
                    <a:bodyPr/>
                    <a:lstStyle/>
                    <a:p>
                      <a:pPr>
                        <a:lnSpc>
                          <a:spcPct val="107000"/>
                        </a:lnSpc>
                        <a:spcAft>
                          <a:spcPts val="0"/>
                        </a:spcAft>
                      </a:pPr>
                      <a:r>
                        <a:rPr lang="en-GB" sz="2000" b="1" dirty="0">
                          <a:solidFill>
                            <a:schemeClr val="bg1"/>
                          </a:solidFill>
                          <a:effectLst/>
                        </a:rPr>
                        <a:t>KEY QUESTION AND CONTENT</a:t>
                      </a:r>
                      <a:endParaRPr lang="en-GB" sz="1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33045" marR="33045" marT="0" marB="0">
                    <a:solidFill>
                      <a:schemeClr val="tx1"/>
                    </a:solidFill>
                  </a:tcPr>
                </a:tc>
                <a:tc>
                  <a:txBody>
                    <a:bodyPr/>
                    <a:lstStyle/>
                    <a:p>
                      <a:pPr>
                        <a:lnSpc>
                          <a:spcPct val="107000"/>
                        </a:lnSpc>
                        <a:spcAft>
                          <a:spcPts val="0"/>
                        </a:spcAft>
                      </a:pPr>
                      <a:r>
                        <a:rPr lang="en-GB" sz="2000" b="1" dirty="0">
                          <a:solidFill>
                            <a:schemeClr val="bg1"/>
                          </a:solidFill>
                          <a:effectLst/>
                        </a:rPr>
                        <a:t>BIG IDEAS LEARNING</a:t>
                      </a:r>
                      <a:endParaRPr lang="en-GB" sz="1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33045" marR="33045" marT="0" marB="0">
                    <a:solidFill>
                      <a:schemeClr val="tx1"/>
                    </a:solidFill>
                  </a:tcPr>
                </a:tc>
                <a:extLst>
                  <a:ext uri="{0D108BD9-81ED-4DB2-BD59-A6C34878D82A}">
                    <a16:rowId xmlns:a16="http://schemas.microsoft.com/office/drawing/2014/main" val="328702798"/>
                  </a:ext>
                </a:extLst>
              </a:tr>
              <a:tr h="1230497">
                <a:tc>
                  <a:txBody>
                    <a:bodyPr/>
                    <a:lstStyle/>
                    <a:p>
                      <a:pPr>
                        <a:lnSpc>
                          <a:spcPct val="107000"/>
                        </a:lnSpc>
                        <a:spcAft>
                          <a:spcPts val="0"/>
                        </a:spcAft>
                      </a:pPr>
                      <a:r>
                        <a:rPr lang="en-GB" sz="1800" b="1" dirty="0">
                          <a:effectLst/>
                        </a:rPr>
                        <a:t>1: How Islamic is the Hajj?</a:t>
                      </a:r>
                    </a:p>
                    <a:p>
                      <a:pPr marL="342900" lvl="0" indent="-342900">
                        <a:lnSpc>
                          <a:spcPct val="107000"/>
                        </a:lnSpc>
                        <a:spcAft>
                          <a:spcPts val="0"/>
                        </a:spcAft>
                        <a:buFont typeface="+mj-lt"/>
                        <a:buAutoNum type="alphaLcParenR"/>
                      </a:pPr>
                      <a:r>
                        <a:rPr lang="en-GB" sz="1800" b="0" dirty="0">
                          <a:effectLst/>
                        </a:rPr>
                        <a:t>History- Muhammad’s family guardians of the Hajj &amp; </a:t>
                      </a:r>
                      <a:r>
                        <a:rPr lang="en-GB" sz="1800" b="0" dirty="0" err="1">
                          <a:effectLst/>
                        </a:rPr>
                        <a:t>Ka’aba</a:t>
                      </a:r>
                      <a:endParaRPr lang="en-GB" sz="1800" b="0" dirty="0">
                        <a:effectLst/>
                      </a:endParaRPr>
                    </a:p>
                    <a:p>
                      <a:pPr marL="342900" lvl="0" indent="-342900">
                        <a:lnSpc>
                          <a:spcPct val="107000"/>
                        </a:lnSpc>
                        <a:spcAft>
                          <a:spcPts val="0"/>
                        </a:spcAft>
                        <a:buFont typeface="+mj-lt"/>
                        <a:buAutoNum type="alphaLcParenR"/>
                      </a:pPr>
                      <a:r>
                        <a:rPr lang="en-GB" sz="1800" b="0" dirty="0">
                          <a:effectLst/>
                        </a:rPr>
                        <a:t>Pre-Islamic elements</a:t>
                      </a:r>
                    </a:p>
                    <a:p>
                      <a:pPr marL="342900" lvl="0" indent="-342900">
                        <a:lnSpc>
                          <a:spcPct val="107000"/>
                        </a:lnSpc>
                        <a:spcAft>
                          <a:spcPts val="0"/>
                        </a:spcAft>
                        <a:buFont typeface="+mj-lt"/>
                        <a:buAutoNum type="alphaLcParenR"/>
                      </a:pPr>
                      <a:r>
                        <a:rPr lang="en-GB" sz="1800" b="0" dirty="0">
                          <a:effectLst/>
                        </a:rPr>
                        <a:t>Importance in Islam</a:t>
                      </a:r>
                      <a:endParaRPr lang="en-GB"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33045" marR="33045" marT="0" marB="0"/>
                </a:tc>
                <a:tc>
                  <a:txBody>
                    <a:bodyPr/>
                    <a:lstStyle/>
                    <a:p>
                      <a:pPr>
                        <a:lnSpc>
                          <a:spcPct val="107000"/>
                        </a:lnSpc>
                        <a:spcAft>
                          <a:spcPts val="0"/>
                        </a:spcAft>
                      </a:pPr>
                      <a:r>
                        <a:rPr lang="en-GB" sz="1800" b="1" dirty="0">
                          <a:solidFill>
                            <a:srgbClr val="FF6600"/>
                          </a:solidFill>
                          <a:effectLst/>
                        </a:rPr>
                        <a:t>CONTEXT: historical context of the Hajj</a:t>
                      </a:r>
                    </a:p>
                    <a:p>
                      <a:pPr>
                        <a:lnSpc>
                          <a:spcPct val="107000"/>
                        </a:lnSpc>
                        <a:spcAft>
                          <a:spcPts val="0"/>
                        </a:spcAft>
                      </a:pPr>
                      <a:r>
                        <a:rPr lang="en-GB" sz="1800" b="1" dirty="0">
                          <a:solidFill>
                            <a:srgbClr val="FF33CC"/>
                          </a:solidFill>
                          <a:effectLst/>
                        </a:rPr>
                        <a:t>PHILOSOPHY: discussion of what makes Hajj Islamic</a:t>
                      </a:r>
                    </a:p>
                    <a:p>
                      <a:pPr>
                        <a:lnSpc>
                          <a:spcPct val="107000"/>
                        </a:lnSpc>
                        <a:spcAft>
                          <a:spcPts val="0"/>
                        </a:spcAft>
                      </a:pPr>
                      <a:r>
                        <a:rPr lang="en-GB" sz="1800" dirty="0">
                          <a:effectLst/>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33045" marR="33045" marT="0" marB="0"/>
                </a:tc>
                <a:extLst>
                  <a:ext uri="{0D108BD9-81ED-4DB2-BD59-A6C34878D82A}">
                    <a16:rowId xmlns:a16="http://schemas.microsoft.com/office/drawing/2014/main" val="271000986"/>
                  </a:ext>
                </a:extLst>
              </a:tr>
              <a:tr h="762900">
                <a:tc>
                  <a:txBody>
                    <a:bodyPr/>
                    <a:lstStyle/>
                    <a:p>
                      <a:pPr>
                        <a:lnSpc>
                          <a:spcPct val="107000"/>
                        </a:lnSpc>
                        <a:spcAft>
                          <a:spcPts val="0"/>
                        </a:spcAft>
                      </a:pPr>
                      <a:r>
                        <a:rPr lang="en-GB" sz="1800" b="1" dirty="0">
                          <a:effectLst/>
                        </a:rPr>
                        <a:t>2: Is Hajj still the same?</a:t>
                      </a:r>
                    </a:p>
                    <a:p>
                      <a:pPr>
                        <a:lnSpc>
                          <a:spcPct val="107000"/>
                        </a:lnSpc>
                        <a:spcAft>
                          <a:spcPts val="0"/>
                        </a:spcAft>
                      </a:pPr>
                      <a:r>
                        <a:rPr lang="en-GB" sz="1800" b="0" dirty="0">
                          <a:effectLst/>
                        </a:rPr>
                        <a:t>Info on Muhammad’s hajj, Modern hajj</a:t>
                      </a:r>
                      <a:endParaRPr lang="en-GB"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33045" marR="33045" marT="0" marB="0"/>
                </a:tc>
                <a:tc>
                  <a:txBody>
                    <a:bodyPr/>
                    <a:lstStyle/>
                    <a:p>
                      <a:pPr>
                        <a:lnSpc>
                          <a:spcPct val="107000"/>
                        </a:lnSpc>
                        <a:spcAft>
                          <a:spcPts val="0"/>
                        </a:spcAft>
                      </a:pPr>
                      <a:r>
                        <a:rPr lang="en-GB" sz="1800" b="1" dirty="0">
                          <a:solidFill>
                            <a:srgbClr val="FF6600"/>
                          </a:solidFill>
                          <a:effectLst/>
                        </a:rPr>
                        <a:t>CONTEXT: setting modern Hajj in historical context</a:t>
                      </a:r>
                    </a:p>
                    <a:p>
                      <a:pPr>
                        <a:lnSpc>
                          <a:spcPct val="107000"/>
                        </a:lnSpc>
                        <a:spcAft>
                          <a:spcPts val="0"/>
                        </a:spcAft>
                      </a:pPr>
                      <a:r>
                        <a:rPr lang="en-GB" sz="1800" b="1" dirty="0">
                          <a:solidFill>
                            <a:srgbClr val="00B050"/>
                          </a:solidFill>
                          <a:effectLst/>
                        </a:rPr>
                        <a:t>BELIEFS: theology of Hajj </a:t>
                      </a:r>
                    </a:p>
                  </a:txBody>
                  <a:tcPr marL="33045" marR="33045" marT="0" marB="0"/>
                </a:tc>
                <a:extLst>
                  <a:ext uri="{0D108BD9-81ED-4DB2-BD59-A6C34878D82A}">
                    <a16:rowId xmlns:a16="http://schemas.microsoft.com/office/drawing/2014/main" val="2015094020"/>
                  </a:ext>
                </a:extLst>
              </a:tr>
              <a:tr h="1680412">
                <a:tc>
                  <a:txBody>
                    <a:bodyPr/>
                    <a:lstStyle/>
                    <a:p>
                      <a:pPr>
                        <a:lnSpc>
                          <a:spcPct val="107000"/>
                        </a:lnSpc>
                        <a:spcAft>
                          <a:spcPts val="0"/>
                        </a:spcAft>
                      </a:pPr>
                      <a:r>
                        <a:rPr lang="en-GB" sz="1800" b="1" dirty="0">
                          <a:effectLst/>
                        </a:rPr>
                        <a:t>3: Intention or action: what matters?</a:t>
                      </a:r>
                    </a:p>
                    <a:p>
                      <a:pPr marL="342900" lvl="0" indent="-342900">
                        <a:lnSpc>
                          <a:spcPct val="107000"/>
                        </a:lnSpc>
                        <a:spcAft>
                          <a:spcPts val="0"/>
                        </a:spcAft>
                        <a:buFont typeface="+mj-lt"/>
                        <a:buAutoNum type="alphaLcParenR"/>
                      </a:pPr>
                      <a:r>
                        <a:rPr lang="en-GB" sz="1800" b="0" dirty="0">
                          <a:effectLst/>
                        </a:rPr>
                        <a:t>concept of intention- the intention to do an action is as good as doing the action</a:t>
                      </a:r>
                    </a:p>
                    <a:p>
                      <a:pPr marL="342900" lvl="0" indent="-342900">
                        <a:lnSpc>
                          <a:spcPct val="107000"/>
                        </a:lnSpc>
                        <a:spcAft>
                          <a:spcPts val="0"/>
                        </a:spcAft>
                        <a:buFont typeface="+mj-lt"/>
                        <a:buAutoNum type="alphaLcParenR"/>
                      </a:pPr>
                      <a:r>
                        <a:rPr lang="en-GB" sz="1800" b="0" dirty="0">
                          <a:effectLst/>
                        </a:rPr>
                        <a:t>intention in prayer- intention to pray is essential- denoted by wudu. A prayer when distracted is not a prayer</a:t>
                      </a:r>
                    </a:p>
                    <a:p>
                      <a:pPr marL="342900" lvl="0" indent="-342900">
                        <a:lnSpc>
                          <a:spcPct val="107000"/>
                        </a:lnSpc>
                        <a:spcAft>
                          <a:spcPts val="0"/>
                        </a:spcAft>
                        <a:buFont typeface="+mj-lt"/>
                        <a:buAutoNum type="alphaLcParenR"/>
                      </a:pPr>
                      <a:r>
                        <a:rPr lang="en-GB" sz="1800" b="0" dirty="0">
                          <a:effectLst/>
                        </a:rPr>
                        <a:t>Wider ethical debate about intention and action</a:t>
                      </a:r>
                      <a:endParaRPr lang="en-GB"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33045" marR="33045" marT="0" marB="0"/>
                </a:tc>
                <a:tc>
                  <a:txBody>
                    <a:bodyPr/>
                    <a:lstStyle/>
                    <a:p>
                      <a:pPr>
                        <a:lnSpc>
                          <a:spcPct val="107000"/>
                        </a:lnSpc>
                        <a:spcAft>
                          <a:spcPts val="0"/>
                        </a:spcAft>
                      </a:pPr>
                      <a:r>
                        <a:rPr lang="en-GB" sz="1800" b="1" dirty="0">
                          <a:solidFill>
                            <a:srgbClr val="7030A0"/>
                          </a:solidFill>
                          <a:effectLst/>
                        </a:rPr>
                        <a:t>ETHICS: consideration of ethical value of intention and action</a:t>
                      </a:r>
                    </a:p>
                    <a:p>
                      <a:pPr>
                        <a:lnSpc>
                          <a:spcPct val="107000"/>
                        </a:lnSpc>
                        <a:spcAft>
                          <a:spcPts val="0"/>
                        </a:spcAft>
                      </a:pPr>
                      <a:r>
                        <a:rPr lang="en-GB" sz="1800" b="1" dirty="0">
                          <a:solidFill>
                            <a:srgbClr val="00B050"/>
                          </a:solidFill>
                          <a:effectLst/>
                        </a:rPr>
                        <a:t>BELIEFS: beliefs about value of intention in Islam </a:t>
                      </a:r>
                    </a:p>
                    <a:p>
                      <a:pPr>
                        <a:lnSpc>
                          <a:spcPct val="107000"/>
                        </a:lnSpc>
                        <a:spcAft>
                          <a:spcPts val="0"/>
                        </a:spcAft>
                        <a:tabLst>
                          <a:tab pos="5070475" algn="l"/>
                        </a:tabLst>
                      </a:pPr>
                      <a:r>
                        <a:rPr lang="en-GB" sz="1800" b="1" dirty="0">
                          <a:solidFill>
                            <a:srgbClr val="FF6600"/>
                          </a:solidFill>
                          <a:effectLst/>
                        </a:rPr>
                        <a:t>CONTEXT: setting prayer in context of intention</a:t>
                      </a:r>
                      <a:r>
                        <a:rPr lang="en-GB" sz="1800" dirty="0">
                          <a:effectLst/>
                        </a:rPr>
                        <a:t>	</a:t>
                      </a:r>
                    </a:p>
                    <a:p>
                      <a:pPr>
                        <a:lnSpc>
                          <a:spcPct val="107000"/>
                        </a:lnSpc>
                        <a:spcAft>
                          <a:spcPts val="0"/>
                        </a:spcAft>
                      </a:pPr>
                      <a:r>
                        <a:rPr lang="en-GB" sz="1800" dirty="0">
                          <a:effectLst/>
                        </a:rPr>
                        <a:t> </a:t>
                      </a:r>
                    </a:p>
                    <a:p>
                      <a:pPr>
                        <a:lnSpc>
                          <a:spcPct val="107000"/>
                        </a:lnSpc>
                        <a:spcAft>
                          <a:spcPts val="0"/>
                        </a:spcAft>
                      </a:pPr>
                      <a:r>
                        <a:rPr lang="en-GB" sz="1800" dirty="0">
                          <a:effectLst/>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33045" marR="33045" marT="0" marB="0"/>
                </a:tc>
                <a:extLst>
                  <a:ext uri="{0D108BD9-81ED-4DB2-BD59-A6C34878D82A}">
                    <a16:rowId xmlns:a16="http://schemas.microsoft.com/office/drawing/2014/main" val="766769030"/>
                  </a:ext>
                </a:extLst>
              </a:tr>
              <a:tr h="733904">
                <a:tc>
                  <a:txBody>
                    <a:bodyPr/>
                    <a:lstStyle/>
                    <a:p>
                      <a:pPr>
                        <a:lnSpc>
                          <a:spcPct val="107000"/>
                        </a:lnSpc>
                        <a:spcAft>
                          <a:spcPts val="0"/>
                        </a:spcAft>
                      </a:pPr>
                      <a:r>
                        <a:rPr lang="en-GB" sz="1800" b="1" dirty="0">
                          <a:effectLst/>
                        </a:rPr>
                        <a:t>4: Is Islam something you do or something you believe?</a:t>
                      </a:r>
                    </a:p>
                    <a:p>
                      <a:pPr marL="342900" lvl="0" indent="-342900">
                        <a:lnSpc>
                          <a:spcPct val="107000"/>
                        </a:lnSpc>
                        <a:spcAft>
                          <a:spcPts val="0"/>
                        </a:spcAft>
                        <a:buFont typeface="+mj-lt"/>
                        <a:buAutoNum type="alphaLcParenR"/>
                      </a:pPr>
                      <a:r>
                        <a:rPr lang="en-GB" sz="1800" b="0" dirty="0">
                          <a:effectLst/>
                        </a:rPr>
                        <a:t>Shahadah</a:t>
                      </a:r>
                    </a:p>
                    <a:p>
                      <a:pPr marL="342900" lvl="0" indent="-342900">
                        <a:lnSpc>
                          <a:spcPct val="107000"/>
                        </a:lnSpc>
                        <a:spcAft>
                          <a:spcPts val="0"/>
                        </a:spcAft>
                        <a:buFont typeface="+mj-lt"/>
                        <a:buAutoNum type="alphaLcParenR"/>
                      </a:pPr>
                      <a:r>
                        <a:rPr lang="en-GB" sz="1800" b="0" dirty="0">
                          <a:effectLst/>
                        </a:rPr>
                        <a:t>Salat (brief recap), sawm- reasons for fasting. </a:t>
                      </a:r>
                      <a:endParaRPr lang="en-GB"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33045" marR="33045" marT="0" marB="0"/>
                </a:tc>
                <a:tc>
                  <a:txBody>
                    <a:bodyPr/>
                    <a:lstStyle/>
                    <a:p>
                      <a:pPr>
                        <a:lnSpc>
                          <a:spcPct val="107000"/>
                        </a:lnSpc>
                        <a:spcAft>
                          <a:spcPts val="0"/>
                        </a:spcAft>
                      </a:pPr>
                      <a:r>
                        <a:rPr lang="en-GB" sz="1800" b="1" dirty="0">
                          <a:solidFill>
                            <a:srgbClr val="00B050"/>
                          </a:solidFill>
                          <a:effectLst/>
                        </a:rPr>
                        <a:t>BELIEFS: beliefs underpinning salat and sawm</a:t>
                      </a:r>
                    </a:p>
                    <a:p>
                      <a:pPr>
                        <a:lnSpc>
                          <a:spcPct val="107000"/>
                        </a:lnSpc>
                        <a:spcAft>
                          <a:spcPts val="0"/>
                        </a:spcAft>
                      </a:pPr>
                      <a:r>
                        <a:rPr lang="en-GB" sz="1800" b="1" dirty="0">
                          <a:solidFill>
                            <a:srgbClr val="FF6600"/>
                          </a:solidFill>
                          <a:effectLst/>
                        </a:rPr>
                        <a:t>CONTEXT: setting Shahadah, salat and sawm against context of belief or action</a:t>
                      </a:r>
                      <a:endParaRPr lang="en-GB" sz="1800" b="1" dirty="0">
                        <a:solidFill>
                          <a:srgbClr val="FF66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3045" marR="33045" marT="0" marB="0"/>
                </a:tc>
                <a:extLst>
                  <a:ext uri="{0D108BD9-81ED-4DB2-BD59-A6C34878D82A}">
                    <a16:rowId xmlns:a16="http://schemas.microsoft.com/office/drawing/2014/main" val="2668512014"/>
                  </a:ext>
                </a:extLst>
              </a:tr>
              <a:tr h="130531">
                <a:tc>
                  <a:txBody>
                    <a:bodyPr/>
                    <a:lstStyle/>
                    <a:p>
                      <a:pPr>
                        <a:lnSpc>
                          <a:spcPct val="107000"/>
                        </a:lnSpc>
                        <a:spcAft>
                          <a:spcPts val="0"/>
                        </a:spcAft>
                      </a:pPr>
                      <a:r>
                        <a:rPr lang="en-GB" sz="1800" b="1" dirty="0">
                          <a:effectLst/>
                        </a:rPr>
                        <a:t>5: Celebration</a:t>
                      </a:r>
                    </a:p>
                    <a:p>
                      <a:pPr>
                        <a:lnSpc>
                          <a:spcPct val="107000"/>
                        </a:lnSpc>
                        <a:spcAft>
                          <a:spcPts val="0"/>
                        </a:spcAft>
                      </a:pPr>
                      <a:r>
                        <a:rPr lang="en-GB" sz="1800" b="0" dirty="0">
                          <a:effectLst/>
                        </a:rPr>
                        <a:t>Eid ul </a:t>
                      </a:r>
                      <a:r>
                        <a:rPr lang="en-GB" sz="1800" b="0" dirty="0" err="1">
                          <a:effectLst/>
                        </a:rPr>
                        <a:t>Adha</a:t>
                      </a:r>
                      <a:r>
                        <a:rPr lang="en-GB" sz="1800" b="0" dirty="0">
                          <a:effectLst/>
                        </a:rPr>
                        <a:t> (end of Hajj)</a:t>
                      </a:r>
                    </a:p>
                    <a:p>
                      <a:pPr>
                        <a:lnSpc>
                          <a:spcPct val="107000"/>
                        </a:lnSpc>
                        <a:spcAft>
                          <a:spcPts val="0"/>
                        </a:spcAft>
                      </a:pPr>
                      <a:r>
                        <a:rPr lang="en-GB" sz="1800" b="0" dirty="0">
                          <a:effectLst/>
                        </a:rPr>
                        <a:t>Eid ul </a:t>
                      </a:r>
                      <a:r>
                        <a:rPr lang="en-GB" sz="1800" b="0" dirty="0" err="1">
                          <a:effectLst/>
                        </a:rPr>
                        <a:t>fitr</a:t>
                      </a:r>
                      <a:r>
                        <a:rPr lang="en-GB" sz="1800" b="0" dirty="0">
                          <a:effectLst/>
                        </a:rPr>
                        <a:t> </a:t>
                      </a:r>
                      <a:endParaRPr lang="en-GB"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33045" marR="33045" marT="0" marB="0"/>
                </a:tc>
                <a:tc>
                  <a:txBody>
                    <a:bodyPr/>
                    <a:lstStyle/>
                    <a:p>
                      <a:pPr>
                        <a:lnSpc>
                          <a:spcPct val="107000"/>
                        </a:lnSpc>
                        <a:spcAft>
                          <a:spcPts val="0"/>
                        </a:spcAft>
                      </a:pPr>
                      <a:r>
                        <a:rPr lang="en-GB" sz="1800" b="1" dirty="0">
                          <a:solidFill>
                            <a:srgbClr val="00B050"/>
                          </a:solidFill>
                          <a:effectLst/>
                        </a:rPr>
                        <a:t>BELIEFS: beliefs and theology underpinning Eid festivities</a:t>
                      </a:r>
                    </a:p>
                    <a:p>
                      <a:pPr>
                        <a:lnSpc>
                          <a:spcPct val="107000"/>
                        </a:lnSpc>
                        <a:spcAft>
                          <a:spcPts val="0"/>
                        </a:spcAft>
                      </a:pPr>
                      <a:r>
                        <a:rPr lang="en-GB" sz="1800" b="1" dirty="0">
                          <a:solidFill>
                            <a:srgbClr val="FF6600"/>
                          </a:solidFill>
                          <a:effectLst/>
                        </a:rPr>
                        <a:t>CONTEXT: </a:t>
                      </a:r>
                      <a:r>
                        <a:rPr lang="en-GB" sz="1800" b="1" dirty="0" err="1">
                          <a:solidFill>
                            <a:srgbClr val="FF6600"/>
                          </a:solidFill>
                          <a:effectLst/>
                        </a:rPr>
                        <a:t>Eids</a:t>
                      </a:r>
                      <a:r>
                        <a:rPr lang="en-GB" sz="1800" b="1" dirty="0">
                          <a:solidFill>
                            <a:srgbClr val="FF6600"/>
                          </a:solidFill>
                          <a:effectLst/>
                        </a:rPr>
                        <a:t> in the context of Ramadan (Eid ul </a:t>
                      </a:r>
                      <a:r>
                        <a:rPr lang="en-GB" sz="1800" b="1" dirty="0" err="1">
                          <a:solidFill>
                            <a:srgbClr val="FF6600"/>
                          </a:solidFill>
                          <a:effectLst/>
                        </a:rPr>
                        <a:t>fitre</a:t>
                      </a:r>
                      <a:r>
                        <a:rPr lang="en-GB" sz="1800" b="1" dirty="0">
                          <a:solidFill>
                            <a:srgbClr val="FF6600"/>
                          </a:solidFill>
                          <a:effectLst/>
                        </a:rPr>
                        <a:t>) and Hajj (Eid ul </a:t>
                      </a:r>
                      <a:r>
                        <a:rPr lang="en-GB" sz="1800" b="1" dirty="0" err="1">
                          <a:solidFill>
                            <a:srgbClr val="FF6600"/>
                          </a:solidFill>
                          <a:effectLst/>
                        </a:rPr>
                        <a:t>Adha</a:t>
                      </a:r>
                      <a:r>
                        <a:rPr lang="en-GB" sz="1800" b="1" dirty="0">
                          <a:solidFill>
                            <a:srgbClr val="FF6600"/>
                          </a:solidFill>
                          <a:effectLst/>
                        </a:rPr>
                        <a:t>)</a:t>
                      </a:r>
                      <a:endParaRPr lang="en-GB" sz="1800" b="1" dirty="0">
                        <a:solidFill>
                          <a:srgbClr val="FF66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3045" marR="33045" marT="0" marB="0"/>
                </a:tc>
                <a:extLst>
                  <a:ext uri="{0D108BD9-81ED-4DB2-BD59-A6C34878D82A}">
                    <a16:rowId xmlns:a16="http://schemas.microsoft.com/office/drawing/2014/main" val="1187353872"/>
                  </a:ext>
                </a:extLst>
              </a:tr>
            </a:tbl>
          </a:graphicData>
        </a:graphic>
      </p:graphicFrame>
    </p:spTree>
    <p:extLst>
      <p:ext uri="{BB962C8B-B14F-4D97-AF65-F5344CB8AC3E}">
        <p14:creationId xmlns:p14="http://schemas.microsoft.com/office/powerpoint/2010/main" val="1481532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237538EB-AF29-487E-9C94-88CCBA110E8A}"/>
              </a:ext>
            </a:extLst>
          </p:cNvPr>
          <p:cNvGraphicFramePr>
            <a:graphicFrameLocks noGrp="1"/>
          </p:cNvGraphicFramePr>
          <p:nvPr/>
        </p:nvGraphicFramePr>
        <p:xfrm>
          <a:off x="0" y="253877"/>
          <a:ext cx="12192000" cy="6545606"/>
        </p:xfrm>
        <a:graphic>
          <a:graphicData uri="http://schemas.openxmlformats.org/drawingml/2006/table">
            <a:tbl>
              <a:tblPr firstRow="1" firstCol="1" bandRow="1"/>
              <a:tblGrid>
                <a:gridCol w="6056416">
                  <a:extLst>
                    <a:ext uri="{9D8B030D-6E8A-4147-A177-3AD203B41FA5}">
                      <a16:colId xmlns:a16="http://schemas.microsoft.com/office/drawing/2014/main" val="1101310491"/>
                    </a:ext>
                  </a:extLst>
                </a:gridCol>
                <a:gridCol w="6135584">
                  <a:extLst>
                    <a:ext uri="{9D8B030D-6E8A-4147-A177-3AD203B41FA5}">
                      <a16:colId xmlns:a16="http://schemas.microsoft.com/office/drawing/2014/main" val="3371190346"/>
                    </a:ext>
                  </a:extLst>
                </a:gridCol>
              </a:tblGrid>
              <a:tr h="1123686">
                <a:tc>
                  <a:txBody>
                    <a:bodyPr/>
                    <a:lstStyle/>
                    <a:p>
                      <a:pPr marL="0" algn="l" rtl="0" eaLnBrk="1" fontAlgn="t" latinLnBrk="0" hangingPunct="1">
                        <a:lnSpc>
                          <a:spcPct val="107000"/>
                        </a:lnSpc>
                        <a:spcBef>
                          <a:spcPts val="0"/>
                        </a:spcBef>
                        <a:spcAft>
                          <a:spcPts val="0"/>
                        </a:spcAft>
                      </a:pPr>
                      <a:r>
                        <a:rPr lang="en-US" sz="1800" b="1" i="0" u="none" strike="noStrike" kern="1200" dirty="0">
                          <a:solidFill>
                            <a:srgbClr val="000000"/>
                          </a:solidFill>
                          <a:effectLst/>
                          <a:latin typeface="Calibri" panose="020F0502020204030204" pitchFamily="34" charset="0"/>
                        </a:rPr>
                        <a:t>6: Celebration or commemoration?</a:t>
                      </a:r>
                      <a:endParaRPr lang="en-US" sz="6600" b="1" i="0" u="none" strike="noStrike" dirty="0">
                        <a:effectLst/>
                        <a:latin typeface="Arial" panose="020B0604020202020204" pitchFamily="34" charset="0"/>
                      </a:endParaRPr>
                    </a:p>
                    <a:p>
                      <a:pPr marL="0" algn="l" rtl="0" eaLnBrk="1" fontAlgn="t" latinLnBrk="0" hangingPunct="1">
                        <a:lnSpc>
                          <a:spcPct val="107000"/>
                        </a:lnSpc>
                        <a:spcBef>
                          <a:spcPts val="0"/>
                        </a:spcBef>
                        <a:spcAft>
                          <a:spcPts val="0"/>
                        </a:spcAft>
                      </a:pPr>
                      <a:r>
                        <a:rPr lang="en-US" sz="1800" b="0" i="0" u="none" strike="noStrike" kern="1200" dirty="0">
                          <a:solidFill>
                            <a:srgbClr val="000000"/>
                          </a:solidFill>
                          <a:effectLst/>
                          <a:latin typeface="Calibri" panose="020F0502020204030204" pitchFamily="34" charset="0"/>
                        </a:rPr>
                        <a:t>Recap Karbala learning from KS3</a:t>
                      </a:r>
                      <a:endParaRPr lang="en-US" sz="6600" b="0" i="0" u="none" strike="noStrike" dirty="0">
                        <a:effectLst/>
                        <a:latin typeface="Arial" panose="020B0604020202020204" pitchFamily="34" charset="0"/>
                      </a:endParaRPr>
                    </a:p>
                    <a:p>
                      <a:pPr marL="0" algn="l" rtl="0" eaLnBrk="1" fontAlgn="t" latinLnBrk="0" hangingPunct="1">
                        <a:lnSpc>
                          <a:spcPct val="107000"/>
                        </a:lnSpc>
                        <a:spcBef>
                          <a:spcPts val="0"/>
                        </a:spcBef>
                        <a:spcAft>
                          <a:spcPts val="0"/>
                        </a:spcAft>
                      </a:pPr>
                      <a:r>
                        <a:rPr lang="en-US" sz="1800" b="0" i="0" u="none" strike="noStrike" kern="1200" dirty="0">
                          <a:solidFill>
                            <a:srgbClr val="000000"/>
                          </a:solidFill>
                          <a:effectLst/>
                          <a:latin typeface="Calibri" panose="020F0502020204030204" pitchFamily="34" charset="0"/>
                        </a:rPr>
                        <a:t>Ashura in Shi’a Islam</a:t>
                      </a:r>
                      <a:endParaRPr lang="en-US" sz="6600" b="0" i="0" u="none" strike="noStrike" dirty="0">
                        <a:effectLst/>
                        <a:latin typeface="Arial" panose="020B0604020202020204" pitchFamily="34" charset="0"/>
                      </a:endParaRPr>
                    </a:p>
                    <a:p>
                      <a:pPr marL="0" algn="l" rtl="0" eaLnBrk="1" fontAlgn="t" latinLnBrk="0" hangingPunct="1">
                        <a:lnSpc>
                          <a:spcPct val="107000"/>
                        </a:lnSpc>
                        <a:spcBef>
                          <a:spcPts val="0"/>
                        </a:spcBef>
                        <a:spcAft>
                          <a:spcPts val="0"/>
                        </a:spcAft>
                      </a:pPr>
                      <a:r>
                        <a:rPr lang="en-US" sz="1800" b="0" i="0" u="none" strike="noStrike" kern="1200" dirty="0">
                          <a:solidFill>
                            <a:srgbClr val="000000"/>
                          </a:solidFill>
                          <a:effectLst/>
                          <a:latin typeface="Calibri" panose="020F0502020204030204" pitchFamily="34" charset="0"/>
                        </a:rPr>
                        <a:t>Brief comparison to Sunni Ashura observances</a:t>
                      </a:r>
                      <a:endParaRPr lang="en-US" sz="6600" b="0" i="0" u="none" strike="noStrike" dirty="0">
                        <a:effectLst/>
                        <a:latin typeface="Arial" panose="020B0604020202020204" pitchFamily="34" charset="0"/>
                      </a:endParaRPr>
                    </a:p>
                    <a:p>
                      <a:pPr marL="0" algn="l" rtl="0" eaLnBrk="1" fontAlgn="t" latinLnBrk="0" hangingPunct="1">
                        <a:lnSpc>
                          <a:spcPct val="107000"/>
                        </a:lnSpc>
                        <a:spcBef>
                          <a:spcPts val="0"/>
                        </a:spcBef>
                        <a:spcAft>
                          <a:spcPts val="0"/>
                        </a:spcAft>
                      </a:pPr>
                      <a:r>
                        <a:rPr lang="en-US" sz="1800" b="1" i="0" u="none" strike="noStrike" kern="1200" dirty="0">
                          <a:solidFill>
                            <a:srgbClr val="000000"/>
                          </a:solidFill>
                          <a:effectLst/>
                          <a:latin typeface="Calibri" panose="020F0502020204030204" pitchFamily="34" charset="0"/>
                        </a:rPr>
                        <a:t> </a:t>
                      </a:r>
                      <a:endParaRPr lang="en-US" sz="6600" b="1" i="0" u="none" strike="noStrike" dirty="0">
                        <a:effectLst/>
                        <a:latin typeface="Arial" panose="020B0604020202020204" pitchFamily="34" charset="0"/>
                      </a:endParaRPr>
                    </a:p>
                  </a:txBody>
                  <a:tcPr marL="28480" marR="28480" marT="821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rtl="0" eaLnBrk="1" fontAlgn="t" latinLnBrk="0" hangingPunct="1">
                        <a:lnSpc>
                          <a:spcPct val="107000"/>
                        </a:lnSpc>
                        <a:spcBef>
                          <a:spcPts val="0"/>
                        </a:spcBef>
                        <a:spcAft>
                          <a:spcPts val="0"/>
                        </a:spcAft>
                      </a:pPr>
                      <a:r>
                        <a:rPr lang="en-US" sz="1800" b="1" i="0" u="none" strike="noStrike" kern="1200" dirty="0">
                          <a:solidFill>
                            <a:srgbClr val="FF6600"/>
                          </a:solidFill>
                          <a:effectLst/>
                          <a:latin typeface="Calibri" panose="020F0502020204030204" pitchFamily="34" charset="0"/>
                        </a:rPr>
                        <a:t>CONTEXT: Ashura in context of Karbala</a:t>
                      </a:r>
                      <a:endParaRPr lang="en-US" sz="6600" b="1" i="0" u="none" strike="noStrike" dirty="0">
                        <a:solidFill>
                          <a:srgbClr val="FF6600"/>
                        </a:solidFill>
                        <a:effectLst/>
                        <a:latin typeface="Arial" panose="020B0604020202020204" pitchFamily="34" charset="0"/>
                      </a:endParaRPr>
                    </a:p>
                    <a:p>
                      <a:pPr marL="0" algn="l" rtl="0" eaLnBrk="1" fontAlgn="t" latinLnBrk="0" hangingPunct="1">
                        <a:lnSpc>
                          <a:spcPct val="107000"/>
                        </a:lnSpc>
                        <a:spcBef>
                          <a:spcPts val="0"/>
                        </a:spcBef>
                        <a:spcAft>
                          <a:spcPts val="0"/>
                        </a:spcAft>
                      </a:pPr>
                      <a:r>
                        <a:rPr lang="en-US" sz="1800" b="1" i="0" u="none" strike="noStrike" kern="1200" dirty="0">
                          <a:solidFill>
                            <a:srgbClr val="00B050"/>
                          </a:solidFill>
                          <a:effectLst/>
                          <a:latin typeface="Calibri" panose="020F0502020204030204" pitchFamily="34" charset="0"/>
                        </a:rPr>
                        <a:t>BELIEFS: identifying Shi’a- specific beliefs</a:t>
                      </a:r>
                      <a:endParaRPr lang="en-US" sz="6600" b="1" i="0" u="none" strike="noStrike" dirty="0">
                        <a:solidFill>
                          <a:srgbClr val="00B050"/>
                        </a:solidFill>
                        <a:effectLst/>
                        <a:latin typeface="Arial" panose="020B0604020202020204" pitchFamily="34" charset="0"/>
                      </a:endParaRPr>
                    </a:p>
                    <a:p>
                      <a:pPr marL="0" algn="l" rtl="0" eaLnBrk="1" fontAlgn="t" latinLnBrk="0" hangingPunct="1">
                        <a:lnSpc>
                          <a:spcPct val="107000"/>
                        </a:lnSpc>
                        <a:spcBef>
                          <a:spcPts val="0"/>
                        </a:spcBef>
                        <a:spcAft>
                          <a:spcPts val="0"/>
                        </a:spcAft>
                      </a:pPr>
                      <a:r>
                        <a:rPr lang="en-US" sz="1800" b="1" i="0" u="none" strike="noStrike" kern="1200" dirty="0">
                          <a:solidFill>
                            <a:srgbClr val="0070C0"/>
                          </a:solidFill>
                          <a:effectLst/>
                          <a:latin typeface="Calibri" panose="020F0502020204030204" pitchFamily="34" charset="0"/>
                        </a:rPr>
                        <a:t>DIVERSITY: differences n approach to Ashura across S&amp;S</a:t>
                      </a:r>
                      <a:endParaRPr lang="en-US" sz="6600" b="1" i="0" u="none" strike="noStrike" dirty="0">
                        <a:solidFill>
                          <a:srgbClr val="0070C0"/>
                        </a:solidFill>
                        <a:effectLst/>
                        <a:latin typeface="Arial" panose="020B0604020202020204" pitchFamily="34" charset="0"/>
                      </a:endParaRPr>
                    </a:p>
                    <a:p>
                      <a:pPr marL="0" algn="l" rtl="0" eaLnBrk="1" fontAlgn="t" latinLnBrk="0" hangingPunct="1">
                        <a:lnSpc>
                          <a:spcPct val="107000"/>
                        </a:lnSpc>
                        <a:spcBef>
                          <a:spcPts val="0"/>
                        </a:spcBef>
                        <a:spcAft>
                          <a:spcPts val="0"/>
                        </a:spcAft>
                      </a:pPr>
                      <a:r>
                        <a:rPr lang="en-US" sz="1800" b="0" i="0" u="none" strike="noStrike" kern="1200" dirty="0">
                          <a:solidFill>
                            <a:srgbClr val="000000"/>
                          </a:solidFill>
                          <a:effectLst/>
                          <a:latin typeface="Calibri" panose="020F0502020204030204" pitchFamily="34" charset="0"/>
                        </a:rPr>
                        <a:t> </a:t>
                      </a:r>
                      <a:endParaRPr lang="en-US" sz="6600" b="0" i="0" u="none" strike="noStrike" dirty="0">
                        <a:effectLst/>
                        <a:latin typeface="Arial" panose="020B0604020202020204" pitchFamily="34" charset="0"/>
                      </a:endParaRPr>
                    </a:p>
                  </a:txBody>
                  <a:tcPr marL="28480" marR="28480" marT="821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31734757"/>
                  </a:ext>
                </a:extLst>
              </a:tr>
              <a:tr h="896836">
                <a:tc>
                  <a:txBody>
                    <a:bodyPr/>
                    <a:lstStyle/>
                    <a:p>
                      <a:pPr marL="0" algn="l" rtl="0" eaLnBrk="1" fontAlgn="t" latinLnBrk="0" hangingPunct="1">
                        <a:lnSpc>
                          <a:spcPct val="107000"/>
                        </a:lnSpc>
                        <a:spcBef>
                          <a:spcPts val="0"/>
                        </a:spcBef>
                        <a:spcAft>
                          <a:spcPts val="0"/>
                        </a:spcAft>
                      </a:pPr>
                      <a:r>
                        <a:rPr lang="en-US" sz="1800" b="1" i="0" u="none" strike="noStrike" kern="1200" dirty="0">
                          <a:solidFill>
                            <a:srgbClr val="000000"/>
                          </a:solidFill>
                          <a:effectLst/>
                          <a:latin typeface="Calibri" panose="020F0502020204030204" pitchFamily="34" charset="0"/>
                        </a:rPr>
                        <a:t>7: is Zakat a membership fee?</a:t>
                      </a:r>
                      <a:endParaRPr lang="en-US" sz="6600" b="1" i="0" u="none" strike="noStrike" dirty="0">
                        <a:effectLst/>
                        <a:latin typeface="Arial" panose="020B0604020202020204" pitchFamily="34" charset="0"/>
                      </a:endParaRPr>
                    </a:p>
                    <a:p>
                      <a:pPr marL="0" algn="l" rtl="0" eaLnBrk="1" fontAlgn="t" latinLnBrk="0" hangingPunct="1">
                        <a:lnSpc>
                          <a:spcPct val="107000"/>
                        </a:lnSpc>
                        <a:spcBef>
                          <a:spcPts val="0"/>
                        </a:spcBef>
                        <a:spcAft>
                          <a:spcPts val="0"/>
                        </a:spcAft>
                      </a:pPr>
                      <a:r>
                        <a:rPr lang="en-US" sz="1800" b="0" i="0" u="none" strike="noStrike" kern="1200" dirty="0">
                          <a:solidFill>
                            <a:srgbClr val="000000"/>
                          </a:solidFill>
                          <a:effectLst/>
                          <a:latin typeface="Calibri" panose="020F0502020204030204" pitchFamily="34" charset="0"/>
                        </a:rPr>
                        <a:t>Info about zakat: compulsory/ obligatory, zakat as purification compare to </a:t>
                      </a:r>
                      <a:r>
                        <a:rPr lang="en-US" sz="1800" b="0" i="0" u="none" strike="noStrike" kern="1200" dirty="0" err="1">
                          <a:solidFill>
                            <a:srgbClr val="000000"/>
                          </a:solidFill>
                          <a:effectLst/>
                          <a:latin typeface="Calibri" panose="020F0502020204030204" pitchFamily="34" charset="0"/>
                        </a:rPr>
                        <a:t>khums</a:t>
                      </a:r>
                      <a:endParaRPr lang="en-US" sz="6600" b="0" i="0" u="none" strike="noStrike" dirty="0">
                        <a:effectLst/>
                        <a:latin typeface="Arial" panose="020B0604020202020204" pitchFamily="34" charset="0"/>
                      </a:endParaRPr>
                    </a:p>
                  </a:txBody>
                  <a:tcPr marL="28480" marR="28480" marT="821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rtl="0" eaLnBrk="1" fontAlgn="t" latinLnBrk="0" hangingPunct="1">
                        <a:lnSpc>
                          <a:spcPct val="107000"/>
                        </a:lnSpc>
                        <a:spcBef>
                          <a:spcPts val="0"/>
                        </a:spcBef>
                        <a:spcAft>
                          <a:spcPts val="0"/>
                        </a:spcAft>
                      </a:pPr>
                      <a:r>
                        <a:rPr lang="en-US" sz="1800" b="1" i="0" u="none" strike="noStrike" kern="1200" dirty="0">
                          <a:solidFill>
                            <a:srgbClr val="7030A0"/>
                          </a:solidFill>
                          <a:effectLst/>
                          <a:latin typeface="Calibri" panose="020F0502020204030204" pitchFamily="34" charset="0"/>
                        </a:rPr>
                        <a:t>ETHICS: consideration of ethical value of obligatory giving</a:t>
                      </a:r>
                      <a:endParaRPr lang="en-US" sz="6600" b="1" i="0" u="none" strike="noStrike" dirty="0">
                        <a:solidFill>
                          <a:srgbClr val="7030A0"/>
                        </a:solidFill>
                        <a:effectLst/>
                        <a:latin typeface="Arial" panose="020B0604020202020204" pitchFamily="34" charset="0"/>
                      </a:endParaRPr>
                    </a:p>
                    <a:p>
                      <a:pPr marL="0" algn="l" rtl="0" eaLnBrk="1" fontAlgn="t" latinLnBrk="0" hangingPunct="1">
                        <a:lnSpc>
                          <a:spcPct val="107000"/>
                        </a:lnSpc>
                        <a:spcBef>
                          <a:spcPts val="0"/>
                        </a:spcBef>
                        <a:spcAft>
                          <a:spcPts val="0"/>
                        </a:spcAft>
                      </a:pPr>
                      <a:r>
                        <a:rPr lang="en-US" sz="1800" b="1" i="0" u="none" strike="noStrike" kern="1200" dirty="0">
                          <a:solidFill>
                            <a:srgbClr val="00B050"/>
                          </a:solidFill>
                          <a:effectLst/>
                          <a:latin typeface="Calibri" panose="020F0502020204030204" pitchFamily="34" charset="0"/>
                        </a:rPr>
                        <a:t>BELIEFS: zakat as purification</a:t>
                      </a:r>
                      <a:endParaRPr lang="en-US" sz="6600" b="1" i="0" u="none" strike="noStrike" dirty="0">
                        <a:solidFill>
                          <a:srgbClr val="00B050"/>
                        </a:solidFill>
                        <a:effectLst/>
                        <a:latin typeface="Arial" panose="020B0604020202020204" pitchFamily="34" charset="0"/>
                      </a:endParaRPr>
                    </a:p>
                    <a:p>
                      <a:pPr marL="0" algn="l" rtl="0" eaLnBrk="1" fontAlgn="t" latinLnBrk="0" hangingPunct="1">
                        <a:lnSpc>
                          <a:spcPct val="107000"/>
                        </a:lnSpc>
                        <a:spcBef>
                          <a:spcPts val="0"/>
                        </a:spcBef>
                        <a:spcAft>
                          <a:spcPts val="0"/>
                        </a:spcAft>
                      </a:pPr>
                      <a:r>
                        <a:rPr lang="en-US" sz="1800" b="1" i="0" u="none" strike="noStrike" kern="1200" dirty="0">
                          <a:solidFill>
                            <a:srgbClr val="7030A0"/>
                          </a:solidFill>
                          <a:effectLst/>
                          <a:latin typeface="Calibri" panose="020F0502020204030204" pitchFamily="34" charset="0"/>
                        </a:rPr>
                        <a:t>ETHICS: wealth as something to be purified/ duty to be giving </a:t>
                      </a:r>
                      <a:endParaRPr lang="en-US" sz="6600" b="1" i="0" u="none" strike="noStrike" dirty="0">
                        <a:solidFill>
                          <a:srgbClr val="7030A0"/>
                        </a:solidFill>
                        <a:effectLst/>
                        <a:latin typeface="Arial" panose="020B0604020202020204" pitchFamily="34" charset="0"/>
                      </a:endParaRPr>
                    </a:p>
                    <a:p>
                      <a:pPr marL="0" algn="l" rtl="0" eaLnBrk="1" fontAlgn="t" latinLnBrk="0" hangingPunct="1">
                        <a:lnSpc>
                          <a:spcPct val="107000"/>
                        </a:lnSpc>
                        <a:spcBef>
                          <a:spcPts val="0"/>
                        </a:spcBef>
                        <a:spcAft>
                          <a:spcPts val="0"/>
                        </a:spcAft>
                      </a:pPr>
                      <a:r>
                        <a:rPr lang="en-US" sz="1800" b="1" i="0" u="none" strike="noStrike" kern="1200" dirty="0">
                          <a:solidFill>
                            <a:srgbClr val="0070C0"/>
                          </a:solidFill>
                          <a:effectLst/>
                          <a:latin typeface="Calibri" panose="020F0502020204030204" pitchFamily="34" charset="0"/>
                        </a:rPr>
                        <a:t>DIVERSITY: zakat compared to </a:t>
                      </a:r>
                      <a:r>
                        <a:rPr lang="en-US" sz="1800" b="1" i="0" u="none" strike="noStrike" kern="1200" dirty="0" err="1">
                          <a:solidFill>
                            <a:srgbClr val="0070C0"/>
                          </a:solidFill>
                          <a:effectLst/>
                          <a:latin typeface="Calibri" panose="020F0502020204030204" pitchFamily="34" charset="0"/>
                        </a:rPr>
                        <a:t>khums</a:t>
                      </a:r>
                      <a:endParaRPr lang="en-US" sz="6600" b="1" i="0" u="none" strike="noStrike" dirty="0">
                        <a:solidFill>
                          <a:srgbClr val="0070C0"/>
                        </a:solidFill>
                        <a:effectLst/>
                        <a:latin typeface="Arial" panose="020B0604020202020204" pitchFamily="34" charset="0"/>
                      </a:endParaRPr>
                    </a:p>
                  </a:txBody>
                  <a:tcPr marL="28480" marR="28480" marT="821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90104305"/>
                  </a:ext>
                </a:extLst>
              </a:tr>
              <a:tr h="914121">
                <a:tc>
                  <a:txBody>
                    <a:bodyPr/>
                    <a:lstStyle/>
                    <a:p>
                      <a:pPr marL="0" algn="l" rtl="0" eaLnBrk="1" fontAlgn="t" latinLnBrk="0" hangingPunct="1">
                        <a:lnSpc>
                          <a:spcPct val="107000"/>
                        </a:lnSpc>
                        <a:spcBef>
                          <a:spcPts val="0"/>
                        </a:spcBef>
                        <a:spcAft>
                          <a:spcPts val="0"/>
                        </a:spcAft>
                      </a:pPr>
                      <a:r>
                        <a:rPr lang="en-US" sz="1800" b="1" i="0" u="none" strike="noStrike" kern="1200" dirty="0">
                          <a:solidFill>
                            <a:srgbClr val="000000"/>
                          </a:solidFill>
                          <a:effectLst/>
                          <a:latin typeface="Calibri" panose="020F0502020204030204" pitchFamily="34" charset="0"/>
                        </a:rPr>
                        <a:t>8: do all Muslims do the same thing?</a:t>
                      </a:r>
                      <a:endParaRPr lang="en-US" sz="6600" b="1" i="0" u="none" strike="noStrike" dirty="0">
                        <a:effectLst/>
                        <a:latin typeface="Arial" panose="020B0604020202020204" pitchFamily="34" charset="0"/>
                      </a:endParaRPr>
                    </a:p>
                    <a:p>
                      <a:pPr marL="347472" indent="-347472" algn="l" rtl="0" eaLnBrk="1" fontAlgn="t" latinLnBrk="0" hangingPunct="1">
                        <a:lnSpc>
                          <a:spcPct val="107000"/>
                        </a:lnSpc>
                        <a:spcBef>
                          <a:spcPts val="0"/>
                        </a:spcBef>
                        <a:spcAft>
                          <a:spcPts val="0"/>
                        </a:spcAft>
                      </a:pPr>
                      <a:r>
                        <a:rPr lang="en-US" sz="1800" b="0" i="0" u="none" strike="noStrike" kern="1200" dirty="0">
                          <a:solidFill>
                            <a:srgbClr val="000000"/>
                          </a:solidFill>
                          <a:effectLst/>
                          <a:latin typeface="Calibri" panose="020F0502020204030204" pitchFamily="34" charset="0"/>
                        </a:rPr>
                        <a:t>Recap 5 Sunni Pillars</a:t>
                      </a:r>
                      <a:endParaRPr lang="en-US" sz="6600" b="0" i="0" u="none" strike="noStrike" dirty="0">
                        <a:effectLst/>
                        <a:latin typeface="Arial" panose="020B0604020202020204" pitchFamily="34" charset="0"/>
                      </a:endParaRPr>
                    </a:p>
                    <a:p>
                      <a:pPr marL="347472" indent="-347472" algn="l" rtl="0" eaLnBrk="1" fontAlgn="t" latinLnBrk="0" hangingPunct="1">
                        <a:lnSpc>
                          <a:spcPct val="107000"/>
                        </a:lnSpc>
                        <a:spcBef>
                          <a:spcPts val="0"/>
                        </a:spcBef>
                        <a:spcAft>
                          <a:spcPts val="0"/>
                        </a:spcAft>
                      </a:pPr>
                      <a:r>
                        <a:rPr lang="en-US" sz="1800" b="0" i="0" u="none" strike="noStrike" kern="1200" dirty="0">
                          <a:solidFill>
                            <a:srgbClr val="000000"/>
                          </a:solidFill>
                          <a:effectLst/>
                          <a:latin typeface="Calibri" panose="020F0502020204030204" pitchFamily="34" charset="0"/>
                        </a:rPr>
                        <a:t>10 Obligatory Acts- </a:t>
                      </a:r>
                      <a:r>
                        <a:rPr lang="en-US" sz="1800" b="0" i="0" u="none" strike="noStrike" kern="1200" dirty="0" err="1">
                          <a:solidFill>
                            <a:srgbClr val="000000"/>
                          </a:solidFill>
                          <a:effectLst/>
                          <a:latin typeface="Calibri" panose="020F0502020204030204" pitchFamily="34" charset="0"/>
                        </a:rPr>
                        <a:t>shi’a</a:t>
                      </a:r>
                      <a:r>
                        <a:rPr lang="en-US" sz="1800" b="0" i="0" u="none" strike="noStrike" kern="1200" dirty="0">
                          <a:solidFill>
                            <a:srgbClr val="000000"/>
                          </a:solidFill>
                          <a:effectLst/>
                          <a:latin typeface="Calibri" panose="020F0502020204030204" pitchFamily="34" charset="0"/>
                        </a:rPr>
                        <a:t> Islam</a:t>
                      </a:r>
                      <a:endParaRPr lang="en-US" sz="6600" b="0" i="0" u="none" strike="noStrike" dirty="0">
                        <a:effectLst/>
                        <a:latin typeface="Arial" panose="020B0604020202020204" pitchFamily="34" charset="0"/>
                      </a:endParaRPr>
                    </a:p>
                  </a:txBody>
                  <a:tcPr marL="28480" marR="28480" marT="821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rtl="0" eaLnBrk="1" fontAlgn="t" latinLnBrk="0" hangingPunct="1">
                        <a:lnSpc>
                          <a:spcPct val="107000"/>
                        </a:lnSpc>
                        <a:spcBef>
                          <a:spcPts val="0"/>
                        </a:spcBef>
                        <a:spcAft>
                          <a:spcPts val="0"/>
                        </a:spcAft>
                      </a:pPr>
                      <a:r>
                        <a:rPr lang="en-US" sz="1800" b="1" i="0" u="none" strike="noStrike" kern="1200" dirty="0">
                          <a:solidFill>
                            <a:srgbClr val="00B050"/>
                          </a:solidFill>
                          <a:effectLst/>
                          <a:latin typeface="Calibri" panose="020F0502020204030204" pitchFamily="34" charset="0"/>
                        </a:rPr>
                        <a:t>BELIEFS: theology underpinning 5 pillars and 10 obligatory acts</a:t>
                      </a:r>
                      <a:endParaRPr lang="en-US" sz="6600" b="1" i="0" u="none" strike="noStrike" dirty="0">
                        <a:solidFill>
                          <a:srgbClr val="00B050"/>
                        </a:solidFill>
                        <a:effectLst/>
                        <a:latin typeface="Arial" panose="020B0604020202020204" pitchFamily="34" charset="0"/>
                      </a:endParaRPr>
                    </a:p>
                    <a:p>
                      <a:pPr marL="0" algn="l" rtl="0" eaLnBrk="1" fontAlgn="t" latinLnBrk="0" hangingPunct="1">
                        <a:lnSpc>
                          <a:spcPct val="107000"/>
                        </a:lnSpc>
                        <a:spcBef>
                          <a:spcPts val="0"/>
                        </a:spcBef>
                        <a:spcAft>
                          <a:spcPts val="0"/>
                        </a:spcAft>
                      </a:pPr>
                      <a:r>
                        <a:rPr lang="en-US" sz="1800" b="1" i="0" u="none" strike="noStrike" kern="1200" dirty="0">
                          <a:solidFill>
                            <a:srgbClr val="0070C0"/>
                          </a:solidFill>
                          <a:effectLst/>
                          <a:latin typeface="Calibri" panose="020F0502020204030204" pitchFamily="34" charset="0"/>
                        </a:rPr>
                        <a:t>DIVERSITY: differences across S&amp;S</a:t>
                      </a:r>
                      <a:endParaRPr lang="en-US" sz="6600" b="1" i="0" u="none" strike="noStrike" dirty="0">
                        <a:solidFill>
                          <a:srgbClr val="0070C0"/>
                        </a:solidFill>
                        <a:effectLst/>
                        <a:latin typeface="Arial" panose="020B0604020202020204" pitchFamily="34" charset="0"/>
                      </a:endParaRPr>
                    </a:p>
                  </a:txBody>
                  <a:tcPr marL="28480" marR="28480" marT="821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23898279"/>
                  </a:ext>
                </a:extLst>
              </a:tr>
              <a:tr h="1123686">
                <a:tc>
                  <a:txBody>
                    <a:bodyPr/>
                    <a:lstStyle/>
                    <a:p>
                      <a:pPr marL="0" algn="l" rtl="0" eaLnBrk="1" fontAlgn="t" latinLnBrk="0" hangingPunct="1">
                        <a:lnSpc>
                          <a:spcPct val="107000"/>
                        </a:lnSpc>
                        <a:spcBef>
                          <a:spcPts val="0"/>
                        </a:spcBef>
                        <a:spcAft>
                          <a:spcPts val="0"/>
                        </a:spcAft>
                      </a:pPr>
                      <a:r>
                        <a:rPr lang="en-US" sz="1800" b="1" i="0" u="none" strike="noStrike" kern="1200" dirty="0">
                          <a:solidFill>
                            <a:srgbClr val="000000"/>
                          </a:solidFill>
                          <a:effectLst/>
                          <a:latin typeface="Calibri" panose="020F0502020204030204" pitchFamily="34" charset="0"/>
                        </a:rPr>
                        <a:t>9: Greater </a:t>
                      </a:r>
                      <a:r>
                        <a:rPr lang="en-US" sz="1800" b="1" i="0" u="none" strike="noStrike" kern="1200" dirty="0" err="1">
                          <a:solidFill>
                            <a:srgbClr val="000000"/>
                          </a:solidFill>
                          <a:effectLst/>
                          <a:latin typeface="Calibri" panose="020F0502020204030204" pitchFamily="34" charset="0"/>
                        </a:rPr>
                        <a:t>jhad</a:t>
                      </a:r>
                      <a:r>
                        <a:rPr lang="en-US" sz="1800" b="1" i="0" u="none" strike="noStrike" kern="1200" dirty="0">
                          <a:solidFill>
                            <a:srgbClr val="000000"/>
                          </a:solidFill>
                          <a:effectLst/>
                          <a:latin typeface="Calibri" panose="020F0502020204030204" pitchFamily="34" charset="0"/>
                        </a:rPr>
                        <a:t>: how to change the world?</a:t>
                      </a:r>
                    </a:p>
                    <a:p>
                      <a:pPr marL="0" algn="l" rtl="0" eaLnBrk="1" fontAlgn="t" latinLnBrk="0" hangingPunct="1">
                        <a:lnSpc>
                          <a:spcPct val="107000"/>
                        </a:lnSpc>
                        <a:spcBef>
                          <a:spcPts val="0"/>
                        </a:spcBef>
                        <a:spcAft>
                          <a:spcPts val="0"/>
                        </a:spcAft>
                      </a:pPr>
                      <a:r>
                        <a:rPr lang="en-US" sz="1800" b="0" i="0" u="none" strike="noStrike" kern="1200" dirty="0">
                          <a:solidFill>
                            <a:srgbClr val="000000"/>
                          </a:solidFill>
                          <a:effectLst/>
                          <a:latin typeface="Calibri" panose="020F0502020204030204" pitchFamily="34" charset="0"/>
                        </a:rPr>
                        <a:t>Beliefs about greater jihad, modern examples, include Muslim charities </a:t>
                      </a:r>
                    </a:p>
                  </a:txBody>
                  <a:tcPr marL="28480" marR="28480" marT="821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rtl="0" eaLnBrk="1" fontAlgn="t" latinLnBrk="0" hangingPunct="1">
                        <a:lnSpc>
                          <a:spcPct val="107000"/>
                        </a:lnSpc>
                        <a:spcBef>
                          <a:spcPts val="0"/>
                        </a:spcBef>
                        <a:spcAft>
                          <a:spcPts val="0"/>
                        </a:spcAft>
                      </a:pPr>
                      <a:r>
                        <a:rPr lang="en-US" sz="1800" b="1" i="0" u="none" strike="noStrike" kern="1200" dirty="0">
                          <a:solidFill>
                            <a:srgbClr val="00B050"/>
                          </a:solidFill>
                          <a:effectLst/>
                          <a:latin typeface="Calibri" panose="020F0502020204030204" pitchFamily="34" charset="0"/>
                        </a:rPr>
                        <a:t>BELIEFS: beliefs about greater jihad</a:t>
                      </a:r>
                      <a:endParaRPr lang="en-US" sz="6600" b="1" i="0" u="none" strike="noStrike" dirty="0">
                        <a:solidFill>
                          <a:srgbClr val="00B050"/>
                        </a:solidFill>
                        <a:effectLst/>
                        <a:latin typeface="Arial" panose="020B0604020202020204" pitchFamily="34" charset="0"/>
                      </a:endParaRPr>
                    </a:p>
                    <a:p>
                      <a:pPr marL="0" algn="l" rtl="0" eaLnBrk="1" fontAlgn="t" latinLnBrk="0" hangingPunct="1">
                        <a:lnSpc>
                          <a:spcPct val="107000"/>
                        </a:lnSpc>
                        <a:spcBef>
                          <a:spcPts val="0"/>
                        </a:spcBef>
                        <a:spcAft>
                          <a:spcPts val="0"/>
                        </a:spcAft>
                      </a:pPr>
                      <a:r>
                        <a:rPr lang="en-US" sz="1800" b="1" i="0" u="none" strike="noStrike" kern="1200" dirty="0">
                          <a:solidFill>
                            <a:srgbClr val="FF6600"/>
                          </a:solidFill>
                          <a:effectLst/>
                          <a:latin typeface="Calibri" panose="020F0502020204030204" pitchFamily="34" charset="0"/>
                        </a:rPr>
                        <a:t>CONTEXT: principles of greater jihad in today’s world</a:t>
                      </a:r>
                      <a:endParaRPr lang="en-US" sz="6600" b="1" i="0" u="none" strike="noStrike" dirty="0">
                        <a:solidFill>
                          <a:srgbClr val="FF6600"/>
                        </a:solidFill>
                        <a:effectLst/>
                        <a:latin typeface="Arial" panose="020B0604020202020204" pitchFamily="34" charset="0"/>
                      </a:endParaRPr>
                    </a:p>
                    <a:p>
                      <a:pPr marL="0" algn="l" rtl="0" eaLnBrk="1" fontAlgn="t" latinLnBrk="0" hangingPunct="1">
                        <a:lnSpc>
                          <a:spcPct val="107000"/>
                        </a:lnSpc>
                        <a:spcBef>
                          <a:spcPts val="0"/>
                        </a:spcBef>
                        <a:spcAft>
                          <a:spcPts val="0"/>
                        </a:spcAft>
                      </a:pPr>
                      <a:r>
                        <a:rPr lang="en-US" sz="1800" b="1" i="0" u="none" strike="noStrike" kern="1200" dirty="0">
                          <a:solidFill>
                            <a:srgbClr val="7030A0"/>
                          </a:solidFill>
                          <a:effectLst/>
                          <a:latin typeface="Calibri" panose="020F0502020204030204" pitchFamily="34" charset="0"/>
                        </a:rPr>
                        <a:t>ETHICS: is ‘being good’ a practical or spiritual matter?</a:t>
                      </a:r>
                      <a:endParaRPr lang="en-US" sz="6600" b="1" i="0" u="none" strike="noStrike" dirty="0">
                        <a:solidFill>
                          <a:srgbClr val="7030A0"/>
                        </a:solidFill>
                        <a:effectLst/>
                        <a:latin typeface="Arial" panose="020B0604020202020204" pitchFamily="34" charset="0"/>
                      </a:endParaRPr>
                    </a:p>
                  </a:txBody>
                  <a:tcPr marL="28480" marR="28480" marT="821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69907870"/>
                  </a:ext>
                </a:extLst>
              </a:tr>
              <a:tr h="670227">
                <a:tc>
                  <a:txBody>
                    <a:bodyPr/>
                    <a:lstStyle/>
                    <a:p>
                      <a:pPr marL="0" algn="l" rtl="0" eaLnBrk="1" fontAlgn="t" latinLnBrk="0" hangingPunct="1">
                        <a:lnSpc>
                          <a:spcPct val="107000"/>
                        </a:lnSpc>
                        <a:spcBef>
                          <a:spcPts val="0"/>
                        </a:spcBef>
                        <a:spcAft>
                          <a:spcPts val="0"/>
                        </a:spcAft>
                      </a:pPr>
                      <a:r>
                        <a:rPr lang="en-US" sz="1800" b="1" i="0" u="none" strike="noStrike" kern="1200" dirty="0">
                          <a:solidFill>
                            <a:srgbClr val="000000"/>
                          </a:solidFill>
                          <a:effectLst/>
                          <a:latin typeface="Calibri" panose="020F0502020204030204" pitchFamily="34" charset="0"/>
                        </a:rPr>
                        <a:t>10: Debate: would war with Assad of Syria be jihad?</a:t>
                      </a:r>
                      <a:endParaRPr lang="en-US" sz="6600" b="1" i="0" u="none" strike="noStrike" dirty="0">
                        <a:effectLst/>
                        <a:latin typeface="Arial" panose="020B0604020202020204" pitchFamily="34" charset="0"/>
                      </a:endParaRPr>
                    </a:p>
                    <a:p>
                      <a:pPr marL="0" algn="l" rtl="0" eaLnBrk="1" fontAlgn="t" latinLnBrk="0" hangingPunct="1">
                        <a:lnSpc>
                          <a:spcPct val="107000"/>
                        </a:lnSpc>
                        <a:spcBef>
                          <a:spcPts val="0"/>
                        </a:spcBef>
                        <a:spcAft>
                          <a:spcPts val="0"/>
                        </a:spcAft>
                      </a:pPr>
                      <a:r>
                        <a:rPr lang="en-US" sz="1800" b="1" i="0" u="none" strike="noStrike" kern="1200" dirty="0">
                          <a:solidFill>
                            <a:srgbClr val="000000"/>
                          </a:solidFill>
                          <a:effectLst/>
                          <a:latin typeface="Calibri" panose="020F0502020204030204" pitchFamily="34" charset="0"/>
                        </a:rPr>
                        <a:t>Debate as a class.</a:t>
                      </a:r>
                      <a:endParaRPr lang="en-US" sz="6600" b="1" i="0" u="none" strike="noStrike" dirty="0">
                        <a:effectLst/>
                        <a:latin typeface="Arial" panose="020B0604020202020204" pitchFamily="34" charset="0"/>
                      </a:endParaRPr>
                    </a:p>
                  </a:txBody>
                  <a:tcPr marL="28480" marR="28480" marT="821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rtl="0" eaLnBrk="1" fontAlgn="t" latinLnBrk="0" hangingPunct="1">
                        <a:lnSpc>
                          <a:spcPct val="107000"/>
                        </a:lnSpc>
                        <a:spcBef>
                          <a:spcPts val="0"/>
                        </a:spcBef>
                        <a:spcAft>
                          <a:spcPts val="0"/>
                        </a:spcAft>
                      </a:pPr>
                      <a:r>
                        <a:rPr lang="en-US" sz="1800" b="1" i="0" u="none" strike="noStrike" kern="1200" dirty="0">
                          <a:solidFill>
                            <a:srgbClr val="FF6600"/>
                          </a:solidFill>
                          <a:effectLst/>
                          <a:latin typeface="Calibri" panose="020F0502020204030204" pitchFamily="34" charset="0"/>
                        </a:rPr>
                        <a:t>CONTEXT: setting principles of lesser jihad in context of Syria</a:t>
                      </a:r>
                      <a:endParaRPr lang="en-US" sz="6600" b="1" i="0" u="none" strike="noStrike" dirty="0">
                        <a:solidFill>
                          <a:srgbClr val="FF6600"/>
                        </a:solidFill>
                        <a:effectLst/>
                        <a:latin typeface="Arial" panose="020B0604020202020204" pitchFamily="34" charset="0"/>
                      </a:endParaRPr>
                    </a:p>
                    <a:p>
                      <a:pPr marL="0" algn="l" rtl="0" eaLnBrk="1" fontAlgn="t" latinLnBrk="0" hangingPunct="1">
                        <a:lnSpc>
                          <a:spcPct val="107000"/>
                        </a:lnSpc>
                        <a:spcBef>
                          <a:spcPts val="0"/>
                        </a:spcBef>
                        <a:spcAft>
                          <a:spcPts val="0"/>
                        </a:spcAft>
                      </a:pPr>
                      <a:r>
                        <a:rPr lang="en-US" sz="1800" b="1" i="0" u="none" strike="noStrike" kern="1200" dirty="0">
                          <a:solidFill>
                            <a:srgbClr val="7030A0"/>
                          </a:solidFill>
                          <a:effectLst/>
                          <a:latin typeface="Calibri" panose="020F0502020204030204" pitchFamily="34" charset="0"/>
                        </a:rPr>
                        <a:t>ETHICS: ethical consideration of use of force in a specific situation</a:t>
                      </a:r>
                      <a:endParaRPr lang="en-US" sz="6600" b="1" i="0" u="none" strike="noStrike" dirty="0">
                        <a:solidFill>
                          <a:srgbClr val="7030A0"/>
                        </a:solidFill>
                        <a:effectLst/>
                        <a:latin typeface="Arial" panose="020B0604020202020204" pitchFamily="34" charset="0"/>
                      </a:endParaRPr>
                    </a:p>
                  </a:txBody>
                  <a:tcPr marL="28480" marR="28480" marT="821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43984737"/>
                  </a:ext>
                </a:extLst>
              </a:tr>
              <a:tr h="365981">
                <a:tc>
                  <a:txBody>
                    <a:bodyPr/>
                    <a:lstStyle/>
                    <a:p>
                      <a:pPr marL="0" algn="l" rtl="0" eaLnBrk="1" fontAlgn="t" latinLnBrk="0" hangingPunct="1">
                        <a:lnSpc>
                          <a:spcPct val="107000"/>
                        </a:lnSpc>
                        <a:spcBef>
                          <a:spcPts val="0"/>
                        </a:spcBef>
                        <a:spcAft>
                          <a:spcPts val="0"/>
                        </a:spcAft>
                      </a:pPr>
                      <a:r>
                        <a:rPr lang="en-GB" sz="1800" b="1" i="0" u="none" strike="noStrike" kern="1200" dirty="0">
                          <a:solidFill>
                            <a:srgbClr val="000000"/>
                          </a:solidFill>
                          <a:effectLst/>
                          <a:latin typeface="Calibri" panose="020F0502020204030204" pitchFamily="34" charset="0"/>
                        </a:rPr>
                        <a:t>11: Revision</a:t>
                      </a:r>
                      <a:endParaRPr lang="en-GB" sz="6600" b="1" i="0" u="none" strike="noStrike" dirty="0">
                        <a:effectLst/>
                        <a:latin typeface="Arial" panose="020B0604020202020204" pitchFamily="34" charset="0"/>
                      </a:endParaRPr>
                    </a:p>
                  </a:txBody>
                  <a:tcPr marL="28480" marR="28480" marT="821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rtl="0" eaLnBrk="1" fontAlgn="t" latinLnBrk="0" hangingPunct="1">
                        <a:lnSpc>
                          <a:spcPct val="107000"/>
                        </a:lnSpc>
                        <a:spcBef>
                          <a:spcPts val="0"/>
                        </a:spcBef>
                        <a:spcAft>
                          <a:spcPts val="0"/>
                        </a:spcAft>
                      </a:pPr>
                      <a:r>
                        <a:rPr lang="en-GB" sz="1800" b="0" i="0" u="none" strike="noStrike" kern="1200">
                          <a:solidFill>
                            <a:srgbClr val="000000"/>
                          </a:solidFill>
                          <a:effectLst/>
                          <a:latin typeface="Calibri" panose="020F0502020204030204" pitchFamily="34" charset="0"/>
                        </a:rPr>
                        <a:t> </a:t>
                      </a:r>
                      <a:endParaRPr lang="en-GB" sz="6600" b="0" i="0" u="none" strike="noStrike">
                        <a:effectLst/>
                        <a:latin typeface="Arial" panose="020B0604020202020204" pitchFamily="34" charset="0"/>
                      </a:endParaRPr>
                    </a:p>
                  </a:txBody>
                  <a:tcPr marL="28480" marR="28480" marT="821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56626487"/>
                  </a:ext>
                </a:extLst>
              </a:tr>
              <a:tr h="558604">
                <a:tc>
                  <a:txBody>
                    <a:bodyPr/>
                    <a:lstStyle/>
                    <a:p>
                      <a:pPr marL="0" algn="l" rtl="0" eaLnBrk="1" fontAlgn="t" latinLnBrk="0" hangingPunct="1">
                        <a:lnSpc>
                          <a:spcPct val="107000"/>
                        </a:lnSpc>
                        <a:spcBef>
                          <a:spcPts val="0"/>
                        </a:spcBef>
                        <a:spcAft>
                          <a:spcPts val="0"/>
                        </a:spcAft>
                      </a:pPr>
                      <a:r>
                        <a:rPr lang="en-GB" sz="1800" b="1" i="0" u="none" strike="noStrike" kern="1200" dirty="0">
                          <a:solidFill>
                            <a:srgbClr val="000000"/>
                          </a:solidFill>
                          <a:effectLst/>
                          <a:latin typeface="Calibri" panose="020F0502020204030204" pitchFamily="34" charset="0"/>
                        </a:rPr>
                        <a:t>12: exam practice</a:t>
                      </a:r>
                      <a:endParaRPr lang="en-GB" sz="6600" b="1" i="0" u="none" strike="noStrike" dirty="0">
                        <a:effectLst/>
                        <a:latin typeface="Arial" panose="020B0604020202020204" pitchFamily="34" charset="0"/>
                      </a:endParaRPr>
                    </a:p>
                    <a:p>
                      <a:pPr marL="0" algn="l" rtl="0" eaLnBrk="1" fontAlgn="t" latinLnBrk="0" hangingPunct="1">
                        <a:lnSpc>
                          <a:spcPct val="107000"/>
                        </a:lnSpc>
                        <a:spcBef>
                          <a:spcPts val="0"/>
                        </a:spcBef>
                        <a:spcAft>
                          <a:spcPts val="0"/>
                        </a:spcAft>
                      </a:pPr>
                      <a:r>
                        <a:rPr lang="en-GB" sz="1800" b="1" i="0" u="none" strike="noStrike" kern="1200" dirty="0">
                          <a:solidFill>
                            <a:srgbClr val="000000"/>
                          </a:solidFill>
                          <a:effectLst/>
                          <a:latin typeface="Calibri" panose="020F0502020204030204" pitchFamily="34" charset="0"/>
                        </a:rPr>
                        <a:t> </a:t>
                      </a:r>
                      <a:endParaRPr lang="en-GB" sz="6600" b="1" i="0" u="none" strike="noStrike" dirty="0">
                        <a:effectLst/>
                        <a:latin typeface="Arial" panose="020B0604020202020204" pitchFamily="34" charset="0"/>
                      </a:endParaRPr>
                    </a:p>
                  </a:txBody>
                  <a:tcPr marL="28480" marR="28480" marT="821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rtl="0" eaLnBrk="1" fontAlgn="t" latinLnBrk="0" hangingPunct="1">
                        <a:lnSpc>
                          <a:spcPct val="107000"/>
                        </a:lnSpc>
                        <a:spcBef>
                          <a:spcPts val="0"/>
                        </a:spcBef>
                        <a:spcAft>
                          <a:spcPts val="0"/>
                        </a:spcAft>
                      </a:pPr>
                      <a:r>
                        <a:rPr lang="en-GB" sz="1800" b="0" i="0" u="none" strike="noStrike" kern="1200" dirty="0">
                          <a:solidFill>
                            <a:srgbClr val="000000"/>
                          </a:solidFill>
                          <a:effectLst/>
                          <a:latin typeface="Calibri" panose="020F0502020204030204" pitchFamily="34" charset="0"/>
                        </a:rPr>
                        <a:t> </a:t>
                      </a:r>
                      <a:endParaRPr lang="en-GB" sz="6600" b="0" i="0" u="none" strike="noStrike" dirty="0">
                        <a:effectLst/>
                        <a:latin typeface="Arial" panose="020B0604020202020204" pitchFamily="34" charset="0"/>
                      </a:endParaRPr>
                    </a:p>
                  </a:txBody>
                  <a:tcPr marL="28480" marR="28480" marT="821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18776419"/>
                  </a:ext>
                </a:extLst>
              </a:tr>
            </a:tbl>
          </a:graphicData>
        </a:graphic>
      </p:graphicFrame>
    </p:spTree>
    <p:extLst>
      <p:ext uri="{BB962C8B-B14F-4D97-AF65-F5344CB8AC3E}">
        <p14:creationId xmlns:p14="http://schemas.microsoft.com/office/powerpoint/2010/main" val="18694533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D26428C49615143BE8230498DF89BBE" ma:contentTypeVersion="10" ma:contentTypeDescription="Create a new document." ma:contentTypeScope="" ma:versionID="0cf3bfbbe4e1f90152c4db0db0939444">
  <xsd:schema xmlns:xsd="http://www.w3.org/2001/XMLSchema" xmlns:xs="http://www.w3.org/2001/XMLSchema" xmlns:p="http://schemas.microsoft.com/office/2006/metadata/properties" xmlns:ns2="3daa3796-40a0-4fe0-acc9-e99f93d22791" targetNamespace="http://schemas.microsoft.com/office/2006/metadata/properties" ma:root="true" ma:fieldsID="4e91eb12b942c84c733aa8c34f3dde52" ns2:_="">
    <xsd:import namespace="3daa3796-40a0-4fe0-acc9-e99f93d2279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aa3796-40a0-4fe0-acc9-e99f93d2279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2018038-ADBD-427E-BCB8-382C22FCDFF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daa3796-40a0-4fe0-acc9-e99f93d227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F1FC839-C868-4CEC-904D-8AB5FCFD7A6A}">
  <ds:schemaRefs>
    <ds:schemaRef ds:uri="http://www.w3.org/XML/1998/namespace"/>
    <ds:schemaRef ds:uri="http://purl.org/dc/elements/1.1/"/>
    <ds:schemaRef ds:uri="http://purl.org/dc/terms/"/>
    <ds:schemaRef ds:uri="http://schemas.openxmlformats.org/package/2006/metadata/core-properties"/>
    <ds:schemaRef ds:uri="http://schemas.microsoft.com/office/2006/documentManagement/types"/>
    <ds:schemaRef ds:uri="3daa3796-40a0-4fe0-acc9-e99f93d22791"/>
    <ds:schemaRef ds:uri="http://purl.org/dc/dcmitype/"/>
    <ds:schemaRef ds:uri="http://schemas.microsoft.com/office/infopath/2007/PartnerControls"/>
    <ds:schemaRef ds:uri="http://schemas.microsoft.com/office/2006/metadata/properties"/>
  </ds:schemaRefs>
</ds:datastoreItem>
</file>

<file path=customXml/itemProps3.xml><?xml version="1.0" encoding="utf-8"?>
<ds:datastoreItem xmlns:ds="http://schemas.openxmlformats.org/officeDocument/2006/customXml" ds:itemID="{47F217CB-4C13-448D-9A09-98B811F9058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1047</Words>
  <Application>Microsoft Macintosh PowerPoint</Application>
  <PresentationFormat>Widescreen</PresentationFormat>
  <Paragraphs>99</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Arial Black</vt:lpstr>
      <vt:lpstr>Calibri</vt:lpstr>
      <vt:lpstr>Calibri Light</vt:lpstr>
      <vt:lpstr>Office Theme</vt:lpstr>
      <vt:lpstr>Big Ideas for RE KS4 Curriculum </vt:lpstr>
      <vt:lpstr>PowerPoint Presentation</vt:lpstr>
      <vt:lpstr>AQA a: ISLAM, PRACTICES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Kate Christopher</dc:creator>
  <cp:lastModifiedBy>Tracey Francis</cp:lastModifiedBy>
  <cp:revision>1</cp:revision>
  <dcterms:created xsi:type="dcterms:W3CDTF">2021-01-19T16:51:54Z</dcterms:created>
  <dcterms:modified xsi:type="dcterms:W3CDTF">2021-01-20T14:42:59Z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0x010100BD26428C49615143BE8230498DF89BBE</vt:lpwstr>
  </property>
</Properties>
</file>