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337" r:id="rId3"/>
    <p:sldId id="338" r:id="rId4"/>
    <p:sldId id="33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AA1C9-A705-4DD2-BA19-E3025A475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16220-F635-439C-9B8D-8539F0A78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D8FEB-94B4-4FB8-93EE-72D96205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C7BE7-FF58-4896-9A58-50AB30053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B7375-0C32-4FC5-BA42-CE55FFEA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3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7BE40-8656-49D1-9D09-6D164842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56B892-33AF-447B-BC2B-7B54D1CA2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DA1CE-07EA-4B2C-BC28-CE90D76A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1E992-ECFD-45A5-9AC9-A317A2565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48BD6-5C12-45F7-B289-205088FF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91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9A946B-B0A9-4076-BBEA-3F602E7150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AF134-8A42-4464-B84C-8A7351643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6E294-3D69-4847-B976-A7D3FE693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EC923-6297-4CA6-84D3-A881F1CDE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5BD4F-1A4E-43CF-8F97-5E9840019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59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74DD9-3A5C-4D7B-91E2-DE125742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26083-EBB5-4E8D-92B4-A24C1D8CC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07B39-B7B6-471C-84FB-0A6CF3212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75A0C-D1FE-4CBF-855D-F42CDEF8C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4C5ED-417B-4CDD-9025-800F332D6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9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6D4C1-EE31-4CB1-A066-17BF453D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31023-AB3B-4D31-A945-FA9DECF9D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5BF1B-419A-4202-A172-E36046F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173B7-7238-44F6-AF87-74313324F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79D35-2C65-4888-A354-41B267F6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30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A8335-C361-4052-95AC-247057E9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ED588-726B-4606-9B6F-27C19D84F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930A3-0AF5-4D16-B64E-855503533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5E845-0B99-4C2D-9100-3B5FC56D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C088E-6F10-46A2-BD6A-E25563F3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7771F6-D5A6-4572-B451-509F8A39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38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DD2A7-5D46-4F59-8C39-DF6803986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940C5-4A47-4CF9-9268-AD78EAD55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702C9-7A52-47CD-AD87-5E42EB3B1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233E8E-FAC5-4771-8E7B-129662484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36CCA-CA10-4B83-A1D8-D2D3DD9A5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D03CC-FB75-4F9C-BC88-5DD652BD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938A87-5772-454F-A473-CF7B9D907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0A35B7-5EF4-4586-A1C3-687B46E3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13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2392B-D058-44AE-ACC5-6BDF4B4BE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39F96-89C0-4B8D-80EC-BD4571CBD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368087-DD71-43BF-B165-42DD8615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009641-80E6-4F74-8D66-E33B7061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3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EC876-5B32-48C2-9FDF-BFEBC136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25AD62-8998-4312-BE2C-0B975CBF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61314-29D6-427A-AABA-E1B6CC18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93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E1A55-4EE8-4F70-B437-75F0D8D27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64832-633A-4250-8741-BD3ED051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851E5-7C98-4B18-BFB9-8E9EC85D9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56326-761B-469E-B807-88CA150C1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E5A43-0602-4861-AD16-4F346CDD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BCA23-1F5E-4D33-9CFE-E8F91665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2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1155-C9ED-496A-BD92-22CD5AF1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CAA907-909A-4824-81B3-8CC65436D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A53A8-2685-44FB-BB1F-5C9C75A0B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8954A-AF45-402B-B5CD-C427FA323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02F2C-50B0-48D5-9751-53A33A22A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FCEB4-27C7-46D4-9303-CD967CA6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8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17EA99-DFEA-4E9F-AA1C-6327C9B8C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EFF54-0194-4024-BEF2-BDD0FF4EB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4D5B2-162E-4FFE-AD32-84EFFF46A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580B2-D6D4-4CA7-9303-9B91F16A6C1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4DCAA-C962-4A6F-9B42-B7C63FDF5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4A920-F5E3-4BEE-98F8-0C751C512D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3CBF0-A6B0-4A6C-B4C0-910637A61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31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aid.org.uk/" TargetMode="External"/><Relationship Id="rId2" Type="http://schemas.openxmlformats.org/officeDocument/2006/relationships/hyperlink" Target="http://www.cafod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arfund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aid.org.uk/" TargetMode="External"/><Relationship Id="rId2" Type="http://schemas.openxmlformats.org/officeDocument/2006/relationships/hyperlink" Target="http://www.cafod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arfund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aid.org.uk/" TargetMode="External"/><Relationship Id="rId2" Type="http://schemas.openxmlformats.org/officeDocument/2006/relationships/hyperlink" Target="http://www.cafod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arfund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aid.org.uk/" TargetMode="External"/><Relationship Id="rId2" Type="http://schemas.openxmlformats.org/officeDocument/2006/relationships/hyperlink" Target="http://www.cafod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arfund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5C00-C918-416F-8667-AB098A74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36525"/>
            <a:ext cx="10515600" cy="1162051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HW: Working for Peace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BF0C-6CAD-4479-8CAC-7462231A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1" y="1298576"/>
            <a:ext cx="6519862" cy="2230437"/>
          </a:xfrm>
          <a:ln w="28575">
            <a:solidFill>
              <a:srgbClr val="006666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981765707">
                  <a:custGeom>
                    <a:avLst/>
                    <a:gdLst>
                      <a:gd name="connsiteX0" fmla="*/ 0 w 7472361"/>
                      <a:gd name="connsiteY0" fmla="*/ 0 h 2374900"/>
                      <a:gd name="connsiteX1" fmla="*/ 7472361 w 7472361"/>
                      <a:gd name="connsiteY1" fmla="*/ 0 h 2374900"/>
                      <a:gd name="connsiteX2" fmla="*/ 7472361 w 7472361"/>
                      <a:gd name="connsiteY2" fmla="*/ 2374900 h 2374900"/>
                      <a:gd name="connsiteX3" fmla="*/ 0 w 7472361"/>
                      <a:gd name="connsiteY3" fmla="*/ 2374900 h 2374900"/>
                      <a:gd name="connsiteX4" fmla="*/ 0 w 7472361"/>
                      <a:gd name="connsiteY4" fmla="*/ 0 h 2374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472361" h="2374900" fill="none" extrusionOk="0">
                        <a:moveTo>
                          <a:pt x="0" y="0"/>
                        </a:moveTo>
                        <a:cubicBezTo>
                          <a:pt x="3542248" y="-33775"/>
                          <a:pt x="4317307" y="138873"/>
                          <a:pt x="7472361" y="0"/>
                        </a:cubicBezTo>
                        <a:cubicBezTo>
                          <a:pt x="7398590" y="400827"/>
                          <a:pt x="7316478" y="1610107"/>
                          <a:pt x="7472361" y="2374900"/>
                        </a:cubicBezTo>
                        <a:cubicBezTo>
                          <a:pt x="4933125" y="2237570"/>
                          <a:pt x="2595568" y="2237044"/>
                          <a:pt x="0" y="2374900"/>
                        </a:cubicBezTo>
                        <a:cubicBezTo>
                          <a:pt x="152408" y="1938481"/>
                          <a:pt x="73868" y="770242"/>
                          <a:pt x="0" y="0"/>
                        </a:cubicBezTo>
                        <a:close/>
                      </a:path>
                      <a:path w="7472361" h="2374900" stroke="0" extrusionOk="0">
                        <a:moveTo>
                          <a:pt x="0" y="0"/>
                        </a:moveTo>
                        <a:cubicBezTo>
                          <a:pt x="1309776" y="-101487"/>
                          <a:pt x="4008842" y="-162162"/>
                          <a:pt x="7472361" y="0"/>
                        </a:cubicBezTo>
                        <a:cubicBezTo>
                          <a:pt x="7533074" y="1017077"/>
                          <a:pt x="7411289" y="1920821"/>
                          <a:pt x="7472361" y="2374900"/>
                        </a:cubicBezTo>
                        <a:cubicBezTo>
                          <a:pt x="6337370" y="2424965"/>
                          <a:pt x="2017949" y="2216451"/>
                          <a:pt x="0" y="2374900"/>
                        </a:cubicBezTo>
                        <a:cubicBezTo>
                          <a:pt x="-24452" y="2080077"/>
                          <a:pt x="-67663" y="26728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1) Choose ONE of the following charities:</a:t>
            </a:r>
          </a:p>
          <a:p>
            <a:pPr>
              <a:buFontTx/>
              <a:buChar char="-"/>
            </a:pPr>
            <a:r>
              <a:rPr lang="en-US" dirty="0"/>
              <a:t>CAFOD </a:t>
            </a:r>
            <a:r>
              <a:rPr lang="en-US" dirty="0">
                <a:hlinkClick r:id="rId2"/>
              </a:rPr>
              <a:t>www.cafod.org.uk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Christian Aid </a:t>
            </a:r>
            <a:r>
              <a:rPr lang="en-US" dirty="0">
                <a:hlinkClick r:id="rId3"/>
              </a:rPr>
              <a:t>www.christianaid.org.uk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Tearfund </a:t>
            </a:r>
            <a:r>
              <a:rPr lang="en-US" dirty="0">
                <a:hlinkClick r:id="rId4"/>
              </a:rPr>
              <a:t>www.tearfund.org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3243E-B10C-4848-8BC0-06A19A0B28D3}"/>
              </a:ext>
            </a:extLst>
          </p:cNvPr>
          <p:cNvSpPr txBox="1"/>
          <p:nvPr/>
        </p:nvSpPr>
        <p:spPr>
          <a:xfrm>
            <a:off x="323850" y="3857625"/>
            <a:ext cx="6519863" cy="2677656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2) Go to their ‘what we do’, ‘our campaigns’ or ‘where we work’ pages to find specific projects.</a:t>
            </a:r>
          </a:p>
          <a:p>
            <a:r>
              <a:rPr lang="en-US" sz="2800" dirty="0"/>
              <a:t>Find an example of how this charity WORKS FOR PEACE; whether in situations of war, injustice or persecution.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ED3411-F644-4CB5-BD48-E60192BD8F4E}"/>
              </a:ext>
            </a:extLst>
          </p:cNvPr>
          <p:cNvSpPr txBox="1"/>
          <p:nvPr/>
        </p:nvSpPr>
        <p:spPr>
          <a:xfrm>
            <a:off x="7143750" y="1298576"/>
            <a:ext cx="4471987" cy="3108543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3) Make notes about this project, including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Country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Source of conflict, type of injustice or persecution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the charity does</a:t>
            </a:r>
          </a:p>
          <a:p>
            <a:r>
              <a:rPr lang="en-US" sz="2800" dirty="0"/>
              <a:t>(max 250 words).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10CEA0-1E22-487C-99BE-FD3C1A216156}"/>
              </a:ext>
            </a:extLst>
          </p:cNvPr>
          <p:cNvSpPr txBox="1"/>
          <p:nvPr/>
        </p:nvSpPr>
        <p:spPr>
          <a:xfrm>
            <a:off x="7143750" y="4735948"/>
            <a:ext cx="4471986" cy="1815882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4) Note if this charity is linked to a particular Christian church, or if it is a specifically Christian charity.</a:t>
            </a:r>
          </a:p>
        </p:txBody>
      </p:sp>
    </p:spTree>
    <p:extLst>
      <p:ext uri="{BB962C8B-B14F-4D97-AF65-F5344CB8AC3E}">
        <p14:creationId xmlns:p14="http://schemas.microsoft.com/office/powerpoint/2010/main" val="10089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5C00-C918-416F-8667-AB098A74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36525"/>
            <a:ext cx="10515600" cy="1162051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HW: Working for Peace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BF0C-6CAD-4479-8CAC-7462231A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1" y="1298576"/>
            <a:ext cx="6519862" cy="2230437"/>
          </a:xfrm>
          <a:ln w="28575">
            <a:solidFill>
              <a:srgbClr val="006666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981765707">
                  <a:custGeom>
                    <a:avLst/>
                    <a:gdLst>
                      <a:gd name="connsiteX0" fmla="*/ 0 w 7472361"/>
                      <a:gd name="connsiteY0" fmla="*/ 0 h 2374900"/>
                      <a:gd name="connsiteX1" fmla="*/ 7472361 w 7472361"/>
                      <a:gd name="connsiteY1" fmla="*/ 0 h 2374900"/>
                      <a:gd name="connsiteX2" fmla="*/ 7472361 w 7472361"/>
                      <a:gd name="connsiteY2" fmla="*/ 2374900 h 2374900"/>
                      <a:gd name="connsiteX3" fmla="*/ 0 w 7472361"/>
                      <a:gd name="connsiteY3" fmla="*/ 2374900 h 2374900"/>
                      <a:gd name="connsiteX4" fmla="*/ 0 w 7472361"/>
                      <a:gd name="connsiteY4" fmla="*/ 0 h 2374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472361" h="2374900" fill="none" extrusionOk="0">
                        <a:moveTo>
                          <a:pt x="0" y="0"/>
                        </a:moveTo>
                        <a:cubicBezTo>
                          <a:pt x="3542248" y="-33775"/>
                          <a:pt x="4317307" y="138873"/>
                          <a:pt x="7472361" y="0"/>
                        </a:cubicBezTo>
                        <a:cubicBezTo>
                          <a:pt x="7398590" y="400827"/>
                          <a:pt x="7316478" y="1610107"/>
                          <a:pt x="7472361" y="2374900"/>
                        </a:cubicBezTo>
                        <a:cubicBezTo>
                          <a:pt x="4933125" y="2237570"/>
                          <a:pt x="2595568" y="2237044"/>
                          <a:pt x="0" y="2374900"/>
                        </a:cubicBezTo>
                        <a:cubicBezTo>
                          <a:pt x="152408" y="1938481"/>
                          <a:pt x="73868" y="770242"/>
                          <a:pt x="0" y="0"/>
                        </a:cubicBezTo>
                        <a:close/>
                      </a:path>
                      <a:path w="7472361" h="2374900" stroke="0" extrusionOk="0">
                        <a:moveTo>
                          <a:pt x="0" y="0"/>
                        </a:moveTo>
                        <a:cubicBezTo>
                          <a:pt x="1309776" y="-101487"/>
                          <a:pt x="4008842" y="-162162"/>
                          <a:pt x="7472361" y="0"/>
                        </a:cubicBezTo>
                        <a:cubicBezTo>
                          <a:pt x="7533074" y="1017077"/>
                          <a:pt x="7411289" y="1920821"/>
                          <a:pt x="7472361" y="2374900"/>
                        </a:cubicBezTo>
                        <a:cubicBezTo>
                          <a:pt x="6337370" y="2424965"/>
                          <a:pt x="2017949" y="2216451"/>
                          <a:pt x="0" y="2374900"/>
                        </a:cubicBezTo>
                        <a:cubicBezTo>
                          <a:pt x="-24452" y="2080077"/>
                          <a:pt x="-67663" y="26728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1) Choose ONE of the following charities:</a:t>
            </a:r>
          </a:p>
          <a:p>
            <a:pPr>
              <a:buFontTx/>
              <a:buChar char="-"/>
            </a:pPr>
            <a:r>
              <a:rPr lang="en-US" dirty="0"/>
              <a:t>CAFOD </a:t>
            </a:r>
            <a:r>
              <a:rPr lang="en-US" dirty="0">
                <a:hlinkClick r:id="rId2"/>
              </a:rPr>
              <a:t>www.cafod.org.uk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Christian Aid </a:t>
            </a:r>
            <a:r>
              <a:rPr lang="en-US" dirty="0">
                <a:hlinkClick r:id="rId3"/>
              </a:rPr>
              <a:t>www.christianaid.org.uk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Tearfund </a:t>
            </a:r>
            <a:r>
              <a:rPr lang="en-US" dirty="0">
                <a:hlinkClick r:id="rId4"/>
              </a:rPr>
              <a:t>www.tearfund.org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3243E-B10C-4848-8BC0-06A19A0B28D3}"/>
              </a:ext>
            </a:extLst>
          </p:cNvPr>
          <p:cNvSpPr txBox="1"/>
          <p:nvPr/>
        </p:nvSpPr>
        <p:spPr>
          <a:xfrm>
            <a:off x="323850" y="3857625"/>
            <a:ext cx="6519863" cy="2677656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2) Go to their ‘what we do’, ‘our campaigns’ or ‘where we work’ pages to find specific projects.</a:t>
            </a:r>
          </a:p>
          <a:p>
            <a:r>
              <a:rPr lang="en-US" sz="2800" dirty="0"/>
              <a:t>Find an example of how this charity WORKS FOR PEACE; whether in situations of war, injustice or persecution.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ED3411-F644-4CB5-BD48-E60192BD8F4E}"/>
              </a:ext>
            </a:extLst>
          </p:cNvPr>
          <p:cNvSpPr txBox="1"/>
          <p:nvPr/>
        </p:nvSpPr>
        <p:spPr>
          <a:xfrm>
            <a:off x="7143750" y="1298576"/>
            <a:ext cx="4471987" cy="3108543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3) Make notes about this project, including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Country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Source of conflict, type of injustice or persecution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the charity does</a:t>
            </a:r>
          </a:p>
          <a:p>
            <a:r>
              <a:rPr lang="en-US" sz="2800" dirty="0"/>
              <a:t>(max 250 words).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10CEA0-1E22-487C-99BE-FD3C1A216156}"/>
              </a:ext>
            </a:extLst>
          </p:cNvPr>
          <p:cNvSpPr txBox="1"/>
          <p:nvPr/>
        </p:nvSpPr>
        <p:spPr>
          <a:xfrm>
            <a:off x="7143750" y="4735948"/>
            <a:ext cx="4471986" cy="1815882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4) Note if this charity is linked to a particular Christian church, or if it is a specifically Christian charity.</a:t>
            </a:r>
          </a:p>
        </p:txBody>
      </p:sp>
    </p:spTree>
    <p:extLst>
      <p:ext uri="{BB962C8B-B14F-4D97-AF65-F5344CB8AC3E}">
        <p14:creationId xmlns:p14="http://schemas.microsoft.com/office/powerpoint/2010/main" val="5890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5C00-C918-416F-8667-AB098A74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36525"/>
            <a:ext cx="10515600" cy="1162051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HW: Working for Peace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BF0C-6CAD-4479-8CAC-7462231A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1" y="1298576"/>
            <a:ext cx="6519862" cy="2230437"/>
          </a:xfrm>
          <a:ln w="28575">
            <a:solidFill>
              <a:srgbClr val="006666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981765707">
                  <a:custGeom>
                    <a:avLst/>
                    <a:gdLst>
                      <a:gd name="connsiteX0" fmla="*/ 0 w 7472361"/>
                      <a:gd name="connsiteY0" fmla="*/ 0 h 2374900"/>
                      <a:gd name="connsiteX1" fmla="*/ 7472361 w 7472361"/>
                      <a:gd name="connsiteY1" fmla="*/ 0 h 2374900"/>
                      <a:gd name="connsiteX2" fmla="*/ 7472361 w 7472361"/>
                      <a:gd name="connsiteY2" fmla="*/ 2374900 h 2374900"/>
                      <a:gd name="connsiteX3" fmla="*/ 0 w 7472361"/>
                      <a:gd name="connsiteY3" fmla="*/ 2374900 h 2374900"/>
                      <a:gd name="connsiteX4" fmla="*/ 0 w 7472361"/>
                      <a:gd name="connsiteY4" fmla="*/ 0 h 2374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472361" h="2374900" fill="none" extrusionOk="0">
                        <a:moveTo>
                          <a:pt x="0" y="0"/>
                        </a:moveTo>
                        <a:cubicBezTo>
                          <a:pt x="3542248" y="-33775"/>
                          <a:pt x="4317307" y="138873"/>
                          <a:pt x="7472361" y="0"/>
                        </a:cubicBezTo>
                        <a:cubicBezTo>
                          <a:pt x="7398590" y="400827"/>
                          <a:pt x="7316478" y="1610107"/>
                          <a:pt x="7472361" y="2374900"/>
                        </a:cubicBezTo>
                        <a:cubicBezTo>
                          <a:pt x="4933125" y="2237570"/>
                          <a:pt x="2595568" y="2237044"/>
                          <a:pt x="0" y="2374900"/>
                        </a:cubicBezTo>
                        <a:cubicBezTo>
                          <a:pt x="152408" y="1938481"/>
                          <a:pt x="73868" y="770242"/>
                          <a:pt x="0" y="0"/>
                        </a:cubicBezTo>
                        <a:close/>
                      </a:path>
                      <a:path w="7472361" h="2374900" stroke="0" extrusionOk="0">
                        <a:moveTo>
                          <a:pt x="0" y="0"/>
                        </a:moveTo>
                        <a:cubicBezTo>
                          <a:pt x="1309776" y="-101487"/>
                          <a:pt x="4008842" y="-162162"/>
                          <a:pt x="7472361" y="0"/>
                        </a:cubicBezTo>
                        <a:cubicBezTo>
                          <a:pt x="7533074" y="1017077"/>
                          <a:pt x="7411289" y="1920821"/>
                          <a:pt x="7472361" y="2374900"/>
                        </a:cubicBezTo>
                        <a:cubicBezTo>
                          <a:pt x="6337370" y="2424965"/>
                          <a:pt x="2017949" y="2216451"/>
                          <a:pt x="0" y="2374900"/>
                        </a:cubicBezTo>
                        <a:cubicBezTo>
                          <a:pt x="-24452" y="2080077"/>
                          <a:pt x="-67663" y="26728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1) Choose ONE of the following charities:</a:t>
            </a:r>
          </a:p>
          <a:p>
            <a:pPr>
              <a:buFontTx/>
              <a:buChar char="-"/>
            </a:pPr>
            <a:r>
              <a:rPr lang="en-US" dirty="0"/>
              <a:t>CAFOD </a:t>
            </a:r>
            <a:r>
              <a:rPr lang="en-US" dirty="0">
                <a:hlinkClick r:id="rId2"/>
              </a:rPr>
              <a:t>www.cafod.org.uk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Christian Aid </a:t>
            </a:r>
            <a:r>
              <a:rPr lang="en-US" dirty="0">
                <a:hlinkClick r:id="rId3"/>
              </a:rPr>
              <a:t>www.christianaid.org.uk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Tearfund </a:t>
            </a:r>
            <a:r>
              <a:rPr lang="en-US" dirty="0">
                <a:hlinkClick r:id="rId4"/>
              </a:rPr>
              <a:t>www.tearfund.org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3243E-B10C-4848-8BC0-06A19A0B28D3}"/>
              </a:ext>
            </a:extLst>
          </p:cNvPr>
          <p:cNvSpPr txBox="1"/>
          <p:nvPr/>
        </p:nvSpPr>
        <p:spPr>
          <a:xfrm>
            <a:off x="323850" y="3857625"/>
            <a:ext cx="6519863" cy="2677656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2) Go to their ‘what we do’, ‘our campaigns’ or ‘where we work’ pages to find specific projects.</a:t>
            </a:r>
          </a:p>
          <a:p>
            <a:r>
              <a:rPr lang="en-US" sz="2800" dirty="0"/>
              <a:t>Find an example of how this charity WORKS FOR PEACE; whether in situations of war, injustice or persecution.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ED3411-F644-4CB5-BD48-E60192BD8F4E}"/>
              </a:ext>
            </a:extLst>
          </p:cNvPr>
          <p:cNvSpPr txBox="1"/>
          <p:nvPr/>
        </p:nvSpPr>
        <p:spPr>
          <a:xfrm>
            <a:off x="7143750" y="1298576"/>
            <a:ext cx="4471987" cy="3108543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3) Make notes about this project, including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Country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Source of conflict, type of injustice or persecution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the charity does</a:t>
            </a:r>
          </a:p>
          <a:p>
            <a:r>
              <a:rPr lang="en-US" sz="2800" dirty="0"/>
              <a:t>(max 250 words).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10CEA0-1E22-487C-99BE-FD3C1A216156}"/>
              </a:ext>
            </a:extLst>
          </p:cNvPr>
          <p:cNvSpPr txBox="1"/>
          <p:nvPr/>
        </p:nvSpPr>
        <p:spPr>
          <a:xfrm>
            <a:off x="7143750" y="4735948"/>
            <a:ext cx="4471986" cy="1815882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4) Note if this charity is linked to a particular Christian church, or if it is a specifically Christian charity.</a:t>
            </a:r>
          </a:p>
        </p:txBody>
      </p:sp>
    </p:spTree>
    <p:extLst>
      <p:ext uri="{BB962C8B-B14F-4D97-AF65-F5344CB8AC3E}">
        <p14:creationId xmlns:p14="http://schemas.microsoft.com/office/powerpoint/2010/main" val="423189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5C00-C918-416F-8667-AB098A74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36525"/>
            <a:ext cx="10515600" cy="1162051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HW: Working for Peace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BF0C-6CAD-4479-8CAC-7462231A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1" y="1298576"/>
            <a:ext cx="6519862" cy="2230437"/>
          </a:xfrm>
          <a:ln w="28575">
            <a:solidFill>
              <a:srgbClr val="006666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981765707">
                  <a:custGeom>
                    <a:avLst/>
                    <a:gdLst>
                      <a:gd name="connsiteX0" fmla="*/ 0 w 7472361"/>
                      <a:gd name="connsiteY0" fmla="*/ 0 h 2374900"/>
                      <a:gd name="connsiteX1" fmla="*/ 7472361 w 7472361"/>
                      <a:gd name="connsiteY1" fmla="*/ 0 h 2374900"/>
                      <a:gd name="connsiteX2" fmla="*/ 7472361 w 7472361"/>
                      <a:gd name="connsiteY2" fmla="*/ 2374900 h 2374900"/>
                      <a:gd name="connsiteX3" fmla="*/ 0 w 7472361"/>
                      <a:gd name="connsiteY3" fmla="*/ 2374900 h 2374900"/>
                      <a:gd name="connsiteX4" fmla="*/ 0 w 7472361"/>
                      <a:gd name="connsiteY4" fmla="*/ 0 h 2374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472361" h="2374900" fill="none" extrusionOk="0">
                        <a:moveTo>
                          <a:pt x="0" y="0"/>
                        </a:moveTo>
                        <a:cubicBezTo>
                          <a:pt x="3542248" y="-33775"/>
                          <a:pt x="4317307" y="138873"/>
                          <a:pt x="7472361" y="0"/>
                        </a:cubicBezTo>
                        <a:cubicBezTo>
                          <a:pt x="7398590" y="400827"/>
                          <a:pt x="7316478" y="1610107"/>
                          <a:pt x="7472361" y="2374900"/>
                        </a:cubicBezTo>
                        <a:cubicBezTo>
                          <a:pt x="4933125" y="2237570"/>
                          <a:pt x="2595568" y="2237044"/>
                          <a:pt x="0" y="2374900"/>
                        </a:cubicBezTo>
                        <a:cubicBezTo>
                          <a:pt x="152408" y="1938481"/>
                          <a:pt x="73868" y="770242"/>
                          <a:pt x="0" y="0"/>
                        </a:cubicBezTo>
                        <a:close/>
                      </a:path>
                      <a:path w="7472361" h="2374900" stroke="0" extrusionOk="0">
                        <a:moveTo>
                          <a:pt x="0" y="0"/>
                        </a:moveTo>
                        <a:cubicBezTo>
                          <a:pt x="1309776" y="-101487"/>
                          <a:pt x="4008842" y="-162162"/>
                          <a:pt x="7472361" y="0"/>
                        </a:cubicBezTo>
                        <a:cubicBezTo>
                          <a:pt x="7533074" y="1017077"/>
                          <a:pt x="7411289" y="1920821"/>
                          <a:pt x="7472361" y="2374900"/>
                        </a:cubicBezTo>
                        <a:cubicBezTo>
                          <a:pt x="6337370" y="2424965"/>
                          <a:pt x="2017949" y="2216451"/>
                          <a:pt x="0" y="2374900"/>
                        </a:cubicBezTo>
                        <a:cubicBezTo>
                          <a:pt x="-24452" y="2080077"/>
                          <a:pt x="-67663" y="26728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1) Choose ONE of the following charities:</a:t>
            </a:r>
          </a:p>
          <a:p>
            <a:pPr>
              <a:buFontTx/>
              <a:buChar char="-"/>
            </a:pPr>
            <a:r>
              <a:rPr lang="en-US" dirty="0"/>
              <a:t>CAFOD </a:t>
            </a:r>
            <a:r>
              <a:rPr lang="en-US" dirty="0">
                <a:hlinkClick r:id="rId2"/>
              </a:rPr>
              <a:t>www.cafod.org.uk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Christian Aid </a:t>
            </a:r>
            <a:r>
              <a:rPr lang="en-US" dirty="0">
                <a:hlinkClick r:id="rId3"/>
              </a:rPr>
              <a:t>www.christianaid.org.uk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Tearfund </a:t>
            </a:r>
            <a:r>
              <a:rPr lang="en-US" dirty="0">
                <a:hlinkClick r:id="rId4"/>
              </a:rPr>
              <a:t>www.tearfund.org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3243E-B10C-4848-8BC0-06A19A0B28D3}"/>
              </a:ext>
            </a:extLst>
          </p:cNvPr>
          <p:cNvSpPr txBox="1"/>
          <p:nvPr/>
        </p:nvSpPr>
        <p:spPr>
          <a:xfrm>
            <a:off x="323850" y="3857625"/>
            <a:ext cx="6519863" cy="2677656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2) Go to their ‘what we do’, ‘our campaigns’ or ‘where we work’ pages to find specific projects.</a:t>
            </a:r>
          </a:p>
          <a:p>
            <a:r>
              <a:rPr lang="en-US" sz="2800" dirty="0"/>
              <a:t>Find an example of how this charity WORKS FOR PEACE; whether in situations of war, injustice or persecution.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ED3411-F644-4CB5-BD48-E60192BD8F4E}"/>
              </a:ext>
            </a:extLst>
          </p:cNvPr>
          <p:cNvSpPr txBox="1"/>
          <p:nvPr/>
        </p:nvSpPr>
        <p:spPr>
          <a:xfrm>
            <a:off x="7143750" y="1298576"/>
            <a:ext cx="4471987" cy="3108543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3) Make notes about this project, including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Country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Source of conflict, type of injustice or persecution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the charity does</a:t>
            </a:r>
          </a:p>
          <a:p>
            <a:r>
              <a:rPr lang="en-US" sz="2800" dirty="0"/>
              <a:t>(max 250 words).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10CEA0-1E22-487C-99BE-FD3C1A216156}"/>
              </a:ext>
            </a:extLst>
          </p:cNvPr>
          <p:cNvSpPr txBox="1"/>
          <p:nvPr/>
        </p:nvSpPr>
        <p:spPr>
          <a:xfrm>
            <a:off x="7143750" y="4735948"/>
            <a:ext cx="4471986" cy="1815882"/>
          </a:xfrm>
          <a:prstGeom prst="rect">
            <a:avLst/>
          </a:prstGeom>
          <a:noFill/>
          <a:ln w="28575">
            <a:solidFill>
              <a:srgbClr val="006666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4) Note if this charity is linked to a particular Christian church, or if it is a specifically Christian charity.</a:t>
            </a:r>
          </a:p>
        </p:txBody>
      </p:sp>
    </p:spTree>
    <p:extLst>
      <p:ext uri="{BB962C8B-B14F-4D97-AF65-F5344CB8AC3E}">
        <p14:creationId xmlns:p14="http://schemas.microsoft.com/office/powerpoint/2010/main" val="1188806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58FFAA-90FB-4927-9A6A-474842DAFC2D}"/>
</file>

<file path=customXml/itemProps2.xml><?xml version="1.0" encoding="utf-8"?>
<ds:datastoreItem xmlns:ds="http://schemas.openxmlformats.org/officeDocument/2006/customXml" ds:itemID="{8880D656-45CB-4CF1-8E12-618144C71E65}"/>
</file>

<file path=customXml/itemProps3.xml><?xml version="1.0" encoding="utf-8"?>
<ds:datastoreItem xmlns:ds="http://schemas.openxmlformats.org/officeDocument/2006/customXml" ds:itemID="{B410DE38-E74A-4307-A8CC-AAB379E4E6D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HW: Working for Peace</vt:lpstr>
      <vt:lpstr>HW: Working for Peace</vt:lpstr>
      <vt:lpstr>HW: Working for Peace</vt:lpstr>
      <vt:lpstr>HW: Working for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HW: Working for Peace</dc:title>
  <dc:creator>Kate Christopher</dc:creator>
  <cp:lastModifiedBy>Kate Christopher</cp:lastModifiedBy>
  <cp:revision>2</cp:revision>
  <dcterms:created xsi:type="dcterms:W3CDTF">2019-11-27T13:22:25Z</dcterms:created>
  <dcterms:modified xsi:type="dcterms:W3CDTF">2019-11-27T13:35:20Z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