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62" r:id="rId3"/>
    <p:sldId id="263" r:id="rId4"/>
    <p:sldId id="271" r:id="rId5"/>
    <p:sldId id="272" r:id="rId6"/>
    <p:sldId id="273" r:id="rId7"/>
    <p:sldId id="257" r:id="rId8"/>
    <p:sldId id="258" r:id="rId9"/>
    <p:sldId id="260" r:id="rId10"/>
    <p:sldId id="269" r:id="rId11"/>
    <p:sldId id="264" r:id="rId12"/>
    <p:sldId id="270" r:id="rId13"/>
    <p:sldId id="265" r:id="rId14"/>
    <p:sldId id="274" r:id="rId15"/>
    <p:sldId id="266" r:id="rId16"/>
    <p:sldId id="275" r:id="rId17"/>
    <p:sldId id="267" r:id="rId18"/>
    <p:sldId id="277" r:id="rId19"/>
    <p:sldId id="268" r:id="rId20"/>
    <p:sldId id="276" r:id="rId21"/>
    <p:sldId id="281" r:id="rId22"/>
    <p:sldId id="282" r:id="rId23"/>
    <p:sldId id="283" r:id="rId24"/>
    <p:sldId id="284" r:id="rId25"/>
    <p:sldId id="285" r:id="rId26"/>
    <p:sldId id="286" r:id="rId27"/>
    <p:sldId id="278" r:id="rId28"/>
    <p:sldId id="261" r:id="rId29"/>
    <p:sldId id="280" r:id="rId30"/>
    <p:sldId id="25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79" autoAdjust="0"/>
  </p:normalViewPr>
  <p:slideViewPr>
    <p:cSldViewPr snapToGrid="0" snapToObjects="1">
      <p:cViewPr varScale="1">
        <p:scale>
          <a:sx n="76" d="100"/>
          <a:sy n="76" d="100"/>
        </p:scale>
        <p:origin x="14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D970B-5920-9246-A1AF-28D1E497E31E}" type="datetimeFigureOut">
              <a:rPr lang="en-US" smtClean="0"/>
              <a:t>3/21/2019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BF113D-2969-2A49-BA1D-3423A047EFD3}" type="slidenum">
              <a:rPr lang="en-US" smtClean="0"/>
              <a:t>‹#›</a:t>
            </a:fld>
            <a:endParaRPr lang="en-US"/>
          </a:p>
        </p:txBody>
      </p:sp>
    </p:spTree>
    <p:extLst>
      <p:ext uri="{BB962C8B-B14F-4D97-AF65-F5344CB8AC3E}">
        <p14:creationId xmlns:p14="http://schemas.microsoft.com/office/powerpoint/2010/main" val="3799136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7C354-1C9D-2F43-99BC-A2DA0C76FDD8}" type="datetimeFigureOut">
              <a:rPr lang="en-US" smtClean="0"/>
              <a:t>3/21/2019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A8D64-EF8F-CF44-898C-E66E42B0D5C5}" type="slidenum">
              <a:rPr lang="en-US" smtClean="0"/>
              <a:t>‹#›</a:t>
            </a:fld>
            <a:endParaRPr lang="en-US"/>
          </a:p>
        </p:txBody>
      </p:sp>
    </p:spTree>
    <p:extLst>
      <p:ext uri="{BB962C8B-B14F-4D97-AF65-F5344CB8AC3E}">
        <p14:creationId xmlns:p14="http://schemas.microsoft.com/office/powerpoint/2010/main" val="20934626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B4D958-9B62-1B45-8978-5EF94B5A29D6}"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260026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293F3-E9ED-7D4C-978D-9E20F78F34E8}"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199104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F57C62-301C-474A-97A0-0E0A30283F18}"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266988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239792-09AF-3D40-80CB-64E3499559DE}"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322667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97CBB-1835-1641-9BD3-FD81380367AD}"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418827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FE380-AF6A-4D4D-AFE4-FE8E3FCA14D5}"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116410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C49EFF-F626-594D-99EE-B3B944C40EB0}" type="datetime1">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289993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341B23-4981-4D43-AFE4-9A639C58D848}" type="datetime1">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68900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DA22A-0351-534A-AC01-F9C18192527D}" type="datetime1">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250913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909E89-19EB-D344-A580-0F132906EF8C}"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61131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837DC3-72C3-F84A-88A8-ABC18F9383B6}"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A913A-B794-564C-929F-0472DEB82B95}" type="slidenum">
              <a:rPr lang="en-US" smtClean="0"/>
              <a:t>‹#›</a:t>
            </a:fld>
            <a:endParaRPr lang="en-US"/>
          </a:p>
        </p:txBody>
      </p:sp>
    </p:spTree>
    <p:extLst>
      <p:ext uri="{BB962C8B-B14F-4D97-AF65-F5344CB8AC3E}">
        <p14:creationId xmlns:p14="http://schemas.microsoft.com/office/powerpoint/2010/main" val="132376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F3A93-E5D6-2F40-91E0-6CCD55E43515}" type="datetime1">
              <a:rPr lang="en-US" smtClean="0"/>
              <a:t>3/21/2019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A913A-B794-564C-929F-0472DEB82B95}" type="slidenum">
              <a:rPr lang="en-US" smtClean="0"/>
              <a:t>‹#›</a:t>
            </a:fld>
            <a:endParaRPr lang="en-US"/>
          </a:p>
        </p:txBody>
      </p:sp>
    </p:spTree>
    <p:extLst>
      <p:ext uri="{BB962C8B-B14F-4D97-AF65-F5344CB8AC3E}">
        <p14:creationId xmlns:p14="http://schemas.microsoft.com/office/powerpoint/2010/main" val="95030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19.jpeg"/><Relationship Id="rId7" Type="http://schemas.openxmlformats.org/officeDocument/2006/relationships/image" Target="../media/image11.png"/><Relationship Id="rId12"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15.png"/><Relationship Id="rId4" Type="http://schemas.microsoft.com/office/2007/relationships/hdphoto" Target="../media/hdphoto2.wdp"/><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1.jpe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hdphoto" Target="../media/hdphoto7.wdp"/><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6.wdp"/><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26.jp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lh3.googleusercontent.com/scW4sVN7PX92X_G0BdCFn-hqtq9nu4hmnzY3RIk2ytL7pwewQypTkPnLi4-9wHo-KRUceg=s85" TargetMode="External"/><Relationship Id="rId13" Type="http://schemas.openxmlformats.org/officeDocument/2006/relationships/image" Target="../media/image1.jpg"/><Relationship Id="rId3" Type="http://schemas.openxmlformats.org/officeDocument/2006/relationships/hyperlink" Target="http://www.arabnews.com/node/1151751/saudi-arabia" TargetMode="External"/><Relationship Id="rId7" Type="http://schemas.openxmlformats.org/officeDocument/2006/relationships/hyperlink" Target="https://lh3.googleusercontent.com/_RHxSfYDkypS_QBppEzpq0QypejbmnI1-Qh3gUd14NW3VSbZB6gRqkJ97GyuZHkJNpv_Rfk=s123" TargetMode="External"/><Relationship Id="rId12" Type="http://schemas.openxmlformats.org/officeDocument/2006/relationships/hyperlink" Target="https://lh3.googleusercontent.com/aRacpvM7H3eFPGNrIoSKxGTXcRRKNVe5jvLmfiQX-Ouh1D-PNq-_Nfn6k3Ab9EZH6r1M1jQ=s85" TargetMode="External"/><Relationship Id="rId2" Type="http://schemas.openxmlformats.org/officeDocument/2006/relationships/hyperlink" Target="https://www.stats.gov.sa/en/28" TargetMode="External"/><Relationship Id="rId1" Type="http://schemas.openxmlformats.org/officeDocument/2006/relationships/slideLayout" Target="../slideLayouts/slideLayout1.xml"/><Relationship Id="rId6" Type="http://schemas.openxmlformats.org/officeDocument/2006/relationships/hyperlink" Target="https://lh3.googleusercontent.com/R9iR011y43VnlODnFl9N-uH27GvH-07aptGYF5VCfADrtqcyVgDn8FxfvCVzNKAJIBl0G34=s85" TargetMode="External"/><Relationship Id="rId11" Type="http://schemas.openxmlformats.org/officeDocument/2006/relationships/hyperlink" Target="https://lh3.googleusercontent.com/8QVLvU12KD5A22J9mE5rWIkxcOEgLxEVhuShzgDXXZHulbAU3dmLiizyEAoNpzggAJNr=s98" TargetMode="External"/><Relationship Id="rId5" Type="http://schemas.openxmlformats.org/officeDocument/2006/relationships/hyperlink" Target="https://lh3.googleusercontent.com/jnVq15cShLyKMQFwQjbcll98oKu3uzE2dEkNkWj_XLM0LjbR6fDNfkfRcbt7fVaK5F634Q=s162" TargetMode="External"/><Relationship Id="rId10" Type="http://schemas.openxmlformats.org/officeDocument/2006/relationships/hyperlink" Target="https://lh3.googleusercontent.com/IuWXVNAx63nnh_NmIIv13ZcAtilEtBhi8o1pViwvaYdaTq3QWsk9JBRdryf1je13lIkXFQ=s85" TargetMode="External"/><Relationship Id="rId4" Type="http://schemas.openxmlformats.org/officeDocument/2006/relationships/hyperlink" Target="https://i.pinimg.com/236x/d4/e6/7ad4e67ab7d68b4aa5ca17179096ebb0cc.jpg" TargetMode="External"/><Relationship Id="rId9" Type="http://schemas.openxmlformats.org/officeDocument/2006/relationships/hyperlink" Target="https://lh3.googleusercontent.com/wdWHvydouMw7twCU1N2mr4h4a4jgbC3HLdYkiY_uq5NGgTKDOrXfInIyhX-ZfT6L6LibqQ=s85"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dn.theatlantic.com/assets/media/img/photo/2015/09/mecca-then-and-now-126-years-of-gro/m09_986303405504/main_1200.jpg?1443547392" TargetMode="External"/><Relationship Id="rId13" Type="http://schemas.openxmlformats.org/officeDocument/2006/relationships/hyperlink" Target="http://www.shiitenews.org/media/k2/items/cache/over-two-million-pilgrims-scale-mount-arafat-for-peak-of-hajj30329_L.jpg" TargetMode="External"/><Relationship Id="rId18" Type="http://schemas.openxmlformats.org/officeDocument/2006/relationships/hyperlink" Target="http://www.hayrat.net/html/apo/m15.jpg" TargetMode="External"/><Relationship Id="rId3" Type="http://schemas.openxmlformats.org/officeDocument/2006/relationships/hyperlink" Target="https://i1.wp.com/www.futurenotez.com/wp-content/uploads/2017/10/22.jpg?w=600&amp;ssl=1" TargetMode="External"/><Relationship Id="rId21" Type="http://schemas.openxmlformats.org/officeDocument/2006/relationships/hyperlink" Target="https://upload.wikimedia.org/wikipedia/commons/thumb/1/1f/Madina_Haram_at_evening.jpg/790px-Madina_Haram_at_evening.jpg" TargetMode="External"/><Relationship Id="rId7" Type="http://schemas.openxmlformats.org/officeDocument/2006/relationships/hyperlink" Target="https://i1.wp.com/www.futurenotez.com/wp-content/uploads/2017/10/12.jpg?resize=768,505&amp;ssl=1" TargetMode="External"/><Relationship Id="rId12" Type="http://schemas.openxmlformats.org/officeDocument/2006/relationships/hyperlink" Target="http://3.bp.blogspot.com/-ZK59_8ZvMwE/Tsafio_JLkI/AAAAAAAABgA/qpIXiSPHYVg/s1600/Photograph+of+Mountain+Marwah.JPG" TargetMode="External"/><Relationship Id="rId17" Type="http://schemas.openxmlformats.org/officeDocument/2006/relationships/hyperlink" Target="http://www.alriyadh.com/media/article/2009/10/31/img/570446878736.jpg" TargetMode="External"/><Relationship Id="rId25" Type="http://schemas.openxmlformats.org/officeDocument/2006/relationships/image" Target="../media/image1.jpg"/><Relationship Id="rId2" Type="http://schemas.openxmlformats.org/officeDocument/2006/relationships/hyperlink" Target="http://static1.mbtfiles.co.uk/media/docs/newdocs/gcse/religious_studies_philosophy_and_ethics/religions/islam/hajj/850592/html/images/image01.png" TargetMode="External"/><Relationship Id="rId16" Type="http://schemas.openxmlformats.org/officeDocument/2006/relationships/hyperlink" Target="http://storage.googleapis.com/jarida-cdn/images/1462166163333167900/1462166163000/1280x960.jpg" TargetMode="External"/><Relationship Id="rId20" Type="http://schemas.openxmlformats.org/officeDocument/2006/relationships/hyperlink" Target="https://i1.wp.com/www.amuslima.com/wp-content/uploads/2014/09/masjid_al_qiblatain_madina-300x180.jpg?resize=300,180" TargetMode="External"/><Relationship Id="rId1" Type="http://schemas.openxmlformats.org/officeDocument/2006/relationships/slideLayout" Target="../slideLayouts/slideLayout1.xml"/><Relationship Id="rId6" Type="http://schemas.openxmlformats.org/officeDocument/2006/relationships/hyperlink" Target="https://i1.wp.com/www.futurenotez.com/wp-content/uploads/2017/10/1965.jpg?w=640&amp;ssl=1" TargetMode="External"/><Relationship Id="rId11" Type="http://schemas.openxmlformats.org/officeDocument/2006/relationships/hyperlink" Target="http://2.bp.blogspot.com/-ioGKkVx2StU/TsafyAkHTEI/AAAAAAAABgQ/1_HfH0fYfBw/s1600/Pilgrims+making+dua+at+Safa+facing+the+holy+Kabah.JPG" TargetMode="External"/><Relationship Id="rId24" Type="http://schemas.openxmlformats.org/officeDocument/2006/relationships/hyperlink" Target="https://bestislamicimages.files.wordpress.com/2012/11/martyrs-of-uhud1.jpg?w=1024" TargetMode="External"/><Relationship Id="rId5" Type="http://schemas.openxmlformats.org/officeDocument/2006/relationships/hyperlink" Target="https://iadsb.tmgrup.com.tr/b19cfd/645/344/0/33/800/460?u=https://idsb.tmgrup.com.tr/2017/09/01/millions-of-muslim-pilgrims-reach-mina-perform-devil-stoning-hajj-rite-1504273141574.jpg" TargetMode="External"/><Relationship Id="rId15" Type="http://schemas.openxmlformats.org/officeDocument/2006/relationships/hyperlink" Target="https://i.pinimg.com/originals/1f/99/f7/1f99f7fd4c5d1d7806dc0487341a2607.jpg" TargetMode="External"/><Relationship Id="rId23" Type="http://schemas.openxmlformats.org/officeDocument/2006/relationships/hyperlink" Target="https://upload.wikimedia.org/wikipedia/commons/thumb/e/ec/Sab'u_Masajid.jpg/1200px-Sab'u_Masajid.jpg" TargetMode="External"/><Relationship Id="rId10" Type="http://schemas.openxmlformats.org/officeDocument/2006/relationships/hyperlink" Target="https://marhabayamustafa.files.wordpress.com/2014/02/makkah-2012-07.jpg?w=444" TargetMode="External"/><Relationship Id="rId19" Type="http://schemas.openxmlformats.org/officeDocument/2006/relationships/hyperlink" Target="https://abdurrahmanorg.files.wordpress.com/2014/01/masjid-quba-3.jpg" TargetMode="External"/><Relationship Id="rId4" Type="http://schemas.openxmlformats.org/officeDocument/2006/relationships/hyperlink" Target="https://www.istockphoto.com/gb/video/muslim-pilgrims-touring-the-holy-kaaba-in-mecca-in-saudi-arabia-gm985523246-267357974" TargetMode="External"/><Relationship Id="rId9" Type="http://schemas.openxmlformats.org/officeDocument/2006/relationships/hyperlink" Target="https://lh3.googleusercontent.com/FzmiUDLndNd9rbNTHJx9kkOUwWkqWflv70gpEhicv0zCTeVi6-Gd1ne09TJu_KPxPXmqww=s85" TargetMode="External"/><Relationship Id="rId14" Type="http://schemas.openxmlformats.org/officeDocument/2006/relationships/hyperlink" Target="https://umrahinfolinks.files.wordpress.com/2017/01/the-importance-of-arafat-and-muzdalifah.jpg" TargetMode="External"/><Relationship Id="rId22" Type="http://schemas.openxmlformats.org/officeDocument/2006/relationships/hyperlink" Target="https://upload.wikimedia.org/wikipedia/commons/thumb/3/34/Jannatul-Baqi_before_Demolition.jpg/800px-Jannatul-Baqi_before_Demolition.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343" y="217615"/>
            <a:ext cx="5182305" cy="726775"/>
          </a:xfrm>
        </p:spPr>
        <p:txBody>
          <a:bodyPr>
            <a:normAutofit fontScale="90000"/>
          </a:bodyPr>
          <a:lstStyle/>
          <a:p>
            <a:pPr algn="l"/>
            <a:r>
              <a:rPr lang="en-US" i="1" dirty="0">
                <a:latin typeface="Georgia"/>
                <a:cs typeface="Georgia"/>
              </a:rPr>
              <a:t>Hajj</a:t>
            </a:r>
            <a:endParaRPr lang="en-US" dirty="0">
              <a:latin typeface="Georgia"/>
              <a:cs typeface="Georgia"/>
            </a:endParaRPr>
          </a:p>
        </p:txBody>
      </p:sp>
      <p:sp>
        <p:nvSpPr>
          <p:cNvPr id="3" name="Subtitle 2"/>
          <p:cNvSpPr>
            <a:spLocks noGrp="1"/>
          </p:cNvSpPr>
          <p:nvPr>
            <p:ph type="subTitle" idx="1"/>
          </p:nvPr>
        </p:nvSpPr>
        <p:spPr>
          <a:xfrm>
            <a:off x="2622009" y="1127844"/>
            <a:ext cx="6400800" cy="2454890"/>
          </a:xfrm>
        </p:spPr>
        <p:txBody>
          <a:bodyPr>
            <a:normAutofit/>
          </a:bodyPr>
          <a:lstStyle/>
          <a:p>
            <a:pPr marL="457200" indent="-457200" algn="l">
              <a:buFont typeface="Arial"/>
              <a:buChar char="•"/>
            </a:pPr>
            <a:r>
              <a:rPr lang="en-US" sz="2100" dirty="0">
                <a:solidFill>
                  <a:schemeClr val="tx1"/>
                </a:solidFill>
                <a:latin typeface="Georgia"/>
                <a:cs typeface="Georgia"/>
              </a:rPr>
              <a:t>The fifth pillar of Islam, Hajj is mandatory once in a life-time for all Muslim adults if they are financially and physically able to do so.</a:t>
            </a:r>
          </a:p>
          <a:p>
            <a:pPr marL="457200" indent="-457200" algn="l">
              <a:buFont typeface="Arial"/>
              <a:buChar char="•"/>
            </a:pPr>
            <a:r>
              <a:rPr lang="en-US" sz="2100" dirty="0">
                <a:solidFill>
                  <a:schemeClr val="tx1"/>
                </a:solidFill>
                <a:latin typeface="Georgia"/>
                <a:cs typeface="Georgia"/>
              </a:rPr>
              <a:t>It takes place every year during </a:t>
            </a:r>
            <a:r>
              <a:rPr lang="en-US" sz="2100" i="1" dirty="0">
                <a:solidFill>
                  <a:schemeClr val="tx1"/>
                </a:solidFill>
                <a:latin typeface="Georgia"/>
                <a:cs typeface="Georgia"/>
              </a:rPr>
              <a:t>Dhul Hijjah </a:t>
            </a:r>
            <a:r>
              <a:rPr lang="mr-IN" sz="2100" dirty="0">
                <a:solidFill>
                  <a:schemeClr val="tx1"/>
                </a:solidFill>
                <a:latin typeface="Georgia"/>
                <a:cs typeface="Georgia"/>
              </a:rPr>
              <a:t>–</a:t>
            </a:r>
            <a:r>
              <a:rPr lang="en-US" sz="2100" dirty="0">
                <a:solidFill>
                  <a:schemeClr val="tx1"/>
                </a:solidFill>
                <a:latin typeface="Georgia"/>
                <a:cs typeface="Georgia"/>
              </a:rPr>
              <a:t> the 12</a:t>
            </a:r>
            <a:r>
              <a:rPr lang="en-US" sz="2100" baseline="30000" dirty="0">
                <a:solidFill>
                  <a:schemeClr val="tx1"/>
                </a:solidFill>
                <a:latin typeface="Georgia"/>
                <a:cs typeface="Georgia"/>
              </a:rPr>
              <a:t>th</a:t>
            </a:r>
            <a:r>
              <a:rPr lang="en-US" sz="2100" dirty="0">
                <a:solidFill>
                  <a:schemeClr val="tx1"/>
                </a:solidFill>
                <a:latin typeface="Georgia"/>
                <a:cs typeface="Georgia"/>
              </a:rPr>
              <a:t> month of the Islamic calendar.</a:t>
            </a:r>
          </a:p>
          <a:p>
            <a:pPr algn="l"/>
            <a:endParaRPr lang="en-US" sz="2500" dirty="0">
              <a:solidFill>
                <a:schemeClr val="tx1"/>
              </a:solidFill>
              <a:latin typeface="Georgia"/>
              <a:cs typeface="Georgia"/>
            </a:endParaRPr>
          </a:p>
          <a:p>
            <a:pPr marL="457200" indent="-457200" algn="l">
              <a:buFont typeface="Arial"/>
              <a:buChar char="•"/>
            </a:pPr>
            <a:endParaRPr lang="en-US" sz="2500" dirty="0">
              <a:solidFill>
                <a:schemeClr val="tx1"/>
              </a:solidFill>
              <a:latin typeface="Georgia"/>
              <a:cs typeface="Georgia"/>
            </a:endParaRPr>
          </a:p>
          <a:p>
            <a:pPr algn="l"/>
            <a:endParaRPr lang="en-US" sz="2500" dirty="0">
              <a:latin typeface="Georgia"/>
              <a:cs typeface="Georgia"/>
            </a:endParaRPr>
          </a:p>
        </p:txBody>
      </p:sp>
      <p:pic>
        <p:nvPicPr>
          <p:cNvPr id="11" name="Picture 10"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pic>
        <p:nvPicPr>
          <p:cNvPr id="13" name="Picture 12" descr="rou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872" y="3177493"/>
            <a:ext cx="5908841" cy="2272631"/>
          </a:xfrm>
          <a:prstGeom prst="rect">
            <a:avLst/>
          </a:prstGeom>
        </p:spPr>
      </p:pic>
      <p:sp>
        <p:nvSpPr>
          <p:cNvPr id="14" name="Rectangle 13"/>
          <p:cNvSpPr/>
          <p:nvPr/>
        </p:nvSpPr>
        <p:spPr>
          <a:xfrm>
            <a:off x="4635851" y="5602160"/>
            <a:ext cx="2292684" cy="369332"/>
          </a:xfrm>
          <a:prstGeom prst="rect">
            <a:avLst/>
          </a:prstGeom>
        </p:spPr>
        <p:txBody>
          <a:bodyPr wrap="none">
            <a:spAutoFit/>
          </a:bodyPr>
          <a:lstStyle/>
          <a:p>
            <a:r>
              <a:rPr lang="en-US" b="1" i="1" dirty="0">
                <a:solidFill>
                  <a:schemeClr val="tx1"/>
                </a:solidFill>
                <a:latin typeface="Georgia"/>
                <a:cs typeface="Georgia"/>
              </a:rPr>
              <a:t>The Hajj journey</a:t>
            </a:r>
          </a:p>
        </p:txBody>
      </p:sp>
      <p:sp>
        <p:nvSpPr>
          <p:cNvPr id="4" name="Slide Number Placeholder 3"/>
          <p:cNvSpPr>
            <a:spLocks noGrp="1"/>
          </p:cNvSpPr>
          <p:nvPr>
            <p:ph type="sldNum" sz="quarter" idx="12"/>
          </p:nvPr>
        </p:nvSpPr>
        <p:spPr/>
        <p:txBody>
          <a:bodyPr/>
          <a:lstStyle/>
          <a:p>
            <a:fld id="{691A913A-B794-564C-929F-0472DEB82B95}" type="slidenum">
              <a:rPr lang="en-US" smtClean="0"/>
              <a:t>1</a:t>
            </a:fld>
            <a:endParaRPr lang="en-US"/>
          </a:p>
        </p:txBody>
      </p:sp>
    </p:spTree>
    <p:extLst>
      <p:ext uri="{BB962C8B-B14F-4D97-AF65-F5344CB8AC3E}">
        <p14:creationId xmlns:p14="http://schemas.microsoft.com/office/powerpoint/2010/main" val="388063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428686" y="200584"/>
            <a:ext cx="6327634" cy="19517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600" i="1" dirty="0">
                <a:solidFill>
                  <a:srgbClr val="000000"/>
                </a:solidFill>
                <a:latin typeface="Georgia"/>
                <a:cs typeface="Georgia"/>
              </a:rPr>
              <a:t>Indeed, the first house of worship established for mankind was that at Mecca, blessed and a guidance for the worlds. [3:96]</a:t>
            </a:r>
          </a:p>
          <a:p>
            <a:pPr marL="457200" indent="-457200" algn="l">
              <a:buFont typeface="Arial"/>
              <a:buChar char="•"/>
            </a:pPr>
            <a:r>
              <a:rPr lang="en-US" sz="1600" i="1" dirty="0">
                <a:solidFill>
                  <a:srgbClr val="000000"/>
                </a:solidFill>
                <a:latin typeface="Georgia"/>
                <a:cs typeface="Georgia"/>
              </a:rPr>
              <a:t>In it are clear signs, such as the standing place of Abraham. And whoever enters it shall be safe. And due to Allah from the people is a pilgrimage to the house </a:t>
            </a:r>
            <a:r>
              <a:rPr lang="mr-IN" sz="1600" i="1" dirty="0">
                <a:solidFill>
                  <a:srgbClr val="000000"/>
                </a:solidFill>
                <a:latin typeface="Georgia"/>
                <a:cs typeface="Georgia"/>
              </a:rPr>
              <a:t>–</a:t>
            </a:r>
            <a:r>
              <a:rPr lang="en-US" sz="1600" i="1" dirty="0">
                <a:solidFill>
                  <a:srgbClr val="000000"/>
                </a:solidFill>
                <a:latin typeface="Georgia"/>
                <a:cs typeface="Georgia"/>
              </a:rPr>
              <a:t> for whoever can find a way. [3:97]</a:t>
            </a: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pic>
        <p:nvPicPr>
          <p:cNvPr id="2" name="Picture 1" descr="kabah explain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968" y="2275714"/>
            <a:ext cx="5638800" cy="4229100"/>
          </a:xfrm>
          <a:prstGeom prst="rect">
            <a:avLst/>
          </a:prstGeom>
        </p:spPr>
      </p:pic>
      <p:sp>
        <p:nvSpPr>
          <p:cNvPr id="3" name="TextBox 2"/>
          <p:cNvSpPr txBox="1"/>
          <p:nvPr/>
        </p:nvSpPr>
        <p:spPr>
          <a:xfrm>
            <a:off x="7793790" y="5571994"/>
            <a:ext cx="1149688" cy="461665"/>
          </a:xfrm>
          <a:prstGeom prst="rect">
            <a:avLst/>
          </a:prstGeom>
          <a:solidFill>
            <a:schemeClr val="bg1"/>
          </a:solidFill>
          <a:ln>
            <a:solidFill>
              <a:schemeClr val="accent2"/>
            </a:solidFill>
          </a:ln>
        </p:spPr>
        <p:txBody>
          <a:bodyPr wrap="square" rtlCol="0">
            <a:spAutoFit/>
          </a:bodyPr>
          <a:lstStyle/>
          <a:p>
            <a:pPr algn="ctr"/>
            <a:r>
              <a:rPr lang="en-US" sz="1200" b="1" dirty="0">
                <a:latin typeface="Georgia"/>
                <a:cs typeface="Georgia"/>
              </a:rPr>
              <a:t>The station of Ibrahim</a:t>
            </a:r>
          </a:p>
        </p:txBody>
      </p:sp>
      <p:sp>
        <p:nvSpPr>
          <p:cNvPr id="7" name="TextBox 6"/>
          <p:cNvSpPr txBox="1"/>
          <p:nvPr/>
        </p:nvSpPr>
        <p:spPr>
          <a:xfrm>
            <a:off x="5031874" y="5584455"/>
            <a:ext cx="1149688" cy="461665"/>
          </a:xfrm>
          <a:prstGeom prst="rect">
            <a:avLst/>
          </a:prstGeom>
          <a:solidFill>
            <a:schemeClr val="bg1"/>
          </a:solidFill>
          <a:ln>
            <a:solidFill>
              <a:schemeClr val="accent2"/>
            </a:solidFill>
          </a:ln>
        </p:spPr>
        <p:txBody>
          <a:bodyPr wrap="square" rtlCol="0">
            <a:spAutoFit/>
          </a:bodyPr>
          <a:lstStyle/>
          <a:p>
            <a:pPr algn="ctr"/>
            <a:r>
              <a:rPr lang="en-US" sz="1200" b="1" dirty="0">
                <a:latin typeface="Georgia"/>
                <a:cs typeface="Georgia"/>
              </a:rPr>
              <a:t>The black stone</a:t>
            </a:r>
          </a:p>
        </p:txBody>
      </p:sp>
      <p:sp>
        <p:nvSpPr>
          <p:cNvPr id="8" name="TextBox 7"/>
          <p:cNvSpPr txBox="1"/>
          <p:nvPr/>
        </p:nvSpPr>
        <p:spPr>
          <a:xfrm>
            <a:off x="7378027" y="4283316"/>
            <a:ext cx="1149688" cy="646331"/>
          </a:xfrm>
          <a:prstGeom prst="rect">
            <a:avLst/>
          </a:prstGeom>
          <a:solidFill>
            <a:schemeClr val="bg1"/>
          </a:solidFill>
          <a:ln>
            <a:solidFill>
              <a:schemeClr val="accent2"/>
            </a:solidFill>
          </a:ln>
        </p:spPr>
        <p:txBody>
          <a:bodyPr wrap="square" rtlCol="0">
            <a:spAutoFit/>
          </a:bodyPr>
          <a:lstStyle/>
          <a:p>
            <a:pPr algn="ctr"/>
            <a:r>
              <a:rPr lang="en-US" sz="1200" b="1" dirty="0" err="1">
                <a:latin typeface="Georgia"/>
                <a:cs typeface="Georgia"/>
              </a:rPr>
              <a:t>Isma’il’s</a:t>
            </a:r>
            <a:r>
              <a:rPr lang="en-US" sz="1200" b="1" dirty="0">
                <a:latin typeface="Georgia"/>
                <a:cs typeface="Georgia"/>
              </a:rPr>
              <a:t> resting place</a:t>
            </a:r>
          </a:p>
        </p:txBody>
      </p:sp>
      <p:sp>
        <p:nvSpPr>
          <p:cNvPr id="4" name="Slide Number Placeholder 3"/>
          <p:cNvSpPr>
            <a:spLocks noGrp="1"/>
          </p:cNvSpPr>
          <p:nvPr>
            <p:ph type="sldNum" sz="quarter" idx="12"/>
          </p:nvPr>
        </p:nvSpPr>
        <p:spPr/>
        <p:txBody>
          <a:bodyPr/>
          <a:lstStyle/>
          <a:p>
            <a:fld id="{691A913A-B794-564C-929F-0472DEB82B95}" type="slidenum">
              <a:rPr lang="en-US" smtClean="0"/>
              <a:t>10</a:t>
            </a:fld>
            <a:endParaRPr lang="en-US"/>
          </a:p>
        </p:txBody>
      </p:sp>
    </p:spTree>
    <p:extLst>
      <p:ext uri="{BB962C8B-B14F-4D97-AF65-F5344CB8AC3E}">
        <p14:creationId xmlns:p14="http://schemas.microsoft.com/office/powerpoint/2010/main" val="422649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The stages of Hajj</a:t>
            </a:r>
            <a:endParaRPr lang="en-US" dirty="0">
              <a:latin typeface="Georgia"/>
              <a:cs typeface="Georgia"/>
            </a:endParaRPr>
          </a:p>
        </p:txBody>
      </p:sp>
      <p:sp>
        <p:nvSpPr>
          <p:cNvPr id="15" name="Subtitle 2"/>
          <p:cNvSpPr txBox="1">
            <a:spLocks/>
          </p:cNvSpPr>
          <p:nvPr/>
        </p:nvSpPr>
        <p:spPr>
          <a:xfrm>
            <a:off x="2548998" y="2470181"/>
            <a:ext cx="5886476" cy="1607188"/>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rgbClr val="000000"/>
                </a:solidFill>
                <a:latin typeface="Georgia"/>
                <a:cs typeface="Georgia"/>
              </a:rPr>
              <a:t>Pilgrims then walk between the two mountains of </a:t>
            </a:r>
            <a:r>
              <a:rPr lang="en-US" sz="2200" i="1" dirty="0" err="1">
                <a:solidFill>
                  <a:srgbClr val="000000"/>
                </a:solidFill>
                <a:latin typeface="Georgia"/>
                <a:cs typeface="Georgia"/>
              </a:rPr>
              <a:t>Safa</a:t>
            </a:r>
            <a:r>
              <a:rPr lang="en-US" sz="2200" dirty="0">
                <a:solidFill>
                  <a:srgbClr val="000000"/>
                </a:solidFill>
                <a:latin typeface="Georgia"/>
                <a:cs typeface="Georgia"/>
              </a:rPr>
              <a:t> and </a:t>
            </a:r>
            <a:r>
              <a:rPr lang="en-US" sz="2200" i="1" dirty="0" err="1">
                <a:solidFill>
                  <a:srgbClr val="000000"/>
                </a:solidFill>
                <a:latin typeface="Georgia"/>
                <a:cs typeface="Georgia"/>
              </a:rPr>
              <a:t>Marwa</a:t>
            </a:r>
            <a:r>
              <a:rPr lang="en-US" sz="2200" dirty="0">
                <a:solidFill>
                  <a:srgbClr val="000000"/>
                </a:solidFill>
                <a:latin typeface="Georgia"/>
                <a:cs typeface="Georgia"/>
              </a:rPr>
              <a:t> a total of 7 times.</a:t>
            </a:r>
          </a:p>
          <a:p>
            <a:pPr marL="457200" indent="-457200" algn="l">
              <a:buFont typeface="Arial"/>
              <a:buChar char="•"/>
            </a:pPr>
            <a:r>
              <a:rPr lang="en-US" sz="2200" dirty="0">
                <a:solidFill>
                  <a:srgbClr val="000000"/>
                </a:solidFill>
                <a:latin typeface="Georgia"/>
                <a:cs typeface="Georgia"/>
              </a:rPr>
              <a:t>During </a:t>
            </a:r>
            <a:r>
              <a:rPr lang="en-US" sz="2200" dirty="0" err="1">
                <a:solidFill>
                  <a:srgbClr val="000000"/>
                </a:solidFill>
                <a:latin typeface="Georgia"/>
                <a:cs typeface="Georgia"/>
              </a:rPr>
              <a:t>Sa’i</a:t>
            </a:r>
            <a:r>
              <a:rPr lang="en-US" sz="2200" dirty="0">
                <a:solidFill>
                  <a:srgbClr val="000000"/>
                </a:solidFill>
                <a:latin typeface="Georgia"/>
                <a:cs typeface="Georgia"/>
              </a:rPr>
              <a:t>, pilgrims retrace </a:t>
            </a:r>
            <a:r>
              <a:rPr lang="en-US" sz="2200" dirty="0" err="1">
                <a:solidFill>
                  <a:srgbClr val="000000"/>
                </a:solidFill>
                <a:latin typeface="Georgia"/>
                <a:cs typeface="Georgia"/>
              </a:rPr>
              <a:t>Hajar’s</a:t>
            </a:r>
            <a:r>
              <a:rPr lang="en-US" sz="2200" dirty="0">
                <a:solidFill>
                  <a:srgbClr val="000000"/>
                </a:solidFill>
                <a:latin typeface="Georgia"/>
                <a:cs typeface="Georgia"/>
              </a:rPr>
              <a:t> steps and are reminded of the rewards that await those who make an effort. </a:t>
            </a: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sp>
        <p:nvSpPr>
          <p:cNvPr id="18" name="Subtitle 2"/>
          <p:cNvSpPr txBox="1">
            <a:spLocks/>
          </p:cNvSpPr>
          <p:nvPr/>
        </p:nvSpPr>
        <p:spPr>
          <a:xfrm>
            <a:off x="3102470" y="1761828"/>
            <a:ext cx="5560267" cy="377119"/>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200" b="1" i="1" dirty="0">
                <a:solidFill>
                  <a:schemeClr val="tx1"/>
                </a:solidFill>
                <a:latin typeface="Georgia"/>
                <a:cs typeface="Georgia"/>
              </a:rPr>
              <a:t>3. Sa’ </a:t>
            </a:r>
            <a:r>
              <a:rPr lang="en-US" sz="2200" b="1" i="1" dirty="0" err="1">
                <a:solidFill>
                  <a:schemeClr val="tx1"/>
                </a:solidFill>
                <a:latin typeface="Georgia"/>
                <a:cs typeface="Georgia"/>
              </a:rPr>
              <a:t>i</a:t>
            </a:r>
            <a:r>
              <a:rPr lang="en-US" sz="2200" b="1" i="1" dirty="0">
                <a:solidFill>
                  <a:schemeClr val="tx1"/>
                </a:solidFill>
                <a:latin typeface="Georgia"/>
                <a:cs typeface="Georgia"/>
              </a:rPr>
              <a:t> (the Walk)</a:t>
            </a:r>
            <a:endParaRPr lang="en-US" sz="2200" b="1"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cxnSp>
        <p:nvCxnSpPr>
          <p:cNvPr id="10" name="Straight Connector 9"/>
          <p:cNvCxnSpPr/>
          <p:nvPr/>
        </p:nvCxnSpPr>
        <p:spPr>
          <a:xfrm>
            <a:off x="2548998" y="1524000"/>
            <a:ext cx="6220682"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descr="Screen Shot 2018-10-11 at 9.47.01 PM.png"/>
          <p:cNvPicPr>
            <a:picLocks noChangeAspect="1"/>
          </p:cNvPicPr>
          <p:nvPr/>
        </p:nvPicPr>
        <p:blipFill>
          <a:blip r:embed="rId3">
            <a:grayscl/>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a:off x="2548998" y="1761828"/>
            <a:ext cx="613443" cy="424417"/>
          </a:xfrm>
          <a:prstGeom prst="rect">
            <a:avLst/>
          </a:prstGeom>
        </p:spPr>
      </p:pic>
      <p:sp>
        <p:nvSpPr>
          <p:cNvPr id="9" name="Subtitle 2"/>
          <p:cNvSpPr txBox="1">
            <a:spLocks/>
          </p:cNvSpPr>
          <p:nvPr/>
        </p:nvSpPr>
        <p:spPr>
          <a:xfrm>
            <a:off x="3043122" y="4077369"/>
            <a:ext cx="5560267" cy="377119"/>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200" b="1" i="1" dirty="0">
                <a:solidFill>
                  <a:schemeClr val="tx1"/>
                </a:solidFill>
                <a:latin typeface="Georgia"/>
                <a:cs typeface="Georgia"/>
              </a:rPr>
              <a:t>4. </a:t>
            </a:r>
            <a:r>
              <a:rPr lang="en-US" sz="2200" b="1" i="1" dirty="0" err="1">
                <a:solidFill>
                  <a:schemeClr val="tx1"/>
                </a:solidFill>
                <a:latin typeface="Georgia"/>
                <a:cs typeface="Georgia"/>
              </a:rPr>
              <a:t>Taqseer</a:t>
            </a:r>
            <a:r>
              <a:rPr lang="en-US" sz="2200" b="1" i="1" dirty="0">
                <a:solidFill>
                  <a:schemeClr val="tx1"/>
                </a:solidFill>
                <a:latin typeface="Georgia"/>
                <a:cs typeface="Georgia"/>
              </a:rPr>
              <a:t> (Cutting hair)</a:t>
            </a:r>
            <a:endParaRPr lang="en-US" sz="2200" b="1"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4" name="Picture 3" descr="icon_hair_cut-13-5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891" y="4077369"/>
            <a:ext cx="521369" cy="521369"/>
          </a:xfrm>
          <a:prstGeom prst="rect">
            <a:avLst/>
          </a:prstGeom>
        </p:spPr>
      </p:pic>
      <p:sp>
        <p:nvSpPr>
          <p:cNvPr id="11" name="Subtitle 2"/>
          <p:cNvSpPr txBox="1">
            <a:spLocks/>
          </p:cNvSpPr>
          <p:nvPr/>
        </p:nvSpPr>
        <p:spPr>
          <a:xfrm>
            <a:off x="2548998" y="4598737"/>
            <a:ext cx="5886476" cy="185820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900" dirty="0">
                <a:solidFill>
                  <a:srgbClr val="000000"/>
                </a:solidFill>
                <a:latin typeface="Georgia"/>
                <a:cs typeface="Georgia"/>
              </a:rPr>
              <a:t>At the end of the </a:t>
            </a:r>
            <a:r>
              <a:rPr lang="en-US" sz="1900" dirty="0" err="1">
                <a:solidFill>
                  <a:srgbClr val="000000"/>
                </a:solidFill>
                <a:latin typeface="Georgia"/>
                <a:cs typeface="Georgia"/>
              </a:rPr>
              <a:t>Sa’i</a:t>
            </a:r>
            <a:r>
              <a:rPr lang="en-US" sz="1900" dirty="0">
                <a:solidFill>
                  <a:srgbClr val="000000"/>
                </a:solidFill>
                <a:latin typeface="Georgia"/>
                <a:cs typeface="Georgia"/>
              </a:rPr>
              <a:t>, pilgrims cut some of their hair or clip their nails, upon which they exit the state of </a:t>
            </a:r>
            <a:r>
              <a:rPr lang="en-US" sz="1900" i="1" dirty="0">
                <a:solidFill>
                  <a:srgbClr val="000000"/>
                </a:solidFill>
                <a:latin typeface="Georgia"/>
                <a:cs typeface="Georgia"/>
              </a:rPr>
              <a:t>ihram</a:t>
            </a:r>
            <a:r>
              <a:rPr lang="en-US" sz="1900" dirty="0">
                <a:solidFill>
                  <a:srgbClr val="000000"/>
                </a:solidFill>
                <a:latin typeface="Georgia"/>
                <a:cs typeface="Georgia"/>
              </a:rPr>
              <a:t>.</a:t>
            </a: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pic>
        <p:nvPicPr>
          <p:cNvPr id="12" name="Picture 11" descr="mosque.png"/>
          <p:cNvPicPr>
            <a:picLocks noChangeAspect="1"/>
          </p:cNvPicPr>
          <p:nvPr/>
        </p:nvPicPr>
        <p:blipFill rotWithShape="1">
          <a:blip r:embed="rId6">
            <a:alphaModFix amt="53000"/>
            <a:extLst>
              <a:ext uri="{28A0092B-C50C-407E-A947-70E740481C1C}">
                <a14:useLocalDpi xmlns:a14="http://schemas.microsoft.com/office/drawing/2010/main" val="0"/>
              </a:ext>
            </a:extLst>
          </a:blip>
          <a:srcRect l="25796" r="28481"/>
          <a:stretch/>
        </p:blipFill>
        <p:spPr>
          <a:xfrm>
            <a:off x="2561156" y="909109"/>
            <a:ext cx="418788" cy="480859"/>
          </a:xfrm>
          <a:prstGeom prst="rect">
            <a:avLst/>
          </a:prstGeom>
        </p:spPr>
      </p:pic>
      <p:pic>
        <p:nvPicPr>
          <p:cNvPr id="13" name="Picture 12" descr="kabah icon.png"/>
          <p:cNvPicPr>
            <a:picLocks noChangeAspect="1"/>
          </p:cNvPicPr>
          <p:nvPr/>
        </p:nvPicPr>
        <p:blipFill>
          <a:blip r:embed="rId7">
            <a:alphaModFix amt="53000"/>
            <a:extLst>
              <a:ext uri="{28A0092B-C50C-407E-A947-70E740481C1C}">
                <a14:useLocalDpi xmlns:a14="http://schemas.microsoft.com/office/drawing/2010/main" val="0"/>
              </a:ext>
            </a:extLst>
          </a:blip>
          <a:stretch>
            <a:fillRect/>
          </a:stretch>
        </p:blipFill>
        <p:spPr>
          <a:xfrm>
            <a:off x="3147721" y="968458"/>
            <a:ext cx="394774" cy="394774"/>
          </a:xfrm>
          <a:prstGeom prst="rect">
            <a:avLst/>
          </a:prstGeom>
        </p:spPr>
      </p:pic>
      <p:pic>
        <p:nvPicPr>
          <p:cNvPr id="14" name="Picture 13" descr="Screen Shot 2018-10-11 at 9.47.01 PM.png"/>
          <p:cNvPicPr>
            <a:picLocks noChangeAspect="1"/>
          </p:cNvPicPr>
          <p:nvPr/>
        </p:nvPicPr>
        <p:blipFill>
          <a:blip r:embed="rId3">
            <a:grayscl/>
            <a:extLst>
              <a:ext uri="{BEBA8EAE-BF5A-486C-A8C5-ECC9F3942E4B}">
                <a14:imgProps xmlns:a14="http://schemas.microsoft.com/office/drawing/2010/main">
                  <a14:imgLayer r:embed="rId8">
                    <a14:imgEffect>
                      <a14:artisticPaintStrokes/>
                    </a14:imgEffect>
                  </a14:imgLayer>
                </a14:imgProps>
              </a:ext>
              <a:ext uri="{28A0092B-C50C-407E-A947-70E740481C1C}">
                <a14:useLocalDpi xmlns:a14="http://schemas.microsoft.com/office/drawing/2010/main" val="0"/>
              </a:ext>
            </a:extLst>
          </a:blip>
          <a:stretch>
            <a:fillRect/>
          </a:stretch>
        </p:blipFill>
        <p:spPr>
          <a:xfrm>
            <a:off x="3686065" y="938815"/>
            <a:ext cx="613443" cy="424417"/>
          </a:xfrm>
          <a:prstGeom prst="rect">
            <a:avLst/>
          </a:prstGeom>
        </p:spPr>
      </p:pic>
      <p:pic>
        <p:nvPicPr>
          <p:cNvPr id="16" name="Picture 15" descr="icon_hair_cut-13-5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627" y="868599"/>
            <a:ext cx="521369" cy="521369"/>
          </a:xfrm>
          <a:prstGeom prst="rect">
            <a:avLst/>
          </a:prstGeom>
        </p:spPr>
      </p:pic>
      <p:pic>
        <p:nvPicPr>
          <p:cNvPr id="17" name="Picture 16" descr="camping-tent.png"/>
          <p:cNvPicPr>
            <a:picLocks noChangeAspect="1"/>
          </p:cNvPicPr>
          <p:nvPr/>
        </p:nvPicPr>
        <p:blipFill>
          <a:blip r:embed="rId9">
            <a:alphaModFix amt="53000"/>
            <a:extLst>
              <a:ext uri="{28A0092B-C50C-407E-A947-70E740481C1C}">
                <a14:useLocalDpi xmlns:a14="http://schemas.microsoft.com/office/drawing/2010/main" val="0"/>
              </a:ext>
            </a:extLst>
          </a:blip>
          <a:stretch>
            <a:fillRect/>
          </a:stretch>
        </p:blipFill>
        <p:spPr>
          <a:xfrm>
            <a:off x="5168748" y="931615"/>
            <a:ext cx="401974" cy="401974"/>
          </a:xfrm>
          <a:prstGeom prst="rect">
            <a:avLst/>
          </a:prstGeom>
        </p:spPr>
      </p:pic>
      <p:pic>
        <p:nvPicPr>
          <p:cNvPr id="20" name="Picture 19" descr="102_-_stones_zen_meditation_balance_hobby-512.png"/>
          <p:cNvPicPr>
            <a:picLocks noChangeAspect="1"/>
          </p:cNvPicPr>
          <p:nvPr/>
        </p:nvPicPr>
        <p:blipFill>
          <a:blip r:embed="rId10">
            <a:alphaModFix amt="53000"/>
            <a:extLst>
              <a:ext uri="{28A0092B-C50C-407E-A947-70E740481C1C}">
                <a14:useLocalDpi xmlns:a14="http://schemas.microsoft.com/office/drawing/2010/main" val="0"/>
              </a:ext>
            </a:extLst>
          </a:blip>
          <a:stretch>
            <a:fillRect/>
          </a:stretch>
        </p:blipFill>
        <p:spPr>
          <a:xfrm>
            <a:off x="5597515" y="829528"/>
            <a:ext cx="587176" cy="587176"/>
          </a:xfrm>
          <a:prstGeom prst="rect">
            <a:avLst/>
          </a:prstGeom>
        </p:spPr>
      </p:pic>
      <p:pic>
        <p:nvPicPr>
          <p:cNvPr id="21" name="Picture 20" descr="Screen Shot 2018-10-11 at 9.43.21 PM.png"/>
          <p:cNvPicPr>
            <a:picLocks noChangeAspect="1"/>
          </p:cNvPicPr>
          <p:nvPr/>
        </p:nvPicPr>
        <p:blipFill>
          <a:blip r:embed="rId11">
            <a:grayscl/>
            <a:alphaModFix amt="53000"/>
            <a:extLst>
              <a:ext uri="{28A0092B-C50C-407E-A947-70E740481C1C}">
                <a14:useLocalDpi xmlns:a14="http://schemas.microsoft.com/office/drawing/2010/main" val="0"/>
              </a:ext>
            </a:extLst>
          </a:blip>
          <a:stretch>
            <a:fillRect/>
          </a:stretch>
        </p:blipFill>
        <p:spPr>
          <a:xfrm>
            <a:off x="6184691" y="909109"/>
            <a:ext cx="586268" cy="510005"/>
          </a:xfrm>
          <a:prstGeom prst="rect">
            <a:avLst/>
          </a:prstGeom>
        </p:spPr>
      </p:pic>
      <p:pic>
        <p:nvPicPr>
          <p:cNvPr id="22" name="Picture 21" descr="kabah icon.png"/>
          <p:cNvPicPr>
            <a:picLocks noChangeAspect="1"/>
          </p:cNvPicPr>
          <p:nvPr/>
        </p:nvPicPr>
        <p:blipFill>
          <a:blip r:embed="rId7">
            <a:alphaModFix amt="53000"/>
            <a:extLst>
              <a:ext uri="{28A0092B-C50C-407E-A947-70E740481C1C}">
                <a14:useLocalDpi xmlns:a14="http://schemas.microsoft.com/office/drawing/2010/main" val="0"/>
              </a:ext>
            </a:extLst>
          </a:blip>
          <a:stretch>
            <a:fillRect/>
          </a:stretch>
        </p:blipFill>
        <p:spPr>
          <a:xfrm>
            <a:off x="7413604" y="938815"/>
            <a:ext cx="394774" cy="394774"/>
          </a:xfrm>
          <a:prstGeom prst="rect">
            <a:avLst/>
          </a:prstGeom>
        </p:spPr>
      </p:pic>
      <p:pic>
        <p:nvPicPr>
          <p:cNvPr id="23" name="Picture 22" descr="Screen Shot 2018-10-11 at 9.47.01 PM.png"/>
          <p:cNvPicPr>
            <a:picLocks noChangeAspect="1"/>
          </p:cNvPicPr>
          <p:nvPr/>
        </p:nvPicPr>
        <p:blipFill>
          <a:blip r:embed="rId12">
            <a:grayscl/>
            <a:alphaModFix amt="53000"/>
            <a:extLst>
              <a:ext uri="{28A0092B-C50C-407E-A947-70E740481C1C}">
                <a14:useLocalDpi xmlns:a14="http://schemas.microsoft.com/office/drawing/2010/main" val="0"/>
              </a:ext>
            </a:extLst>
          </a:blip>
          <a:stretch>
            <a:fillRect/>
          </a:stretch>
        </p:blipFill>
        <p:spPr>
          <a:xfrm>
            <a:off x="7928451" y="916372"/>
            <a:ext cx="613443" cy="424417"/>
          </a:xfrm>
          <a:prstGeom prst="rect">
            <a:avLst/>
          </a:prstGeom>
        </p:spPr>
      </p:pic>
      <p:pic>
        <p:nvPicPr>
          <p:cNvPr id="24" name="Picture 23" descr="icon_hair_cut-13-512.png"/>
          <p:cNvPicPr>
            <a:picLocks noChangeAspect="1"/>
          </p:cNvPicPr>
          <p:nvPr/>
        </p:nvPicPr>
        <p:blipFill>
          <a:blip r:embed="rId5">
            <a:alphaModFix amt="53000"/>
            <a:extLst>
              <a:ext uri="{28A0092B-C50C-407E-A947-70E740481C1C}">
                <a14:useLocalDpi xmlns:a14="http://schemas.microsoft.com/office/drawing/2010/main" val="0"/>
              </a:ext>
            </a:extLst>
          </a:blip>
          <a:stretch>
            <a:fillRect/>
          </a:stretch>
        </p:blipFill>
        <p:spPr>
          <a:xfrm>
            <a:off x="8582527" y="849072"/>
            <a:ext cx="521369" cy="521369"/>
          </a:xfrm>
          <a:prstGeom prst="rect">
            <a:avLst/>
          </a:prstGeom>
        </p:spPr>
      </p:pic>
      <p:pic>
        <p:nvPicPr>
          <p:cNvPr id="25" name="Picture 24" descr="sheep.png"/>
          <p:cNvPicPr>
            <a:picLocks noChangeAspect="1"/>
          </p:cNvPicPr>
          <p:nvPr/>
        </p:nvPicPr>
        <p:blipFill>
          <a:blip r:embed="rId13">
            <a:alphaModFix amt="53000"/>
            <a:extLst>
              <a:ext uri="{28A0092B-C50C-407E-A947-70E740481C1C}">
                <a14:useLocalDpi xmlns:a14="http://schemas.microsoft.com/office/drawing/2010/main" val="0"/>
              </a:ext>
            </a:extLst>
          </a:blip>
          <a:stretch>
            <a:fillRect/>
          </a:stretch>
        </p:blipFill>
        <p:spPr>
          <a:xfrm>
            <a:off x="6868745" y="895336"/>
            <a:ext cx="431409" cy="431409"/>
          </a:xfrm>
          <a:prstGeom prst="rect">
            <a:avLst/>
          </a:prstGeom>
        </p:spPr>
      </p:pic>
      <p:sp>
        <p:nvSpPr>
          <p:cNvPr id="5" name="Slide Number Placeholder 4"/>
          <p:cNvSpPr>
            <a:spLocks noGrp="1"/>
          </p:cNvSpPr>
          <p:nvPr>
            <p:ph type="sldNum" sz="quarter" idx="12"/>
          </p:nvPr>
        </p:nvSpPr>
        <p:spPr/>
        <p:txBody>
          <a:bodyPr/>
          <a:lstStyle/>
          <a:p>
            <a:fld id="{691A913A-B794-564C-929F-0472DEB82B95}" type="slidenum">
              <a:rPr lang="en-US" smtClean="0"/>
              <a:t>11</a:t>
            </a:fld>
            <a:endParaRPr lang="en-US"/>
          </a:p>
        </p:txBody>
      </p:sp>
    </p:spTree>
    <p:extLst>
      <p:ext uri="{BB962C8B-B14F-4D97-AF65-F5344CB8AC3E}">
        <p14:creationId xmlns:p14="http://schemas.microsoft.com/office/powerpoint/2010/main" val="80189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428686" y="120373"/>
            <a:ext cx="6327634" cy="215231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800" i="1" dirty="0">
                <a:solidFill>
                  <a:srgbClr val="000000"/>
                </a:solidFill>
                <a:latin typeface="Georgia"/>
                <a:cs typeface="Georgia"/>
              </a:rPr>
              <a:t>Indeed, the </a:t>
            </a:r>
            <a:r>
              <a:rPr lang="en-US" sz="1800" i="1" dirty="0" err="1">
                <a:solidFill>
                  <a:srgbClr val="000000"/>
                </a:solidFill>
                <a:latin typeface="Georgia"/>
                <a:cs typeface="Georgia"/>
              </a:rPr>
              <a:t>Safa</a:t>
            </a:r>
            <a:r>
              <a:rPr lang="en-US" sz="1800" i="1" dirty="0">
                <a:solidFill>
                  <a:srgbClr val="000000"/>
                </a:solidFill>
                <a:latin typeface="Georgia"/>
                <a:cs typeface="Georgia"/>
              </a:rPr>
              <a:t> and </a:t>
            </a:r>
            <a:r>
              <a:rPr lang="en-US" sz="1800" i="1" dirty="0" err="1">
                <a:solidFill>
                  <a:srgbClr val="000000"/>
                </a:solidFill>
                <a:latin typeface="Georgia"/>
                <a:cs typeface="Georgia"/>
              </a:rPr>
              <a:t>Marwa</a:t>
            </a:r>
            <a:r>
              <a:rPr lang="en-US" sz="1800" i="1" dirty="0">
                <a:solidFill>
                  <a:srgbClr val="000000"/>
                </a:solidFill>
                <a:latin typeface="Georgia"/>
                <a:cs typeface="Georgia"/>
              </a:rPr>
              <a:t> are among the symbols of Allah. So whoever makes hajj to the house or performs ‘</a:t>
            </a:r>
            <a:r>
              <a:rPr lang="en-US" sz="1800" i="1" dirty="0" err="1">
                <a:solidFill>
                  <a:srgbClr val="000000"/>
                </a:solidFill>
                <a:latin typeface="Georgia"/>
                <a:cs typeface="Georgia"/>
              </a:rPr>
              <a:t>umrah</a:t>
            </a:r>
            <a:r>
              <a:rPr lang="en-US" sz="1800" i="1" dirty="0">
                <a:solidFill>
                  <a:srgbClr val="000000"/>
                </a:solidFill>
                <a:latin typeface="Georgia"/>
                <a:cs typeface="Georgia"/>
              </a:rPr>
              <a:t>, there is no blame upon him for walking between them. And whoever volunteers good </a:t>
            </a:r>
            <a:r>
              <a:rPr lang="mr-IN" sz="1800" i="1" dirty="0">
                <a:solidFill>
                  <a:srgbClr val="000000"/>
                </a:solidFill>
                <a:latin typeface="Georgia"/>
                <a:cs typeface="Georgia"/>
              </a:rPr>
              <a:t>–</a:t>
            </a:r>
            <a:r>
              <a:rPr lang="en-US" sz="1800" i="1" dirty="0">
                <a:solidFill>
                  <a:srgbClr val="000000"/>
                </a:solidFill>
                <a:latin typeface="Georgia"/>
                <a:cs typeface="Georgia"/>
              </a:rPr>
              <a:t> indeed, Allah is appreciative and knowing. [2:158]</a:t>
            </a: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pic>
        <p:nvPicPr>
          <p:cNvPr id="4" name="Picture 3" descr="Photograph of Mountain Marwah.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27621" r="22269"/>
          <a:stretch/>
        </p:blipFill>
        <p:spPr>
          <a:xfrm>
            <a:off x="4793704" y="3662947"/>
            <a:ext cx="3962616" cy="2767319"/>
          </a:xfrm>
          <a:prstGeom prst="rect">
            <a:avLst/>
          </a:prstGeom>
        </p:spPr>
      </p:pic>
      <p:pic>
        <p:nvPicPr>
          <p:cNvPr id="2" name="Picture 1" descr="safa.JPG"/>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17936" t="34376" r="11964"/>
          <a:stretch/>
        </p:blipFill>
        <p:spPr>
          <a:xfrm>
            <a:off x="2606842" y="1837713"/>
            <a:ext cx="3634349" cy="2680814"/>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12</a:t>
            </a:fld>
            <a:endParaRPr lang="en-US"/>
          </a:p>
        </p:txBody>
      </p:sp>
    </p:spTree>
    <p:extLst>
      <p:ext uri="{BB962C8B-B14F-4D97-AF65-F5344CB8AC3E}">
        <p14:creationId xmlns:p14="http://schemas.microsoft.com/office/powerpoint/2010/main" val="170764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The stages of Hajj</a:t>
            </a:r>
            <a:endParaRPr lang="en-US" dirty="0">
              <a:latin typeface="Georgia"/>
              <a:cs typeface="Georgia"/>
            </a:endParaRPr>
          </a:p>
        </p:txBody>
      </p:sp>
      <p:sp>
        <p:nvSpPr>
          <p:cNvPr id="15" name="Subtitle 2"/>
          <p:cNvSpPr txBox="1">
            <a:spLocks/>
          </p:cNvSpPr>
          <p:nvPr/>
        </p:nvSpPr>
        <p:spPr>
          <a:xfrm>
            <a:off x="2548998" y="2871234"/>
            <a:ext cx="5886476" cy="373276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000" dirty="0">
                <a:solidFill>
                  <a:srgbClr val="000000"/>
                </a:solidFill>
                <a:latin typeface="Georgia"/>
                <a:cs typeface="Georgia"/>
              </a:rPr>
              <a:t>Pilgrims enter into the state of ihram again and head towards Arafat, a dry and plain desert land.</a:t>
            </a:r>
          </a:p>
          <a:p>
            <a:pPr marL="457200" indent="-457200" algn="l">
              <a:buFont typeface="Arial"/>
              <a:buChar char="•"/>
            </a:pPr>
            <a:r>
              <a:rPr lang="en-US" sz="2000" dirty="0">
                <a:solidFill>
                  <a:srgbClr val="000000"/>
                </a:solidFill>
                <a:latin typeface="Georgia"/>
                <a:cs typeface="Georgia"/>
              </a:rPr>
              <a:t>They must remain in Arafat between noon and sunset. </a:t>
            </a:r>
          </a:p>
          <a:p>
            <a:pPr marL="457200" indent="-457200" algn="l">
              <a:buFont typeface="Arial"/>
              <a:buChar char="•"/>
            </a:pPr>
            <a:r>
              <a:rPr lang="en-US" sz="2000" dirty="0">
                <a:solidFill>
                  <a:srgbClr val="000000"/>
                </a:solidFill>
                <a:latin typeface="Georgia"/>
                <a:cs typeface="Georgia"/>
              </a:rPr>
              <a:t>Pilgrims camping in Arafat tend to spend their time seeking forgiveness (although there is requirement for prayer). </a:t>
            </a:r>
          </a:p>
          <a:p>
            <a:pPr marL="457200" indent="-457200" algn="l">
              <a:buFont typeface="Arial"/>
              <a:buChar char="•"/>
            </a:pPr>
            <a:r>
              <a:rPr lang="en-US" sz="2000" dirty="0">
                <a:solidFill>
                  <a:srgbClr val="000000"/>
                </a:solidFill>
                <a:latin typeface="Georgia"/>
                <a:cs typeface="Georgia"/>
              </a:rPr>
              <a:t>Some pilgrims climb </a:t>
            </a:r>
            <a:r>
              <a:rPr lang="en-US" sz="2000" i="1" dirty="0" err="1">
                <a:solidFill>
                  <a:srgbClr val="000000"/>
                </a:solidFill>
                <a:latin typeface="Georgia"/>
                <a:cs typeface="Georgia"/>
              </a:rPr>
              <a:t>Jabal</a:t>
            </a:r>
            <a:r>
              <a:rPr lang="en-US" sz="2000" i="1" dirty="0">
                <a:solidFill>
                  <a:srgbClr val="000000"/>
                </a:solidFill>
                <a:latin typeface="Georgia"/>
                <a:cs typeface="Georgia"/>
              </a:rPr>
              <a:t> al </a:t>
            </a:r>
            <a:r>
              <a:rPr lang="en-US" sz="2000" i="1" dirty="0" err="1">
                <a:solidFill>
                  <a:srgbClr val="000000"/>
                </a:solidFill>
                <a:latin typeface="Georgia"/>
                <a:cs typeface="Georgia"/>
              </a:rPr>
              <a:t>Rahma</a:t>
            </a:r>
            <a:r>
              <a:rPr lang="en-US" sz="2000" i="1" dirty="0">
                <a:solidFill>
                  <a:srgbClr val="000000"/>
                </a:solidFill>
                <a:latin typeface="Georgia"/>
                <a:cs typeface="Georgia"/>
              </a:rPr>
              <a:t> </a:t>
            </a:r>
            <a:r>
              <a:rPr lang="en-US" sz="2000" dirty="0">
                <a:solidFill>
                  <a:srgbClr val="000000"/>
                </a:solidFill>
                <a:latin typeface="Georgia"/>
                <a:cs typeface="Georgia"/>
              </a:rPr>
              <a:t>(the mountain of mercy) seeking forgiveness.</a:t>
            </a: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sp>
        <p:nvSpPr>
          <p:cNvPr id="18" name="Subtitle 2"/>
          <p:cNvSpPr txBox="1">
            <a:spLocks/>
          </p:cNvSpPr>
          <p:nvPr/>
        </p:nvSpPr>
        <p:spPr>
          <a:xfrm>
            <a:off x="3007895" y="2360430"/>
            <a:ext cx="5314757" cy="39454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200" b="1" i="1" dirty="0">
                <a:solidFill>
                  <a:schemeClr val="tx1"/>
                </a:solidFill>
                <a:latin typeface="Georgia"/>
                <a:cs typeface="Georgia"/>
              </a:rPr>
              <a:t>5. Arafat</a:t>
            </a:r>
            <a:endParaRPr lang="en-US" sz="2200" b="1"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cxnSp>
        <p:nvCxnSpPr>
          <p:cNvPr id="10" name="Straight Connector 9"/>
          <p:cNvCxnSpPr/>
          <p:nvPr/>
        </p:nvCxnSpPr>
        <p:spPr>
          <a:xfrm>
            <a:off x="2548998" y="1524000"/>
            <a:ext cx="6220682"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Subtitle 2"/>
          <p:cNvSpPr txBox="1">
            <a:spLocks/>
          </p:cNvSpPr>
          <p:nvPr/>
        </p:nvSpPr>
        <p:spPr>
          <a:xfrm>
            <a:off x="2488733" y="1772008"/>
            <a:ext cx="6220682" cy="437834"/>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7200" b="1" dirty="0">
                <a:solidFill>
                  <a:schemeClr val="tx1"/>
                </a:solidFill>
                <a:latin typeface="Georgia"/>
                <a:cs typeface="Georgia"/>
              </a:rPr>
              <a:t>Between the 8</a:t>
            </a:r>
            <a:r>
              <a:rPr lang="en-US" sz="7200" b="1" baseline="30000" dirty="0">
                <a:solidFill>
                  <a:schemeClr val="tx1"/>
                </a:solidFill>
                <a:latin typeface="Georgia"/>
                <a:cs typeface="Georgia"/>
              </a:rPr>
              <a:t>th</a:t>
            </a:r>
            <a:r>
              <a:rPr lang="en-US" sz="7200" b="1" dirty="0">
                <a:solidFill>
                  <a:schemeClr val="tx1"/>
                </a:solidFill>
                <a:latin typeface="Georgia"/>
                <a:cs typeface="Georgia"/>
              </a:rPr>
              <a:t> and 10</a:t>
            </a:r>
            <a:r>
              <a:rPr lang="en-US" sz="7200" b="1" baseline="30000" dirty="0">
                <a:solidFill>
                  <a:schemeClr val="tx1"/>
                </a:solidFill>
                <a:latin typeface="Georgia"/>
                <a:cs typeface="Georgia"/>
              </a:rPr>
              <a:t>th</a:t>
            </a:r>
            <a:r>
              <a:rPr lang="en-US" sz="7200" b="1" dirty="0">
                <a:solidFill>
                  <a:schemeClr val="tx1"/>
                </a:solidFill>
                <a:latin typeface="Georgia"/>
                <a:cs typeface="Georgia"/>
              </a:rPr>
              <a:t> of </a:t>
            </a:r>
            <a:r>
              <a:rPr lang="en-US" sz="7200" b="1" i="1" dirty="0">
                <a:solidFill>
                  <a:schemeClr val="tx1"/>
                </a:solidFill>
                <a:latin typeface="Georgia"/>
                <a:cs typeface="Georgia"/>
              </a:rPr>
              <a:t>Dhul </a:t>
            </a:r>
            <a:r>
              <a:rPr lang="en-US" sz="7200" b="1" i="1" dirty="0" err="1">
                <a:solidFill>
                  <a:schemeClr val="tx1"/>
                </a:solidFill>
                <a:latin typeface="Georgia"/>
                <a:cs typeface="Georgia"/>
              </a:rPr>
              <a:t>hijjah</a:t>
            </a:r>
            <a:endParaRPr lang="en-US" sz="7200" b="1" i="1" dirty="0">
              <a:solidFill>
                <a:schemeClr val="tx1"/>
              </a:solidFill>
              <a:latin typeface="Georgia"/>
              <a:cs typeface="Georgia"/>
            </a:endParaRPr>
          </a:p>
          <a:p>
            <a:pPr algn="l"/>
            <a:r>
              <a:rPr lang="en-US" sz="2200" dirty="0">
                <a:solidFill>
                  <a:schemeClr val="tx1"/>
                </a:solidFill>
                <a:latin typeface="Georgia"/>
                <a:cs typeface="Georgia"/>
              </a:rPr>
              <a:t>	</a:t>
            </a: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5" name="Picture 4" descr="camping-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998" y="2352996"/>
            <a:ext cx="401974" cy="401974"/>
          </a:xfrm>
          <a:prstGeom prst="rect">
            <a:avLst/>
          </a:prstGeom>
        </p:spPr>
      </p:pic>
      <p:pic>
        <p:nvPicPr>
          <p:cNvPr id="9" name="Picture 8" descr="mosque.png"/>
          <p:cNvPicPr>
            <a:picLocks noChangeAspect="1"/>
          </p:cNvPicPr>
          <p:nvPr/>
        </p:nvPicPr>
        <p:blipFill rotWithShape="1">
          <a:blip r:embed="rId4">
            <a:alphaModFix amt="53000"/>
            <a:extLst>
              <a:ext uri="{28A0092B-C50C-407E-A947-70E740481C1C}">
                <a14:useLocalDpi xmlns:a14="http://schemas.microsoft.com/office/drawing/2010/main" val="0"/>
              </a:ext>
            </a:extLst>
          </a:blip>
          <a:srcRect l="25796" r="28481"/>
          <a:stretch/>
        </p:blipFill>
        <p:spPr>
          <a:xfrm>
            <a:off x="2561156" y="909109"/>
            <a:ext cx="418788" cy="480859"/>
          </a:xfrm>
          <a:prstGeom prst="rect">
            <a:avLst/>
          </a:prstGeom>
        </p:spPr>
      </p:pic>
      <p:pic>
        <p:nvPicPr>
          <p:cNvPr id="11" name="Picture 10" descr="kabah icon.png"/>
          <p:cNvPicPr>
            <a:picLocks noChangeAspect="1"/>
          </p:cNvPicPr>
          <p:nvPr/>
        </p:nvPicPr>
        <p:blipFill>
          <a:blip r:embed="rId5">
            <a:alphaModFix amt="53000"/>
            <a:extLst>
              <a:ext uri="{28A0092B-C50C-407E-A947-70E740481C1C}">
                <a14:useLocalDpi xmlns:a14="http://schemas.microsoft.com/office/drawing/2010/main" val="0"/>
              </a:ext>
            </a:extLst>
          </a:blip>
          <a:stretch>
            <a:fillRect/>
          </a:stretch>
        </p:blipFill>
        <p:spPr>
          <a:xfrm>
            <a:off x="3147721" y="968458"/>
            <a:ext cx="394774" cy="394774"/>
          </a:xfrm>
          <a:prstGeom prst="rect">
            <a:avLst/>
          </a:prstGeom>
        </p:spPr>
      </p:pic>
      <p:pic>
        <p:nvPicPr>
          <p:cNvPr id="13" name="Picture 12" descr="Screen Shot 2018-10-11 at 9.47.01 PM.png"/>
          <p:cNvPicPr>
            <a:picLocks noChangeAspect="1"/>
          </p:cNvPicPr>
          <p:nvPr/>
        </p:nvPicPr>
        <p:blipFill>
          <a:blip r:embed="rId6">
            <a:grayscl/>
            <a:alphaModFix amt="53000"/>
            <a:extLst>
              <a:ext uri="{28A0092B-C50C-407E-A947-70E740481C1C}">
                <a14:useLocalDpi xmlns:a14="http://schemas.microsoft.com/office/drawing/2010/main" val="0"/>
              </a:ext>
            </a:extLst>
          </a:blip>
          <a:stretch>
            <a:fillRect/>
          </a:stretch>
        </p:blipFill>
        <p:spPr>
          <a:xfrm>
            <a:off x="3686065" y="938815"/>
            <a:ext cx="613443" cy="424417"/>
          </a:xfrm>
          <a:prstGeom prst="rect">
            <a:avLst/>
          </a:prstGeom>
        </p:spPr>
      </p:pic>
      <p:pic>
        <p:nvPicPr>
          <p:cNvPr id="14" name="Picture 13" descr="icon_hair_cut-13-512.png"/>
          <p:cNvPicPr>
            <a:picLocks noChangeAspect="1"/>
          </p:cNvPicPr>
          <p:nvPr/>
        </p:nvPicPr>
        <p:blipFill>
          <a:blip r:embed="rId7">
            <a:alphaModFix amt="53000"/>
            <a:extLst>
              <a:ext uri="{28A0092B-C50C-407E-A947-70E740481C1C}">
                <a14:useLocalDpi xmlns:a14="http://schemas.microsoft.com/office/drawing/2010/main" val="0"/>
              </a:ext>
            </a:extLst>
          </a:blip>
          <a:stretch>
            <a:fillRect/>
          </a:stretch>
        </p:blipFill>
        <p:spPr>
          <a:xfrm>
            <a:off x="4449627" y="868599"/>
            <a:ext cx="521369" cy="521369"/>
          </a:xfrm>
          <a:prstGeom prst="rect">
            <a:avLst/>
          </a:prstGeom>
        </p:spPr>
      </p:pic>
      <p:pic>
        <p:nvPicPr>
          <p:cNvPr id="16" name="Picture 15" descr="camping-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748" y="931615"/>
            <a:ext cx="401974" cy="401974"/>
          </a:xfrm>
          <a:prstGeom prst="rect">
            <a:avLst/>
          </a:prstGeom>
        </p:spPr>
      </p:pic>
      <p:pic>
        <p:nvPicPr>
          <p:cNvPr id="17" name="Picture 16" descr="102_-_stones_zen_meditation_balance_hobby-512.png"/>
          <p:cNvPicPr>
            <a:picLocks noChangeAspect="1"/>
          </p:cNvPicPr>
          <p:nvPr/>
        </p:nvPicPr>
        <p:blipFill>
          <a:blip r:embed="rId8">
            <a:alphaModFix amt="48000"/>
            <a:extLst>
              <a:ext uri="{28A0092B-C50C-407E-A947-70E740481C1C}">
                <a14:useLocalDpi xmlns:a14="http://schemas.microsoft.com/office/drawing/2010/main" val="0"/>
              </a:ext>
            </a:extLst>
          </a:blip>
          <a:stretch>
            <a:fillRect/>
          </a:stretch>
        </p:blipFill>
        <p:spPr>
          <a:xfrm>
            <a:off x="5597515" y="829528"/>
            <a:ext cx="587176" cy="587176"/>
          </a:xfrm>
          <a:prstGeom prst="rect">
            <a:avLst/>
          </a:prstGeom>
        </p:spPr>
      </p:pic>
      <p:pic>
        <p:nvPicPr>
          <p:cNvPr id="20" name="Picture 19" descr="Screen Shot 2018-10-11 at 9.43.21 PM.png"/>
          <p:cNvPicPr>
            <a:picLocks noChangeAspect="1"/>
          </p:cNvPicPr>
          <p:nvPr/>
        </p:nvPicPr>
        <p:blipFill>
          <a:blip r:embed="rId9">
            <a:grayscl/>
            <a:alphaModFix amt="48000"/>
            <a:extLst>
              <a:ext uri="{28A0092B-C50C-407E-A947-70E740481C1C}">
                <a14:useLocalDpi xmlns:a14="http://schemas.microsoft.com/office/drawing/2010/main" val="0"/>
              </a:ext>
            </a:extLst>
          </a:blip>
          <a:stretch>
            <a:fillRect/>
          </a:stretch>
        </p:blipFill>
        <p:spPr>
          <a:xfrm>
            <a:off x="6184691" y="909109"/>
            <a:ext cx="586268" cy="510005"/>
          </a:xfrm>
          <a:prstGeom prst="rect">
            <a:avLst/>
          </a:prstGeom>
        </p:spPr>
      </p:pic>
      <p:pic>
        <p:nvPicPr>
          <p:cNvPr id="21" name="Picture 20" descr="kabah icon.png"/>
          <p:cNvPicPr>
            <a:picLocks noChangeAspect="1"/>
          </p:cNvPicPr>
          <p:nvPr/>
        </p:nvPicPr>
        <p:blipFill>
          <a:blip r:embed="rId5">
            <a:alphaModFix amt="48000"/>
            <a:extLst>
              <a:ext uri="{28A0092B-C50C-407E-A947-70E740481C1C}">
                <a14:useLocalDpi xmlns:a14="http://schemas.microsoft.com/office/drawing/2010/main" val="0"/>
              </a:ext>
            </a:extLst>
          </a:blip>
          <a:stretch>
            <a:fillRect/>
          </a:stretch>
        </p:blipFill>
        <p:spPr>
          <a:xfrm>
            <a:off x="7413604" y="938815"/>
            <a:ext cx="394774" cy="394774"/>
          </a:xfrm>
          <a:prstGeom prst="rect">
            <a:avLst/>
          </a:prstGeom>
        </p:spPr>
      </p:pic>
      <p:pic>
        <p:nvPicPr>
          <p:cNvPr id="22" name="Picture 21" descr="Screen Shot 2018-10-11 at 9.47.01 PM.png"/>
          <p:cNvPicPr>
            <a:picLocks noChangeAspect="1"/>
          </p:cNvPicPr>
          <p:nvPr/>
        </p:nvPicPr>
        <p:blipFill>
          <a:blip r:embed="rId6">
            <a:grayscl/>
            <a:alphaModFix amt="48000"/>
            <a:extLst>
              <a:ext uri="{28A0092B-C50C-407E-A947-70E740481C1C}">
                <a14:useLocalDpi xmlns:a14="http://schemas.microsoft.com/office/drawing/2010/main" val="0"/>
              </a:ext>
            </a:extLst>
          </a:blip>
          <a:stretch>
            <a:fillRect/>
          </a:stretch>
        </p:blipFill>
        <p:spPr>
          <a:xfrm>
            <a:off x="7928451" y="916372"/>
            <a:ext cx="613443" cy="424417"/>
          </a:xfrm>
          <a:prstGeom prst="rect">
            <a:avLst/>
          </a:prstGeom>
        </p:spPr>
      </p:pic>
      <p:pic>
        <p:nvPicPr>
          <p:cNvPr id="23" name="Picture 22" descr="icon_hair_cut-13-512.png"/>
          <p:cNvPicPr>
            <a:picLocks noChangeAspect="1"/>
          </p:cNvPicPr>
          <p:nvPr/>
        </p:nvPicPr>
        <p:blipFill>
          <a:blip r:embed="rId7">
            <a:alphaModFix amt="48000"/>
            <a:extLst>
              <a:ext uri="{28A0092B-C50C-407E-A947-70E740481C1C}">
                <a14:useLocalDpi xmlns:a14="http://schemas.microsoft.com/office/drawing/2010/main" val="0"/>
              </a:ext>
            </a:extLst>
          </a:blip>
          <a:stretch>
            <a:fillRect/>
          </a:stretch>
        </p:blipFill>
        <p:spPr>
          <a:xfrm>
            <a:off x="8582527" y="849072"/>
            <a:ext cx="521369" cy="521369"/>
          </a:xfrm>
          <a:prstGeom prst="rect">
            <a:avLst/>
          </a:prstGeom>
        </p:spPr>
      </p:pic>
      <p:pic>
        <p:nvPicPr>
          <p:cNvPr id="24" name="Picture 23" descr="sheep.png"/>
          <p:cNvPicPr>
            <a:picLocks noChangeAspect="1"/>
          </p:cNvPicPr>
          <p:nvPr/>
        </p:nvPicPr>
        <p:blipFill>
          <a:blip r:embed="rId10">
            <a:alphaModFix amt="48000"/>
            <a:extLst>
              <a:ext uri="{28A0092B-C50C-407E-A947-70E740481C1C}">
                <a14:useLocalDpi xmlns:a14="http://schemas.microsoft.com/office/drawing/2010/main" val="0"/>
              </a:ext>
            </a:extLst>
          </a:blip>
          <a:stretch>
            <a:fillRect/>
          </a:stretch>
        </p:blipFill>
        <p:spPr>
          <a:xfrm>
            <a:off x="6868745" y="895336"/>
            <a:ext cx="431409" cy="431409"/>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13</a:t>
            </a:fld>
            <a:endParaRPr lang="en-US"/>
          </a:p>
        </p:txBody>
      </p:sp>
    </p:spTree>
    <p:extLst>
      <p:ext uri="{BB962C8B-B14F-4D97-AF65-F5344CB8AC3E}">
        <p14:creationId xmlns:p14="http://schemas.microsoft.com/office/powerpoint/2010/main" val="285341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538421" y="349642"/>
            <a:ext cx="6364951" cy="1470469"/>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i="1" dirty="0">
                <a:solidFill>
                  <a:srgbClr val="000000"/>
                </a:solidFill>
                <a:latin typeface="Georgia"/>
                <a:cs typeface="Georgia"/>
              </a:rPr>
              <a:t>“Only You do I beseech, so do not disappoint me. Only for Your </a:t>
            </a:r>
            <a:r>
              <a:rPr lang="en-US" sz="1800" i="1" dirty="0" err="1">
                <a:solidFill>
                  <a:srgbClr val="000000"/>
                </a:solidFill>
                <a:latin typeface="Georgia"/>
                <a:cs typeface="Georgia"/>
              </a:rPr>
              <a:t>favours</a:t>
            </a:r>
            <a:r>
              <a:rPr lang="en-US" sz="1800" i="1" dirty="0">
                <a:solidFill>
                  <a:srgbClr val="000000"/>
                </a:solidFill>
                <a:latin typeface="Georgia"/>
                <a:cs typeface="Georgia"/>
              </a:rPr>
              <a:t> do I desire, so do not deprive me. Only to Your side do I resort, so do not set me aside.”</a:t>
            </a:r>
          </a:p>
          <a:p>
            <a:r>
              <a:rPr lang="en-US" sz="1800" b="1" i="1" dirty="0">
                <a:solidFill>
                  <a:srgbClr val="000000"/>
                </a:solidFill>
                <a:latin typeface="Georgia"/>
                <a:cs typeface="Georgia"/>
              </a:rPr>
              <a:t>Extract from </a:t>
            </a:r>
            <a:r>
              <a:rPr lang="en-US" sz="1800" b="1" i="1" dirty="0" err="1">
                <a:solidFill>
                  <a:srgbClr val="000000"/>
                </a:solidFill>
                <a:latin typeface="Georgia"/>
                <a:cs typeface="Georgia"/>
              </a:rPr>
              <a:t>Dua</a:t>
            </a:r>
            <a:r>
              <a:rPr lang="en-US" sz="1800" b="1" i="1" dirty="0">
                <a:solidFill>
                  <a:srgbClr val="000000"/>
                </a:solidFill>
                <a:latin typeface="Georgia"/>
                <a:cs typeface="Georgia"/>
              </a:rPr>
              <a:t> </a:t>
            </a:r>
            <a:r>
              <a:rPr lang="en-US" sz="1800" b="1" i="1" dirty="0" err="1">
                <a:solidFill>
                  <a:srgbClr val="000000"/>
                </a:solidFill>
                <a:latin typeface="Georgia"/>
                <a:cs typeface="Georgia"/>
              </a:rPr>
              <a:t>Hussain</a:t>
            </a:r>
            <a:r>
              <a:rPr lang="en-US" sz="1800" b="1" i="1" dirty="0">
                <a:solidFill>
                  <a:srgbClr val="000000"/>
                </a:solidFill>
                <a:latin typeface="Georgia"/>
                <a:cs typeface="Georgia"/>
              </a:rPr>
              <a:t> - a prayer recited on </a:t>
            </a:r>
            <a:r>
              <a:rPr lang="en-US" sz="1800" b="1" i="1" dirty="0" err="1">
                <a:solidFill>
                  <a:srgbClr val="000000"/>
                </a:solidFill>
                <a:latin typeface="Georgia"/>
                <a:cs typeface="Georgia"/>
              </a:rPr>
              <a:t>Arafa</a:t>
            </a:r>
            <a:r>
              <a:rPr lang="en-US" sz="1800" b="1" i="1" dirty="0">
                <a:solidFill>
                  <a:srgbClr val="000000"/>
                </a:solidFill>
                <a:latin typeface="Georgia"/>
                <a:cs typeface="Georgia"/>
              </a:rPr>
              <a:t> day</a:t>
            </a: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pic>
        <p:nvPicPr>
          <p:cNvPr id="5" name="Picture 4" descr="arafat.jpg"/>
          <p:cNvPicPr>
            <a:picLocks noChangeAspect="1"/>
          </p:cNvPicPr>
          <p:nvPr/>
        </p:nvPicPr>
        <p:blipFill rotWithShape="1">
          <a:blip r:embed="rId3">
            <a:extLst>
              <a:ext uri="{28A0092B-C50C-407E-A947-70E740481C1C}">
                <a14:useLocalDpi xmlns:a14="http://schemas.microsoft.com/office/drawing/2010/main" val="0"/>
              </a:ext>
            </a:extLst>
          </a:blip>
          <a:srcRect l="21775"/>
          <a:stretch/>
        </p:blipFill>
        <p:spPr>
          <a:xfrm>
            <a:off x="2538421" y="1993899"/>
            <a:ext cx="6236004" cy="3955047"/>
          </a:xfrm>
          <a:prstGeom prst="rect">
            <a:avLst/>
          </a:prstGeom>
        </p:spPr>
      </p:pic>
      <p:sp>
        <p:nvSpPr>
          <p:cNvPr id="2" name="Slide Number Placeholder 1"/>
          <p:cNvSpPr>
            <a:spLocks noGrp="1"/>
          </p:cNvSpPr>
          <p:nvPr>
            <p:ph type="sldNum" sz="quarter" idx="12"/>
          </p:nvPr>
        </p:nvSpPr>
        <p:spPr/>
        <p:txBody>
          <a:bodyPr/>
          <a:lstStyle/>
          <a:p>
            <a:fld id="{691A913A-B794-564C-929F-0472DEB82B95}" type="slidenum">
              <a:rPr lang="en-US" smtClean="0"/>
              <a:t>14</a:t>
            </a:fld>
            <a:endParaRPr lang="en-US"/>
          </a:p>
        </p:txBody>
      </p:sp>
    </p:spTree>
    <p:extLst>
      <p:ext uri="{BB962C8B-B14F-4D97-AF65-F5344CB8AC3E}">
        <p14:creationId xmlns:p14="http://schemas.microsoft.com/office/powerpoint/2010/main" val="267006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The stages of Hajj</a:t>
            </a:r>
            <a:endParaRPr lang="en-US" dirty="0">
              <a:latin typeface="Georgia"/>
              <a:cs typeface="Georgia"/>
            </a:endParaRPr>
          </a:p>
        </p:txBody>
      </p:sp>
      <p:sp>
        <p:nvSpPr>
          <p:cNvPr id="15" name="Subtitle 2"/>
          <p:cNvSpPr txBox="1">
            <a:spLocks/>
          </p:cNvSpPr>
          <p:nvPr/>
        </p:nvSpPr>
        <p:spPr>
          <a:xfrm>
            <a:off x="2548998" y="2307818"/>
            <a:ext cx="5886476" cy="373276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rgbClr val="000000"/>
                </a:solidFill>
                <a:latin typeface="Georgia"/>
                <a:cs typeface="Georgia"/>
              </a:rPr>
              <a:t>After sunset, pilgrims leave Arafat and travel to </a:t>
            </a:r>
            <a:r>
              <a:rPr lang="en-US" sz="2200" dirty="0" err="1">
                <a:solidFill>
                  <a:srgbClr val="000000"/>
                </a:solidFill>
                <a:latin typeface="Georgia"/>
                <a:cs typeface="Georgia"/>
              </a:rPr>
              <a:t>Muzdalifa</a:t>
            </a:r>
            <a:r>
              <a:rPr lang="en-US" sz="2200" dirty="0">
                <a:solidFill>
                  <a:srgbClr val="000000"/>
                </a:solidFill>
                <a:latin typeface="Georgia"/>
                <a:cs typeface="Georgia"/>
              </a:rPr>
              <a:t>, a desert plain land. </a:t>
            </a:r>
          </a:p>
          <a:p>
            <a:pPr marL="457200" indent="-457200" algn="l">
              <a:buFont typeface="Arial"/>
              <a:buChar char="•"/>
            </a:pPr>
            <a:r>
              <a:rPr lang="en-US" sz="2200" dirty="0">
                <a:solidFill>
                  <a:srgbClr val="000000"/>
                </a:solidFill>
                <a:latin typeface="Georgia"/>
                <a:cs typeface="Georgia"/>
              </a:rPr>
              <a:t>From the grounds of </a:t>
            </a:r>
            <a:r>
              <a:rPr lang="en-US" sz="2200" dirty="0" err="1">
                <a:solidFill>
                  <a:srgbClr val="000000"/>
                </a:solidFill>
                <a:latin typeface="Georgia"/>
                <a:cs typeface="Georgia"/>
              </a:rPr>
              <a:t>Muzdalifa</a:t>
            </a:r>
            <a:r>
              <a:rPr lang="en-US" sz="2200" dirty="0">
                <a:solidFill>
                  <a:srgbClr val="000000"/>
                </a:solidFill>
                <a:latin typeface="Georgia"/>
                <a:cs typeface="Georgia"/>
              </a:rPr>
              <a:t>, they collect stones. This signifies a gathering of arms to be used against the devils for the next 3 days.</a:t>
            </a:r>
          </a:p>
          <a:p>
            <a:pPr algn="l"/>
            <a:endParaRPr lang="en-US" sz="2200" dirty="0">
              <a:solidFill>
                <a:srgbClr val="000000"/>
              </a:solidFill>
              <a:latin typeface="Georgia"/>
              <a:cs typeface="Georgia"/>
            </a:endParaRP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sp>
        <p:nvSpPr>
          <p:cNvPr id="18" name="Subtitle 2"/>
          <p:cNvSpPr txBox="1">
            <a:spLocks/>
          </p:cNvSpPr>
          <p:nvPr/>
        </p:nvSpPr>
        <p:spPr>
          <a:xfrm>
            <a:off x="3136174" y="1696882"/>
            <a:ext cx="5314757" cy="39454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200" b="1" i="1" dirty="0">
                <a:solidFill>
                  <a:schemeClr val="tx1"/>
                </a:solidFill>
                <a:latin typeface="Georgia"/>
                <a:cs typeface="Georgia"/>
              </a:rPr>
              <a:t>6. </a:t>
            </a:r>
            <a:r>
              <a:rPr lang="en-US" sz="2200" b="1" i="1" dirty="0" err="1">
                <a:solidFill>
                  <a:schemeClr val="tx1"/>
                </a:solidFill>
                <a:latin typeface="Georgia"/>
                <a:cs typeface="Georgia"/>
              </a:rPr>
              <a:t>Muzdalifa</a:t>
            </a:r>
            <a:endParaRPr lang="en-US" sz="2200" b="1"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cxnSp>
        <p:nvCxnSpPr>
          <p:cNvPr id="10" name="Straight Connector 9"/>
          <p:cNvCxnSpPr/>
          <p:nvPr/>
        </p:nvCxnSpPr>
        <p:spPr>
          <a:xfrm>
            <a:off x="2548998" y="1524000"/>
            <a:ext cx="6220682"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descr="102_-_stones_zen_meditation_balance_hobby-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998" y="1696882"/>
            <a:ext cx="587176" cy="587176"/>
          </a:xfrm>
          <a:prstGeom prst="rect">
            <a:avLst/>
          </a:prstGeom>
        </p:spPr>
      </p:pic>
      <p:pic>
        <p:nvPicPr>
          <p:cNvPr id="8" name="Picture 7" descr="mosque.png"/>
          <p:cNvPicPr>
            <a:picLocks noChangeAspect="1"/>
          </p:cNvPicPr>
          <p:nvPr/>
        </p:nvPicPr>
        <p:blipFill rotWithShape="1">
          <a:blip r:embed="rId4">
            <a:alphaModFix amt="50000"/>
            <a:extLst>
              <a:ext uri="{28A0092B-C50C-407E-A947-70E740481C1C}">
                <a14:useLocalDpi xmlns:a14="http://schemas.microsoft.com/office/drawing/2010/main" val="0"/>
              </a:ext>
            </a:extLst>
          </a:blip>
          <a:srcRect l="25796" r="28481"/>
          <a:stretch/>
        </p:blipFill>
        <p:spPr>
          <a:xfrm>
            <a:off x="2561156" y="909109"/>
            <a:ext cx="418788" cy="480859"/>
          </a:xfrm>
          <a:prstGeom prst="rect">
            <a:avLst/>
          </a:prstGeom>
        </p:spPr>
      </p:pic>
      <p:pic>
        <p:nvPicPr>
          <p:cNvPr id="9" name="Picture 8" descr="kabah icon.png"/>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3147721" y="968458"/>
            <a:ext cx="394774" cy="394774"/>
          </a:xfrm>
          <a:prstGeom prst="rect">
            <a:avLst/>
          </a:prstGeom>
        </p:spPr>
      </p:pic>
      <p:pic>
        <p:nvPicPr>
          <p:cNvPr id="11" name="Picture 10" descr="Screen Shot 2018-10-11 at 9.47.01 PM.png"/>
          <p:cNvPicPr>
            <a:picLocks noChangeAspect="1"/>
          </p:cNvPicPr>
          <p:nvPr/>
        </p:nvPicPr>
        <p:blipFill>
          <a:blip r:embed="rId6">
            <a:grayscl/>
            <a:alphaModFix amt="50000"/>
            <a:extLst>
              <a:ext uri="{28A0092B-C50C-407E-A947-70E740481C1C}">
                <a14:useLocalDpi xmlns:a14="http://schemas.microsoft.com/office/drawing/2010/main" val="0"/>
              </a:ext>
            </a:extLst>
          </a:blip>
          <a:stretch>
            <a:fillRect/>
          </a:stretch>
        </p:blipFill>
        <p:spPr>
          <a:xfrm>
            <a:off x="3686065" y="938815"/>
            <a:ext cx="613443" cy="424417"/>
          </a:xfrm>
          <a:prstGeom prst="rect">
            <a:avLst/>
          </a:prstGeom>
        </p:spPr>
      </p:pic>
      <p:pic>
        <p:nvPicPr>
          <p:cNvPr id="12" name="Picture 11" descr="icon_hair_cut-13-512.png"/>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4449627" y="868599"/>
            <a:ext cx="521369" cy="521369"/>
          </a:xfrm>
          <a:prstGeom prst="rect">
            <a:avLst/>
          </a:prstGeom>
        </p:spPr>
      </p:pic>
      <p:pic>
        <p:nvPicPr>
          <p:cNvPr id="13" name="Picture 12" descr="camping-tent.png"/>
          <p:cNvPicPr>
            <a:picLocks noChangeAspect="1"/>
          </p:cNvPicPr>
          <p:nvPr/>
        </p:nvPicPr>
        <p:blipFill>
          <a:blip r:embed="rId8">
            <a:alphaModFix amt="50000"/>
            <a:extLst>
              <a:ext uri="{28A0092B-C50C-407E-A947-70E740481C1C}">
                <a14:useLocalDpi xmlns:a14="http://schemas.microsoft.com/office/drawing/2010/main" val="0"/>
              </a:ext>
            </a:extLst>
          </a:blip>
          <a:stretch>
            <a:fillRect/>
          </a:stretch>
        </p:blipFill>
        <p:spPr>
          <a:xfrm>
            <a:off x="5168748" y="931615"/>
            <a:ext cx="401974" cy="401974"/>
          </a:xfrm>
          <a:prstGeom prst="rect">
            <a:avLst/>
          </a:prstGeom>
        </p:spPr>
      </p:pic>
      <p:pic>
        <p:nvPicPr>
          <p:cNvPr id="14" name="Picture 13" descr="102_-_stones_zen_meditation_balance_hobby-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515" y="829528"/>
            <a:ext cx="587176" cy="587176"/>
          </a:xfrm>
          <a:prstGeom prst="rect">
            <a:avLst/>
          </a:prstGeom>
        </p:spPr>
      </p:pic>
      <p:pic>
        <p:nvPicPr>
          <p:cNvPr id="16" name="Picture 15" descr="Screen Shot 2018-10-11 at 9.43.21 PM.png"/>
          <p:cNvPicPr>
            <a:picLocks noChangeAspect="1"/>
          </p:cNvPicPr>
          <p:nvPr/>
        </p:nvPicPr>
        <p:blipFill>
          <a:blip r:embed="rId9">
            <a:grayscl/>
            <a:alphaModFix amt="50000"/>
            <a:extLst>
              <a:ext uri="{28A0092B-C50C-407E-A947-70E740481C1C}">
                <a14:useLocalDpi xmlns:a14="http://schemas.microsoft.com/office/drawing/2010/main" val="0"/>
              </a:ext>
            </a:extLst>
          </a:blip>
          <a:stretch>
            <a:fillRect/>
          </a:stretch>
        </p:blipFill>
        <p:spPr>
          <a:xfrm>
            <a:off x="6184691" y="909109"/>
            <a:ext cx="586268" cy="510005"/>
          </a:xfrm>
          <a:prstGeom prst="rect">
            <a:avLst/>
          </a:prstGeom>
        </p:spPr>
      </p:pic>
      <p:pic>
        <p:nvPicPr>
          <p:cNvPr id="17" name="Picture 16" descr="kabah icon.png"/>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7413604" y="938815"/>
            <a:ext cx="394774" cy="394774"/>
          </a:xfrm>
          <a:prstGeom prst="rect">
            <a:avLst/>
          </a:prstGeom>
        </p:spPr>
      </p:pic>
      <p:pic>
        <p:nvPicPr>
          <p:cNvPr id="20" name="Picture 19" descr="Screen Shot 2018-10-11 at 9.47.01 PM.png"/>
          <p:cNvPicPr>
            <a:picLocks noChangeAspect="1"/>
          </p:cNvPicPr>
          <p:nvPr/>
        </p:nvPicPr>
        <p:blipFill>
          <a:blip r:embed="rId6">
            <a:grayscl/>
            <a:alphaModFix amt="50000"/>
            <a:extLst>
              <a:ext uri="{28A0092B-C50C-407E-A947-70E740481C1C}">
                <a14:useLocalDpi xmlns:a14="http://schemas.microsoft.com/office/drawing/2010/main" val="0"/>
              </a:ext>
            </a:extLst>
          </a:blip>
          <a:stretch>
            <a:fillRect/>
          </a:stretch>
        </p:blipFill>
        <p:spPr>
          <a:xfrm>
            <a:off x="7928451" y="916372"/>
            <a:ext cx="613443" cy="424417"/>
          </a:xfrm>
          <a:prstGeom prst="rect">
            <a:avLst/>
          </a:prstGeom>
        </p:spPr>
      </p:pic>
      <p:pic>
        <p:nvPicPr>
          <p:cNvPr id="21" name="Picture 20" descr="icon_hair_cut-13-512.png"/>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8582527" y="849072"/>
            <a:ext cx="521369" cy="521369"/>
          </a:xfrm>
          <a:prstGeom prst="rect">
            <a:avLst/>
          </a:prstGeom>
        </p:spPr>
      </p:pic>
      <p:pic>
        <p:nvPicPr>
          <p:cNvPr id="22" name="Picture 21" descr="sheep.png"/>
          <p:cNvPicPr>
            <a:picLocks noChangeAspect="1"/>
          </p:cNvPicPr>
          <p:nvPr/>
        </p:nvPicPr>
        <p:blipFill>
          <a:blip r:embed="rId10">
            <a:alphaModFix amt="50000"/>
            <a:extLst>
              <a:ext uri="{28A0092B-C50C-407E-A947-70E740481C1C}">
                <a14:useLocalDpi xmlns:a14="http://schemas.microsoft.com/office/drawing/2010/main" val="0"/>
              </a:ext>
            </a:extLst>
          </a:blip>
          <a:stretch>
            <a:fillRect/>
          </a:stretch>
        </p:blipFill>
        <p:spPr>
          <a:xfrm>
            <a:off x="6868745" y="895336"/>
            <a:ext cx="431409" cy="431409"/>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15</a:t>
            </a:fld>
            <a:endParaRPr lang="en-US"/>
          </a:p>
        </p:txBody>
      </p:sp>
    </p:spTree>
    <p:extLst>
      <p:ext uri="{BB962C8B-B14F-4D97-AF65-F5344CB8AC3E}">
        <p14:creationId xmlns:p14="http://schemas.microsoft.com/office/powerpoint/2010/main" val="223545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538421" y="349642"/>
            <a:ext cx="6364951" cy="147046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a:buChar char="•"/>
            </a:pPr>
            <a:r>
              <a:rPr lang="en-US" sz="1800" i="1" dirty="0">
                <a:solidFill>
                  <a:srgbClr val="000000"/>
                </a:solidFill>
                <a:latin typeface="Georgia"/>
                <a:cs typeface="Georgia"/>
              </a:rPr>
              <a:t>There is no blame upon you for seeking bounty from your Lord [during Hajj]. But when you depart from 'Arafat, remember Allah at the sacred place [</a:t>
            </a:r>
            <a:r>
              <a:rPr lang="en-US" sz="1800" i="1" dirty="0" err="1">
                <a:solidFill>
                  <a:srgbClr val="000000"/>
                </a:solidFill>
                <a:latin typeface="Georgia"/>
                <a:cs typeface="Georgia"/>
              </a:rPr>
              <a:t>Muzdalifa</a:t>
            </a:r>
            <a:r>
              <a:rPr lang="en-US" sz="1800" i="1" dirty="0">
                <a:solidFill>
                  <a:srgbClr val="000000"/>
                </a:solidFill>
                <a:latin typeface="Georgia"/>
                <a:cs typeface="Georgia"/>
              </a:rPr>
              <a:t>]. And remember Him, as He has guided you, for indeed, you were before that among those astray. [2:198]</a:t>
            </a: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pic>
        <p:nvPicPr>
          <p:cNvPr id="2" name="Picture 1" descr="muzdalif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211" y="1967164"/>
            <a:ext cx="5957626" cy="3928310"/>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16</a:t>
            </a:fld>
            <a:endParaRPr lang="en-US"/>
          </a:p>
        </p:txBody>
      </p:sp>
    </p:spTree>
    <p:extLst>
      <p:ext uri="{BB962C8B-B14F-4D97-AF65-F5344CB8AC3E}">
        <p14:creationId xmlns:p14="http://schemas.microsoft.com/office/powerpoint/2010/main" val="90821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The stages of Hajj</a:t>
            </a:r>
            <a:endParaRPr lang="en-US" dirty="0">
              <a:latin typeface="Georgia"/>
              <a:cs typeface="Georgia"/>
            </a:endParaRPr>
          </a:p>
        </p:txBody>
      </p:sp>
      <p:sp>
        <p:nvSpPr>
          <p:cNvPr id="15" name="Subtitle 2"/>
          <p:cNvSpPr txBox="1">
            <a:spLocks/>
          </p:cNvSpPr>
          <p:nvPr/>
        </p:nvSpPr>
        <p:spPr>
          <a:xfrm>
            <a:off x="2548997" y="2307818"/>
            <a:ext cx="6314265" cy="422934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chemeClr val="tx1"/>
                </a:solidFill>
                <a:latin typeface="Georgia"/>
                <a:cs typeface="Georgia"/>
              </a:rPr>
              <a:t>At dawn on </a:t>
            </a:r>
            <a:r>
              <a:rPr lang="en-US" sz="2200" dirty="0" err="1">
                <a:solidFill>
                  <a:schemeClr val="tx1"/>
                </a:solidFill>
                <a:latin typeface="Georgia"/>
                <a:cs typeface="Georgia"/>
              </a:rPr>
              <a:t>Eid</a:t>
            </a:r>
            <a:r>
              <a:rPr lang="en-US" sz="2200" dirty="0">
                <a:solidFill>
                  <a:schemeClr val="tx1"/>
                </a:solidFill>
                <a:latin typeface="Georgia"/>
                <a:cs typeface="Georgia"/>
              </a:rPr>
              <a:t> day, the pilgrims arrive at Mina where they throw 7 stones at 1 of 3 boulders </a:t>
            </a:r>
            <a:r>
              <a:rPr lang="en-US" sz="2200" dirty="0" err="1">
                <a:solidFill>
                  <a:schemeClr val="tx1"/>
                </a:solidFill>
                <a:latin typeface="Georgia"/>
                <a:cs typeface="Georgia"/>
              </a:rPr>
              <a:t>symbolising</a:t>
            </a:r>
            <a:r>
              <a:rPr lang="en-US" sz="2200" dirty="0">
                <a:solidFill>
                  <a:schemeClr val="tx1"/>
                </a:solidFill>
                <a:latin typeface="Georgia"/>
                <a:cs typeface="Georgia"/>
              </a:rPr>
              <a:t> Satan.</a:t>
            </a:r>
          </a:p>
          <a:p>
            <a:pPr marL="457200" indent="-457200" algn="l">
              <a:buFont typeface="Arial"/>
              <a:buChar char="•"/>
            </a:pPr>
            <a:r>
              <a:rPr lang="en-US" sz="2200" dirty="0">
                <a:solidFill>
                  <a:schemeClr val="tx1"/>
                </a:solidFill>
                <a:latin typeface="Georgia"/>
                <a:cs typeface="Georgia"/>
              </a:rPr>
              <a:t>Pilgrims then offer a sacrifice after which they can cut their hair or trim nails and in so doing, exit the state of ihram.</a:t>
            </a:r>
          </a:p>
          <a:p>
            <a:pPr marL="457200" indent="-457200" algn="l">
              <a:buFont typeface="Arial"/>
              <a:buChar char="•"/>
            </a:pPr>
            <a:r>
              <a:rPr lang="en-US" sz="2200" dirty="0">
                <a:solidFill>
                  <a:schemeClr val="tx1"/>
                </a:solidFill>
                <a:latin typeface="Georgia"/>
                <a:cs typeface="Georgia"/>
              </a:rPr>
              <a:t>Pilgrims camp in Mina that night and the next.</a:t>
            </a:r>
          </a:p>
          <a:p>
            <a:pPr marL="457200" indent="-457200" algn="l">
              <a:buFont typeface="Arial"/>
              <a:buChar char="•"/>
            </a:pPr>
            <a:r>
              <a:rPr lang="en-US" sz="2200" dirty="0">
                <a:solidFill>
                  <a:schemeClr val="tx1"/>
                </a:solidFill>
                <a:latin typeface="Georgia"/>
                <a:cs typeface="Georgia"/>
              </a:rPr>
              <a:t>During the day, pilgrims repeat the pelting of 7 stones at each boulder for 2 days. In throwing the stones</a:t>
            </a:r>
            <a:r>
              <a:rPr lang="en-US" sz="2200" dirty="0">
                <a:solidFill>
                  <a:srgbClr val="000000"/>
                </a:solidFill>
                <a:latin typeface="Georgia"/>
                <a:cs typeface="Georgia"/>
              </a:rPr>
              <a:t>, they confront their inner demons.</a:t>
            </a:r>
          </a:p>
          <a:p>
            <a:pPr algn="l"/>
            <a:endParaRPr lang="en-US" sz="2200" dirty="0">
              <a:solidFill>
                <a:srgbClr val="000000"/>
              </a:solidFill>
              <a:latin typeface="Georgia"/>
              <a:cs typeface="Georgia"/>
            </a:endParaRP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sp>
        <p:nvSpPr>
          <p:cNvPr id="18" name="Subtitle 2"/>
          <p:cNvSpPr txBox="1">
            <a:spLocks/>
          </p:cNvSpPr>
          <p:nvPr/>
        </p:nvSpPr>
        <p:spPr>
          <a:xfrm>
            <a:off x="3136174" y="1696882"/>
            <a:ext cx="5314757" cy="39454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200" b="1" i="1" dirty="0">
                <a:solidFill>
                  <a:schemeClr val="tx1"/>
                </a:solidFill>
                <a:latin typeface="Georgia"/>
                <a:cs typeface="Georgia"/>
              </a:rPr>
              <a:t>7. Mina</a:t>
            </a:r>
            <a:endParaRPr lang="en-US" sz="2200" b="1"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cxnSp>
        <p:nvCxnSpPr>
          <p:cNvPr id="10" name="Straight Connector 9"/>
          <p:cNvCxnSpPr/>
          <p:nvPr/>
        </p:nvCxnSpPr>
        <p:spPr>
          <a:xfrm>
            <a:off x="2548998" y="1524000"/>
            <a:ext cx="6220682" cy="0"/>
          </a:xfrm>
          <a:prstGeom prst="line">
            <a:avLst/>
          </a:prstGeom>
        </p:spPr>
        <p:style>
          <a:lnRef idx="2">
            <a:schemeClr val="accent6"/>
          </a:lnRef>
          <a:fillRef idx="0">
            <a:schemeClr val="accent6"/>
          </a:fillRef>
          <a:effectRef idx="1">
            <a:schemeClr val="accent6"/>
          </a:effectRef>
          <a:fontRef idx="minor">
            <a:schemeClr val="tx1"/>
          </a:fontRef>
        </p:style>
      </p:cxnSp>
      <p:pic>
        <p:nvPicPr>
          <p:cNvPr id="4" name="Picture 3" descr="Screen Shot 2018-10-11 at 9.43.21 PM.png"/>
          <p:cNvPicPr>
            <a:picLocks noChangeAspect="1"/>
          </p:cNvPicPr>
          <p:nvPr/>
        </p:nvPicPr>
        <p:blipFill>
          <a:blip r:embed="rId3">
            <a:grayscl/>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a:off x="2549906" y="1744341"/>
            <a:ext cx="586268" cy="510005"/>
          </a:xfrm>
          <a:prstGeom prst="rect">
            <a:avLst/>
          </a:prstGeom>
        </p:spPr>
      </p:pic>
      <p:pic>
        <p:nvPicPr>
          <p:cNvPr id="8" name="Picture 7" descr="mosque.png"/>
          <p:cNvPicPr>
            <a:picLocks noChangeAspect="1"/>
          </p:cNvPicPr>
          <p:nvPr/>
        </p:nvPicPr>
        <p:blipFill rotWithShape="1">
          <a:blip r:embed="rId5">
            <a:alphaModFix amt="50000"/>
            <a:extLst>
              <a:ext uri="{28A0092B-C50C-407E-A947-70E740481C1C}">
                <a14:useLocalDpi xmlns:a14="http://schemas.microsoft.com/office/drawing/2010/main" val="0"/>
              </a:ext>
            </a:extLst>
          </a:blip>
          <a:srcRect l="25796" r="28481"/>
          <a:stretch/>
        </p:blipFill>
        <p:spPr>
          <a:xfrm>
            <a:off x="2561156" y="909109"/>
            <a:ext cx="418788" cy="480859"/>
          </a:xfrm>
          <a:prstGeom prst="rect">
            <a:avLst/>
          </a:prstGeom>
        </p:spPr>
      </p:pic>
      <p:pic>
        <p:nvPicPr>
          <p:cNvPr id="9" name="Picture 8" descr="kabah icon.png"/>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3147721" y="968458"/>
            <a:ext cx="394774" cy="394774"/>
          </a:xfrm>
          <a:prstGeom prst="rect">
            <a:avLst/>
          </a:prstGeom>
        </p:spPr>
      </p:pic>
      <p:pic>
        <p:nvPicPr>
          <p:cNvPr id="11" name="Picture 10" descr="Screen Shot 2018-10-11 at 9.47.01 PM.png"/>
          <p:cNvPicPr>
            <a:picLocks noChangeAspect="1"/>
          </p:cNvPicPr>
          <p:nvPr/>
        </p:nvPicPr>
        <p:blipFill>
          <a:blip r:embed="rId7">
            <a:grayscl/>
            <a:alphaModFix amt="50000"/>
            <a:extLst>
              <a:ext uri="{28A0092B-C50C-407E-A947-70E740481C1C}">
                <a14:useLocalDpi xmlns:a14="http://schemas.microsoft.com/office/drawing/2010/main" val="0"/>
              </a:ext>
            </a:extLst>
          </a:blip>
          <a:stretch>
            <a:fillRect/>
          </a:stretch>
        </p:blipFill>
        <p:spPr>
          <a:xfrm>
            <a:off x="3686065" y="938815"/>
            <a:ext cx="613443" cy="424417"/>
          </a:xfrm>
          <a:prstGeom prst="rect">
            <a:avLst/>
          </a:prstGeom>
        </p:spPr>
      </p:pic>
      <p:pic>
        <p:nvPicPr>
          <p:cNvPr id="12" name="Picture 11" descr="icon_hair_cut-13-512.png"/>
          <p:cNvPicPr>
            <a:picLocks noChangeAspect="1"/>
          </p:cNvPicPr>
          <p:nvPr/>
        </p:nvPicPr>
        <p:blipFill>
          <a:blip r:embed="rId8">
            <a:alphaModFix amt="50000"/>
            <a:extLst>
              <a:ext uri="{28A0092B-C50C-407E-A947-70E740481C1C}">
                <a14:useLocalDpi xmlns:a14="http://schemas.microsoft.com/office/drawing/2010/main" val="0"/>
              </a:ext>
            </a:extLst>
          </a:blip>
          <a:stretch>
            <a:fillRect/>
          </a:stretch>
        </p:blipFill>
        <p:spPr>
          <a:xfrm>
            <a:off x="4449627" y="868599"/>
            <a:ext cx="521369" cy="521369"/>
          </a:xfrm>
          <a:prstGeom prst="rect">
            <a:avLst/>
          </a:prstGeom>
        </p:spPr>
      </p:pic>
      <p:pic>
        <p:nvPicPr>
          <p:cNvPr id="13" name="Picture 12" descr="camping-tent.png"/>
          <p:cNvPicPr>
            <a:picLocks noChangeAspect="1"/>
          </p:cNvPicPr>
          <p:nvPr/>
        </p:nvPicPr>
        <p:blipFill>
          <a:blip r:embed="rId9">
            <a:alphaModFix amt="50000"/>
            <a:extLst>
              <a:ext uri="{28A0092B-C50C-407E-A947-70E740481C1C}">
                <a14:useLocalDpi xmlns:a14="http://schemas.microsoft.com/office/drawing/2010/main" val="0"/>
              </a:ext>
            </a:extLst>
          </a:blip>
          <a:stretch>
            <a:fillRect/>
          </a:stretch>
        </p:blipFill>
        <p:spPr>
          <a:xfrm>
            <a:off x="5168748" y="931615"/>
            <a:ext cx="401974" cy="401974"/>
          </a:xfrm>
          <a:prstGeom prst="rect">
            <a:avLst/>
          </a:prstGeom>
        </p:spPr>
      </p:pic>
      <p:pic>
        <p:nvPicPr>
          <p:cNvPr id="14" name="Picture 13" descr="102_-_stones_zen_meditation_balance_hobby-512.png"/>
          <p:cNvPicPr>
            <a:picLocks noChangeAspect="1"/>
          </p:cNvPicPr>
          <p:nvPr/>
        </p:nvPicPr>
        <p:blipFill>
          <a:blip r:embed="rId10">
            <a:alphaModFix amt="50000"/>
            <a:extLst>
              <a:ext uri="{28A0092B-C50C-407E-A947-70E740481C1C}">
                <a14:useLocalDpi xmlns:a14="http://schemas.microsoft.com/office/drawing/2010/main" val="0"/>
              </a:ext>
            </a:extLst>
          </a:blip>
          <a:stretch>
            <a:fillRect/>
          </a:stretch>
        </p:blipFill>
        <p:spPr>
          <a:xfrm>
            <a:off x="5597515" y="829528"/>
            <a:ext cx="587176" cy="587176"/>
          </a:xfrm>
          <a:prstGeom prst="rect">
            <a:avLst/>
          </a:prstGeom>
        </p:spPr>
      </p:pic>
      <p:pic>
        <p:nvPicPr>
          <p:cNvPr id="16" name="Picture 15" descr="Screen Shot 2018-10-11 at 9.43.21 PM.png"/>
          <p:cNvPicPr>
            <a:picLocks noChangeAspect="1"/>
          </p:cNvPicPr>
          <p:nvPr/>
        </p:nvPicPr>
        <p:blipFill>
          <a:blip r:embed="rId3">
            <a:grayscl/>
            <a:extLst>
              <a:ext uri="{BEBA8EAE-BF5A-486C-A8C5-ECC9F3942E4B}">
                <a14:imgProps xmlns:a14="http://schemas.microsoft.com/office/drawing/2010/main">
                  <a14:imgLayer r:embed="rId11">
                    <a14:imgEffect>
                      <a14:artisticPaintStrokes/>
                    </a14:imgEffect>
                  </a14:imgLayer>
                </a14:imgProps>
              </a:ext>
              <a:ext uri="{28A0092B-C50C-407E-A947-70E740481C1C}">
                <a14:useLocalDpi xmlns:a14="http://schemas.microsoft.com/office/drawing/2010/main" val="0"/>
              </a:ext>
            </a:extLst>
          </a:blip>
          <a:stretch>
            <a:fillRect/>
          </a:stretch>
        </p:blipFill>
        <p:spPr>
          <a:xfrm>
            <a:off x="6184691" y="909109"/>
            <a:ext cx="586268" cy="510005"/>
          </a:xfrm>
          <a:prstGeom prst="rect">
            <a:avLst/>
          </a:prstGeom>
        </p:spPr>
      </p:pic>
      <p:pic>
        <p:nvPicPr>
          <p:cNvPr id="17" name="Picture 16" descr="kabah icon.png"/>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7413604" y="938815"/>
            <a:ext cx="394774" cy="394774"/>
          </a:xfrm>
          <a:prstGeom prst="rect">
            <a:avLst/>
          </a:prstGeom>
        </p:spPr>
      </p:pic>
      <p:pic>
        <p:nvPicPr>
          <p:cNvPr id="20" name="Picture 19" descr="Screen Shot 2018-10-11 at 9.47.01 PM.png"/>
          <p:cNvPicPr>
            <a:picLocks noChangeAspect="1"/>
          </p:cNvPicPr>
          <p:nvPr/>
        </p:nvPicPr>
        <p:blipFill>
          <a:blip r:embed="rId7">
            <a:grayscl/>
            <a:alphaModFix amt="50000"/>
            <a:extLst>
              <a:ext uri="{28A0092B-C50C-407E-A947-70E740481C1C}">
                <a14:useLocalDpi xmlns:a14="http://schemas.microsoft.com/office/drawing/2010/main" val="0"/>
              </a:ext>
            </a:extLst>
          </a:blip>
          <a:stretch>
            <a:fillRect/>
          </a:stretch>
        </p:blipFill>
        <p:spPr>
          <a:xfrm>
            <a:off x="7928451" y="916372"/>
            <a:ext cx="613443" cy="424417"/>
          </a:xfrm>
          <a:prstGeom prst="rect">
            <a:avLst/>
          </a:prstGeom>
        </p:spPr>
      </p:pic>
      <p:pic>
        <p:nvPicPr>
          <p:cNvPr id="21" name="Picture 20" descr="icon_hair_cut-13-512.png"/>
          <p:cNvPicPr>
            <a:picLocks noChangeAspect="1"/>
          </p:cNvPicPr>
          <p:nvPr/>
        </p:nvPicPr>
        <p:blipFill>
          <a:blip r:embed="rId8">
            <a:alphaModFix amt="50000"/>
            <a:extLst>
              <a:ext uri="{28A0092B-C50C-407E-A947-70E740481C1C}">
                <a14:useLocalDpi xmlns:a14="http://schemas.microsoft.com/office/drawing/2010/main" val="0"/>
              </a:ext>
            </a:extLst>
          </a:blip>
          <a:stretch>
            <a:fillRect/>
          </a:stretch>
        </p:blipFill>
        <p:spPr>
          <a:xfrm>
            <a:off x="8582527" y="849072"/>
            <a:ext cx="521369" cy="521369"/>
          </a:xfrm>
          <a:prstGeom prst="rect">
            <a:avLst/>
          </a:prstGeom>
        </p:spPr>
      </p:pic>
      <p:pic>
        <p:nvPicPr>
          <p:cNvPr id="22" name="Picture 21" descr="sheep.png"/>
          <p:cNvPicPr>
            <a:picLocks noChangeAspect="1"/>
          </p:cNvPicPr>
          <p:nvPr/>
        </p:nvPicPr>
        <p:blipFill>
          <a:blip r:embed="rId12">
            <a:alphaModFix amt="50000"/>
            <a:extLst>
              <a:ext uri="{28A0092B-C50C-407E-A947-70E740481C1C}">
                <a14:useLocalDpi xmlns:a14="http://schemas.microsoft.com/office/drawing/2010/main" val="0"/>
              </a:ext>
            </a:extLst>
          </a:blip>
          <a:stretch>
            <a:fillRect/>
          </a:stretch>
        </p:blipFill>
        <p:spPr>
          <a:xfrm>
            <a:off x="6868745" y="895336"/>
            <a:ext cx="431409" cy="431409"/>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17</a:t>
            </a:fld>
            <a:endParaRPr lang="en-US"/>
          </a:p>
        </p:txBody>
      </p:sp>
    </p:spTree>
    <p:extLst>
      <p:ext uri="{BB962C8B-B14F-4D97-AF65-F5344CB8AC3E}">
        <p14:creationId xmlns:p14="http://schemas.microsoft.com/office/powerpoint/2010/main" val="226307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538421" y="349642"/>
            <a:ext cx="6364951" cy="147046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i="1" dirty="0">
                <a:solidFill>
                  <a:srgbClr val="000000"/>
                </a:solidFill>
                <a:latin typeface="Georgia"/>
                <a:cs typeface="Georgia"/>
              </a:rPr>
              <a:t>“The animal offerings are among the rites decreed by God; for you therein is good. So mention the name of Allah upon them when lined up; and when they are on their sides, then eat from them and feed the needy and the beggar. Thus have We subjected them to you that you may be grateful.” Quran 22:36</a:t>
            </a: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pic>
        <p:nvPicPr>
          <p:cNvPr id="3" name="Picture 2" descr="mi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42" y="1686427"/>
            <a:ext cx="5028105" cy="4759214"/>
          </a:xfrm>
          <a:prstGeom prst="rect">
            <a:avLst/>
          </a:prstGeom>
        </p:spPr>
      </p:pic>
      <p:sp>
        <p:nvSpPr>
          <p:cNvPr id="2" name="Slide Number Placeholder 1"/>
          <p:cNvSpPr>
            <a:spLocks noGrp="1"/>
          </p:cNvSpPr>
          <p:nvPr>
            <p:ph type="sldNum" sz="quarter" idx="12"/>
          </p:nvPr>
        </p:nvSpPr>
        <p:spPr/>
        <p:txBody>
          <a:bodyPr/>
          <a:lstStyle/>
          <a:p>
            <a:fld id="{691A913A-B794-564C-929F-0472DEB82B95}" type="slidenum">
              <a:rPr lang="en-US" smtClean="0"/>
              <a:t>18</a:t>
            </a:fld>
            <a:endParaRPr lang="en-US"/>
          </a:p>
        </p:txBody>
      </p:sp>
    </p:spTree>
    <p:extLst>
      <p:ext uri="{BB962C8B-B14F-4D97-AF65-F5344CB8AC3E}">
        <p14:creationId xmlns:p14="http://schemas.microsoft.com/office/powerpoint/2010/main" val="40462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The stages of Hajj</a:t>
            </a:r>
            <a:endParaRPr lang="en-US" dirty="0">
              <a:latin typeface="Georgia"/>
              <a:cs typeface="Georgia"/>
            </a:endParaRPr>
          </a:p>
        </p:txBody>
      </p:sp>
      <p:sp>
        <p:nvSpPr>
          <p:cNvPr id="15" name="Subtitle 2"/>
          <p:cNvSpPr txBox="1">
            <a:spLocks/>
          </p:cNvSpPr>
          <p:nvPr/>
        </p:nvSpPr>
        <p:spPr>
          <a:xfrm>
            <a:off x="2548997" y="2307818"/>
            <a:ext cx="6314265" cy="1751069"/>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rgbClr val="000000"/>
                </a:solidFill>
                <a:latin typeface="Georgia"/>
                <a:cs typeface="Georgia"/>
              </a:rPr>
              <a:t>Pilgrims end their Hajj where they began, with circumambulating the </a:t>
            </a:r>
            <a:r>
              <a:rPr lang="en-US" sz="2200" dirty="0" err="1">
                <a:solidFill>
                  <a:srgbClr val="000000"/>
                </a:solidFill>
                <a:latin typeface="Georgia"/>
                <a:cs typeface="Georgia"/>
              </a:rPr>
              <a:t>Ka’bah</a:t>
            </a:r>
            <a:r>
              <a:rPr lang="en-US" sz="2200" dirty="0">
                <a:solidFill>
                  <a:srgbClr val="000000"/>
                </a:solidFill>
                <a:latin typeface="Georgia"/>
                <a:cs typeface="Georgia"/>
              </a:rPr>
              <a:t> 7 times.</a:t>
            </a:r>
          </a:p>
          <a:p>
            <a:pPr algn="l"/>
            <a:endParaRPr lang="en-US" sz="2200" dirty="0">
              <a:solidFill>
                <a:srgbClr val="000000"/>
              </a:solidFill>
              <a:latin typeface="Georgia"/>
              <a:cs typeface="Georgia"/>
            </a:endParaRPr>
          </a:p>
          <a:p>
            <a:pPr algn="l"/>
            <a:r>
              <a:rPr lang="en-US" sz="2200" dirty="0">
                <a:solidFill>
                  <a:srgbClr val="000000"/>
                </a:solidFill>
                <a:latin typeface="Georgia"/>
                <a:cs typeface="Georgia"/>
              </a:rPr>
              <a:t>Pilgrims who have just completed their Hajj hold a special status and earn the title “Hajji”. The Hajj absolves pilgrims of all past sins. Families and friends traditionally greet pilgrims returning home with gifts.</a:t>
            </a:r>
          </a:p>
          <a:p>
            <a:pPr algn="l"/>
            <a:endParaRPr lang="en-US" sz="2200" dirty="0">
              <a:solidFill>
                <a:srgbClr val="000000"/>
              </a:solidFill>
              <a:latin typeface="Georgia"/>
              <a:cs typeface="Georgia"/>
            </a:endParaRP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sp>
        <p:nvSpPr>
          <p:cNvPr id="18" name="Subtitle 2"/>
          <p:cNvSpPr txBox="1">
            <a:spLocks/>
          </p:cNvSpPr>
          <p:nvPr/>
        </p:nvSpPr>
        <p:spPr>
          <a:xfrm>
            <a:off x="3136174" y="1696882"/>
            <a:ext cx="5314757" cy="39454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200" b="1" i="1" dirty="0">
                <a:solidFill>
                  <a:schemeClr val="tx1"/>
                </a:solidFill>
                <a:latin typeface="Georgia"/>
                <a:cs typeface="Georgia"/>
              </a:rPr>
              <a:t>8. </a:t>
            </a:r>
            <a:r>
              <a:rPr lang="en-US" sz="2200" b="1" i="1" dirty="0" err="1">
                <a:solidFill>
                  <a:schemeClr val="tx1"/>
                </a:solidFill>
                <a:latin typeface="Georgia"/>
                <a:cs typeface="Georgia"/>
              </a:rPr>
              <a:t>Tawaf</a:t>
            </a:r>
            <a:endParaRPr lang="en-US" sz="2200" b="1"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cxnSp>
        <p:nvCxnSpPr>
          <p:cNvPr id="10" name="Straight Connector 9"/>
          <p:cNvCxnSpPr/>
          <p:nvPr/>
        </p:nvCxnSpPr>
        <p:spPr>
          <a:xfrm>
            <a:off x="2548998" y="1524000"/>
            <a:ext cx="6220682" cy="0"/>
          </a:xfrm>
          <a:prstGeom prst="line">
            <a:avLst/>
          </a:prstGeom>
        </p:spPr>
        <p:style>
          <a:lnRef idx="2">
            <a:schemeClr val="accent6"/>
          </a:lnRef>
          <a:fillRef idx="0">
            <a:schemeClr val="accent6"/>
          </a:fillRef>
          <a:effectRef idx="1">
            <a:schemeClr val="accent6"/>
          </a:effectRef>
          <a:fontRef idx="minor">
            <a:schemeClr val="tx1"/>
          </a:fontRef>
        </p:style>
      </p:cxnSp>
      <p:pic>
        <p:nvPicPr>
          <p:cNvPr id="8" name="Picture 7" descr="kabah 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998" y="1774911"/>
            <a:ext cx="382544" cy="382544"/>
          </a:xfrm>
          <a:prstGeom prst="rect">
            <a:avLst/>
          </a:prstGeom>
        </p:spPr>
      </p:pic>
      <p:pic>
        <p:nvPicPr>
          <p:cNvPr id="3" name="Picture 2" descr="airport.jpg"/>
          <p:cNvPicPr>
            <a:picLocks noChangeAspect="1"/>
          </p:cNvPicPr>
          <p:nvPr/>
        </p:nvPicPr>
        <p:blipFill rotWithShape="1">
          <a:blip r:embed="rId4">
            <a:extLst>
              <a:ext uri="{28A0092B-C50C-407E-A947-70E740481C1C}">
                <a14:useLocalDpi xmlns:a14="http://schemas.microsoft.com/office/drawing/2010/main" val="0"/>
              </a:ext>
            </a:extLst>
          </a:blip>
          <a:srcRect b="13124"/>
          <a:stretch/>
        </p:blipFill>
        <p:spPr>
          <a:xfrm>
            <a:off x="3331698" y="4058887"/>
            <a:ext cx="4279293" cy="2645126"/>
          </a:xfrm>
          <a:prstGeom prst="rect">
            <a:avLst/>
          </a:prstGeom>
        </p:spPr>
      </p:pic>
      <p:pic>
        <p:nvPicPr>
          <p:cNvPr id="9" name="Picture 8" descr="mosque.png"/>
          <p:cNvPicPr>
            <a:picLocks noChangeAspect="1"/>
          </p:cNvPicPr>
          <p:nvPr/>
        </p:nvPicPr>
        <p:blipFill rotWithShape="1">
          <a:blip r:embed="rId5">
            <a:alphaModFix amt="50000"/>
            <a:extLst>
              <a:ext uri="{28A0092B-C50C-407E-A947-70E740481C1C}">
                <a14:useLocalDpi xmlns:a14="http://schemas.microsoft.com/office/drawing/2010/main" val="0"/>
              </a:ext>
            </a:extLst>
          </a:blip>
          <a:srcRect l="25796" r="28481"/>
          <a:stretch/>
        </p:blipFill>
        <p:spPr>
          <a:xfrm>
            <a:off x="2561156" y="909109"/>
            <a:ext cx="418788" cy="480859"/>
          </a:xfrm>
          <a:prstGeom prst="rect">
            <a:avLst/>
          </a:prstGeom>
        </p:spPr>
      </p:pic>
      <p:pic>
        <p:nvPicPr>
          <p:cNvPr id="11" name="Picture 10" descr="kabah icon.pn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147721" y="968458"/>
            <a:ext cx="394774" cy="394774"/>
          </a:xfrm>
          <a:prstGeom prst="rect">
            <a:avLst/>
          </a:prstGeom>
        </p:spPr>
      </p:pic>
      <p:pic>
        <p:nvPicPr>
          <p:cNvPr id="12" name="Picture 11" descr="Screen Shot 2018-10-11 at 9.47.01 PM.png"/>
          <p:cNvPicPr>
            <a:picLocks noChangeAspect="1"/>
          </p:cNvPicPr>
          <p:nvPr/>
        </p:nvPicPr>
        <p:blipFill>
          <a:blip r:embed="rId6">
            <a:grayscl/>
            <a:alphaModFix amt="50000"/>
            <a:extLst>
              <a:ext uri="{28A0092B-C50C-407E-A947-70E740481C1C}">
                <a14:useLocalDpi xmlns:a14="http://schemas.microsoft.com/office/drawing/2010/main" val="0"/>
              </a:ext>
            </a:extLst>
          </a:blip>
          <a:stretch>
            <a:fillRect/>
          </a:stretch>
        </p:blipFill>
        <p:spPr>
          <a:xfrm>
            <a:off x="3686065" y="938815"/>
            <a:ext cx="613443" cy="424417"/>
          </a:xfrm>
          <a:prstGeom prst="rect">
            <a:avLst/>
          </a:prstGeom>
        </p:spPr>
      </p:pic>
      <p:pic>
        <p:nvPicPr>
          <p:cNvPr id="13" name="Picture 12" descr="icon_hair_cut-13-512.png"/>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4449627" y="868599"/>
            <a:ext cx="521369" cy="521369"/>
          </a:xfrm>
          <a:prstGeom prst="rect">
            <a:avLst/>
          </a:prstGeom>
        </p:spPr>
      </p:pic>
      <p:pic>
        <p:nvPicPr>
          <p:cNvPr id="14" name="Picture 13" descr="camping-tent.png"/>
          <p:cNvPicPr>
            <a:picLocks noChangeAspect="1"/>
          </p:cNvPicPr>
          <p:nvPr/>
        </p:nvPicPr>
        <p:blipFill>
          <a:blip r:embed="rId8">
            <a:alphaModFix amt="50000"/>
            <a:extLst>
              <a:ext uri="{28A0092B-C50C-407E-A947-70E740481C1C}">
                <a14:useLocalDpi xmlns:a14="http://schemas.microsoft.com/office/drawing/2010/main" val="0"/>
              </a:ext>
            </a:extLst>
          </a:blip>
          <a:stretch>
            <a:fillRect/>
          </a:stretch>
        </p:blipFill>
        <p:spPr>
          <a:xfrm>
            <a:off x="5168748" y="931615"/>
            <a:ext cx="401974" cy="401974"/>
          </a:xfrm>
          <a:prstGeom prst="rect">
            <a:avLst/>
          </a:prstGeom>
        </p:spPr>
      </p:pic>
      <p:pic>
        <p:nvPicPr>
          <p:cNvPr id="16" name="Picture 15" descr="102_-_stones_zen_meditation_balance_hobby-512.png"/>
          <p:cNvPicPr>
            <a:picLocks noChangeAspect="1"/>
          </p:cNvPicPr>
          <p:nvPr/>
        </p:nvPicPr>
        <p:blipFill>
          <a:blip r:embed="rId9">
            <a:alphaModFix amt="50000"/>
            <a:extLst>
              <a:ext uri="{28A0092B-C50C-407E-A947-70E740481C1C}">
                <a14:useLocalDpi xmlns:a14="http://schemas.microsoft.com/office/drawing/2010/main" val="0"/>
              </a:ext>
            </a:extLst>
          </a:blip>
          <a:stretch>
            <a:fillRect/>
          </a:stretch>
        </p:blipFill>
        <p:spPr>
          <a:xfrm>
            <a:off x="5597515" y="829528"/>
            <a:ext cx="587176" cy="587176"/>
          </a:xfrm>
          <a:prstGeom prst="rect">
            <a:avLst/>
          </a:prstGeom>
        </p:spPr>
      </p:pic>
      <p:pic>
        <p:nvPicPr>
          <p:cNvPr id="17" name="Picture 16" descr="Screen Shot 2018-10-11 at 9.43.21 PM.png"/>
          <p:cNvPicPr>
            <a:picLocks noChangeAspect="1"/>
          </p:cNvPicPr>
          <p:nvPr/>
        </p:nvPicPr>
        <p:blipFill>
          <a:blip r:embed="rId10">
            <a:grayscl/>
            <a:alphaModFix amt="50000"/>
            <a:extLst>
              <a:ext uri="{28A0092B-C50C-407E-A947-70E740481C1C}">
                <a14:useLocalDpi xmlns:a14="http://schemas.microsoft.com/office/drawing/2010/main" val="0"/>
              </a:ext>
            </a:extLst>
          </a:blip>
          <a:stretch>
            <a:fillRect/>
          </a:stretch>
        </p:blipFill>
        <p:spPr>
          <a:xfrm>
            <a:off x="6184691" y="909109"/>
            <a:ext cx="586268" cy="510005"/>
          </a:xfrm>
          <a:prstGeom prst="rect">
            <a:avLst/>
          </a:prstGeom>
        </p:spPr>
      </p:pic>
      <p:pic>
        <p:nvPicPr>
          <p:cNvPr id="20" name="Picture 19" descr="kabah 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604" y="938815"/>
            <a:ext cx="394774" cy="394774"/>
          </a:xfrm>
          <a:prstGeom prst="rect">
            <a:avLst/>
          </a:prstGeom>
        </p:spPr>
      </p:pic>
      <p:pic>
        <p:nvPicPr>
          <p:cNvPr id="21" name="Picture 20" descr="Screen Shot 2018-10-11 at 9.47.01 PM.png"/>
          <p:cNvPicPr>
            <a:picLocks noChangeAspect="1"/>
          </p:cNvPicPr>
          <p:nvPr/>
        </p:nvPicPr>
        <p:blipFill>
          <a:blip r:embed="rId6">
            <a:grayscl/>
            <a:alphaModFix amt="50000"/>
            <a:extLst>
              <a:ext uri="{28A0092B-C50C-407E-A947-70E740481C1C}">
                <a14:useLocalDpi xmlns:a14="http://schemas.microsoft.com/office/drawing/2010/main" val="0"/>
              </a:ext>
            </a:extLst>
          </a:blip>
          <a:stretch>
            <a:fillRect/>
          </a:stretch>
        </p:blipFill>
        <p:spPr>
          <a:xfrm>
            <a:off x="7928451" y="916372"/>
            <a:ext cx="613443" cy="424417"/>
          </a:xfrm>
          <a:prstGeom prst="rect">
            <a:avLst/>
          </a:prstGeom>
        </p:spPr>
      </p:pic>
      <p:pic>
        <p:nvPicPr>
          <p:cNvPr id="22" name="Picture 21" descr="icon_hair_cut-13-512.png"/>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8582527" y="849072"/>
            <a:ext cx="521369" cy="521369"/>
          </a:xfrm>
          <a:prstGeom prst="rect">
            <a:avLst/>
          </a:prstGeom>
        </p:spPr>
      </p:pic>
      <p:pic>
        <p:nvPicPr>
          <p:cNvPr id="23" name="Picture 22" descr="sheep.png"/>
          <p:cNvPicPr>
            <a:picLocks noChangeAspect="1"/>
          </p:cNvPicPr>
          <p:nvPr/>
        </p:nvPicPr>
        <p:blipFill>
          <a:blip r:embed="rId11">
            <a:alphaModFix amt="50000"/>
            <a:extLst>
              <a:ext uri="{28A0092B-C50C-407E-A947-70E740481C1C}">
                <a14:useLocalDpi xmlns:a14="http://schemas.microsoft.com/office/drawing/2010/main" val="0"/>
              </a:ext>
            </a:extLst>
          </a:blip>
          <a:stretch>
            <a:fillRect/>
          </a:stretch>
        </p:blipFill>
        <p:spPr>
          <a:xfrm>
            <a:off x="6868745" y="895336"/>
            <a:ext cx="431409" cy="431409"/>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19</a:t>
            </a:fld>
            <a:endParaRPr lang="en-US"/>
          </a:p>
        </p:txBody>
      </p:sp>
    </p:spTree>
    <p:extLst>
      <p:ext uri="{BB962C8B-B14F-4D97-AF65-F5344CB8AC3E}">
        <p14:creationId xmlns:p14="http://schemas.microsoft.com/office/powerpoint/2010/main" val="348621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343" y="217615"/>
            <a:ext cx="5182305" cy="726775"/>
          </a:xfrm>
        </p:spPr>
        <p:txBody>
          <a:bodyPr>
            <a:normAutofit fontScale="90000"/>
          </a:bodyPr>
          <a:lstStyle/>
          <a:p>
            <a:pPr algn="l"/>
            <a:r>
              <a:rPr lang="en-US" i="1" dirty="0">
                <a:latin typeface="Georgia"/>
                <a:cs typeface="Georgia"/>
              </a:rPr>
              <a:t>The origins of Hajj</a:t>
            </a:r>
            <a:endParaRPr lang="en-US" dirty="0">
              <a:latin typeface="Georgia"/>
              <a:cs typeface="Georgia"/>
            </a:endParaRPr>
          </a:p>
        </p:txBody>
      </p:sp>
      <p:sp>
        <p:nvSpPr>
          <p:cNvPr id="3" name="Subtitle 2"/>
          <p:cNvSpPr>
            <a:spLocks noGrp="1"/>
          </p:cNvSpPr>
          <p:nvPr>
            <p:ph type="subTitle" idx="1"/>
          </p:nvPr>
        </p:nvSpPr>
        <p:spPr>
          <a:xfrm>
            <a:off x="2622009" y="1127844"/>
            <a:ext cx="6400800" cy="2454890"/>
          </a:xfrm>
        </p:spPr>
        <p:txBody>
          <a:bodyPr>
            <a:normAutofit/>
          </a:bodyPr>
          <a:lstStyle/>
          <a:p>
            <a:pPr marL="342900" indent="-342900" algn="l">
              <a:buFont typeface="Arial"/>
              <a:buChar char="•"/>
            </a:pPr>
            <a:endParaRPr lang="en-US" sz="2500" dirty="0">
              <a:solidFill>
                <a:schemeClr val="tx1"/>
              </a:solidFill>
              <a:latin typeface="Georgia"/>
              <a:cs typeface="Georgia"/>
            </a:endParaRPr>
          </a:p>
          <a:p>
            <a:pPr marL="457200" indent="-457200" algn="l">
              <a:buFont typeface="Arial"/>
              <a:buChar char="•"/>
            </a:pPr>
            <a:endParaRPr lang="en-US" sz="2500" dirty="0">
              <a:solidFill>
                <a:schemeClr val="tx1"/>
              </a:solidFill>
              <a:latin typeface="Georgia"/>
              <a:cs typeface="Georgia"/>
            </a:endParaRPr>
          </a:p>
          <a:p>
            <a:pPr algn="l"/>
            <a:endParaRPr lang="en-US" sz="2500" dirty="0">
              <a:latin typeface="Georgia"/>
              <a:cs typeface="Georgia"/>
            </a:endParaRPr>
          </a:p>
        </p:txBody>
      </p:sp>
      <p:pic>
        <p:nvPicPr>
          <p:cNvPr id="11" name="Picture 10"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7" name="Subtitle 2"/>
          <p:cNvSpPr txBox="1">
            <a:spLocks/>
          </p:cNvSpPr>
          <p:nvPr/>
        </p:nvSpPr>
        <p:spPr>
          <a:xfrm>
            <a:off x="2453567" y="1127844"/>
            <a:ext cx="6400800" cy="484784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100" dirty="0">
                <a:solidFill>
                  <a:schemeClr val="tx1"/>
                </a:solidFill>
                <a:latin typeface="Georgia"/>
                <a:cs typeface="Georgia"/>
              </a:rPr>
              <a:t>Hajj literally means “to set out to a place”. </a:t>
            </a:r>
          </a:p>
          <a:p>
            <a:pPr marL="457200" indent="-457200" algn="l">
              <a:buFont typeface="Arial"/>
              <a:buChar char="•"/>
            </a:pPr>
            <a:r>
              <a:rPr lang="en-US" sz="2100" dirty="0">
                <a:solidFill>
                  <a:schemeClr val="tx1"/>
                </a:solidFill>
                <a:latin typeface="Georgia"/>
                <a:cs typeface="Georgia"/>
              </a:rPr>
              <a:t>The Qur’an tells us Ibrahim was first commanded by God to call upon the people for Hajj:</a:t>
            </a:r>
          </a:p>
          <a:p>
            <a:pPr marL="800100" lvl="1" indent="-342900" algn="l">
              <a:buFont typeface="Arial"/>
              <a:buChar char="•"/>
            </a:pPr>
            <a:r>
              <a:rPr lang="en-US" sz="2100" i="1" dirty="0">
                <a:solidFill>
                  <a:schemeClr val="tx1"/>
                </a:solidFill>
                <a:latin typeface="Georgia"/>
                <a:cs typeface="Georgia"/>
              </a:rPr>
              <a:t>And proclaim to the people the Hajj; they will come to you on foot and on every lean camel; they will come from every distinct pass. [Quran 22:27]</a:t>
            </a:r>
          </a:p>
          <a:p>
            <a:pPr marL="457200" indent="-457200" algn="l">
              <a:buFont typeface="Arial"/>
              <a:buChar char="•"/>
            </a:pPr>
            <a:r>
              <a:rPr lang="en-US" sz="2100" dirty="0">
                <a:solidFill>
                  <a:schemeClr val="tx1"/>
                </a:solidFill>
                <a:latin typeface="Georgia"/>
                <a:cs typeface="Georgia"/>
              </a:rPr>
              <a:t>The rites of Hajj are rooted in Ibrahim’s story:</a:t>
            </a:r>
          </a:p>
          <a:p>
            <a:pPr marL="914400" lvl="1" indent="-457200" algn="l">
              <a:buFont typeface="Arial"/>
              <a:buChar char="•"/>
            </a:pPr>
            <a:r>
              <a:rPr lang="en-US" sz="2100" dirty="0">
                <a:solidFill>
                  <a:schemeClr val="tx1"/>
                </a:solidFill>
                <a:latin typeface="Georgia"/>
                <a:cs typeface="Georgia"/>
              </a:rPr>
              <a:t>The </a:t>
            </a:r>
            <a:r>
              <a:rPr lang="en-US" sz="2100" i="1" dirty="0" err="1">
                <a:solidFill>
                  <a:schemeClr val="tx1"/>
                </a:solidFill>
                <a:latin typeface="Georgia"/>
                <a:cs typeface="Georgia"/>
              </a:rPr>
              <a:t>Ka’abah</a:t>
            </a:r>
            <a:r>
              <a:rPr lang="en-US" sz="2100" dirty="0">
                <a:solidFill>
                  <a:schemeClr val="tx1"/>
                </a:solidFill>
                <a:latin typeface="Georgia"/>
                <a:cs typeface="Georgia"/>
              </a:rPr>
              <a:t>, built by Ibrahim with his son </a:t>
            </a:r>
            <a:r>
              <a:rPr lang="en-US" sz="2100" dirty="0" err="1">
                <a:solidFill>
                  <a:schemeClr val="tx1"/>
                </a:solidFill>
                <a:latin typeface="Georgia"/>
                <a:cs typeface="Georgia"/>
              </a:rPr>
              <a:t>Isma’il</a:t>
            </a:r>
            <a:endParaRPr lang="en-US" sz="2100" dirty="0">
              <a:solidFill>
                <a:schemeClr val="tx1"/>
              </a:solidFill>
              <a:latin typeface="Georgia"/>
              <a:cs typeface="Georgia"/>
            </a:endParaRPr>
          </a:p>
          <a:p>
            <a:pPr marL="914400" lvl="1" indent="-457200" algn="l">
              <a:buFont typeface="Arial"/>
              <a:buChar char="•"/>
            </a:pPr>
            <a:r>
              <a:rPr lang="en-US" sz="2100" dirty="0">
                <a:solidFill>
                  <a:schemeClr val="tx1"/>
                </a:solidFill>
                <a:latin typeface="Georgia"/>
                <a:cs typeface="Georgia"/>
              </a:rPr>
              <a:t>The search for water between Mounts </a:t>
            </a:r>
            <a:r>
              <a:rPr lang="en-US" sz="2100" i="1" dirty="0" err="1">
                <a:solidFill>
                  <a:schemeClr val="tx1"/>
                </a:solidFill>
                <a:latin typeface="Georgia"/>
                <a:cs typeface="Georgia"/>
              </a:rPr>
              <a:t>Safa</a:t>
            </a:r>
            <a:r>
              <a:rPr lang="en-US" sz="2100" dirty="0">
                <a:solidFill>
                  <a:schemeClr val="tx1"/>
                </a:solidFill>
                <a:latin typeface="Georgia"/>
                <a:cs typeface="Georgia"/>
              </a:rPr>
              <a:t> and </a:t>
            </a:r>
            <a:r>
              <a:rPr lang="en-US" sz="2100" i="1" dirty="0" err="1">
                <a:solidFill>
                  <a:schemeClr val="tx1"/>
                </a:solidFill>
                <a:latin typeface="Georgia"/>
                <a:cs typeface="Georgia"/>
              </a:rPr>
              <a:t>Marwa</a:t>
            </a:r>
            <a:r>
              <a:rPr lang="en-US" sz="2100" dirty="0">
                <a:solidFill>
                  <a:schemeClr val="tx1"/>
                </a:solidFill>
                <a:latin typeface="Georgia"/>
                <a:cs typeface="Georgia"/>
              </a:rPr>
              <a:t> by Ibrahim’s wife, </a:t>
            </a:r>
            <a:r>
              <a:rPr lang="en-US" sz="2100" dirty="0" err="1">
                <a:solidFill>
                  <a:schemeClr val="tx1"/>
                </a:solidFill>
                <a:latin typeface="Georgia"/>
                <a:cs typeface="Georgia"/>
              </a:rPr>
              <a:t>Hajar</a:t>
            </a:r>
            <a:endParaRPr lang="en-US" sz="2100" dirty="0">
              <a:solidFill>
                <a:schemeClr val="tx1"/>
              </a:solidFill>
              <a:latin typeface="Georgia"/>
              <a:cs typeface="Georgia"/>
            </a:endParaRPr>
          </a:p>
          <a:p>
            <a:pPr marL="914400" lvl="1" indent="-457200" algn="l">
              <a:buFont typeface="Arial"/>
              <a:buChar char="•"/>
            </a:pPr>
            <a:r>
              <a:rPr lang="en-US" sz="2100" dirty="0">
                <a:solidFill>
                  <a:schemeClr val="tx1"/>
                </a:solidFill>
                <a:latin typeface="Georgia"/>
                <a:cs typeface="Georgia"/>
              </a:rPr>
              <a:t>Ibrahim’s animal sacrifice in place of his son </a:t>
            </a:r>
            <a:r>
              <a:rPr lang="en-US" sz="2100" dirty="0" err="1">
                <a:solidFill>
                  <a:schemeClr val="tx1"/>
                </a:solidFill>
                <a:latin typeface="Georgia"/>
                <a:cs typeface="Georgia"/>
              </a:rPr>
              <a:t>Isma’il</a:t>
            </a:r>
            <a:endParaRPr lang="en-US" sz="2100" dirty="0">
              <a:solidFill>
                <a:schemeClr val="tx1"/>
              </a:solidFill>
              <a:latin typeface="Georgia"/>
              <a:cs typeface="Georgia"/>
            </a:endParaRPr>
          </a:p>
          <a:p>
            <a:pPr algn="l"/>
            <a:endParaRPr lang="en-US" sz="2500" dirty="0">
              <a:latin typeface="Georgia"/>
              <a:cs typeface="Georgia"/>
            </a:endParaRPr>
          </a:p>
        </p:txBody>
      </p:sp>
      <p:sp>
        <p:nvSpPr>
          <p:cNvPr id="4" name="Slide Number Placeholder 3"/>
          <p:cNvSpPr>
            <a:spLocks noGrp="1"/>
          </p:cNvSpPr>
          <p:nvPr>
            <p:ph type="sldNum" sz="quarter" idx="12"/>
          </p:nvPr>
        </p:nvSpPr>
        <p:spPr/>
        <p:txBody>
          <a:bodyPr/>
          <a:lstStyle/>
          <a:p>
            <a:fld id="{691A913A-B794-564C-929F-0472DEB82B95}" type="slidenum">
              <a:rPr lang="en-US" smtClean="0"/>
              <a:t>2</a:t>
            </a:fld>
            <a:endParaRPr lang="en-US"/>
          </a:p>
        </p:txBody>
      </p:sp>
    </p:spTree>
    <p:extLst>
      <p:ext uri="{BB962C8B-B14F-4D97-AF65-F5344CB8AC3E}">
        <p14:creationId xmlns:p14="http://schemas.microsoft.com/office/powerpoint/2010/main" val="58962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Visiting the Prophet</a:t>
            </a:r>
            <a:endParaRPr lang="en-US" dirty="0">
              <a:latin typeface="Georgia"/>
              <a:cs typeface="Georgia"/>
            </a:endParaRPr>
          </a:p>
        </p:txBody>
      </p:sp>
      <p:sp>
        <p:nvSpPr>
          <p:cNvPr id="15" name="Subtitle 2"/>
          <p:cNvSpPr txBox="1">
            <a:spLocks/>
          </p:cNvSpPr>
          <p:nvPr/>
        </p:nvSpPr>
        <p:spPr>
          <a:xfrm>
            <a:off x="2548997" y="1136317"/>
            <a:ext cx="6314265" cy="54008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rgbClr val="000000"/>
                </a:solidFill>
                <a:latin typeface="Georgia"/>
                <a:cs typeface="Georgia"/>
              </a:rPr>
              <a:t>Although not part of the Hajj, pilgrims almost always visit the Prophet’s mosque and other sites in Medina, either before or after completing their Hajj.</a:t>
            </a:r>
          </a:p>
          <a:p>
            <a:pPr marL="457200" indent="-457200" algn="l">
              <a:buFont typeface="Arial"/>
              <a:buChar char="•"/>
            </a:pPr>
            <a:r>
              <a:rPr lang="en-US" sz="2200" dirty="0">
                <a:solidFill>
                  <a:srgbClr val="000000"/>
                </a:solidFill>
                <a:latin typeface="Georgia"/>
                <a:cs typeface="Georgia"/>
              </a:rPr>
              <a:t>A </a:t>
            </a:r>
            <a:r>
              <a:rPr lang="en-US" sz="2200" i="1" dirty="0">
                <a:solidFill>
                  <a:srgbClr val="000000"/>
                </a:solidFill>
                <a:latin typeface="Georgia"/>
                <a:cs typeface="Georgia"/>
              </a:rPr>
              <a:t>hadith</a:t>
            </a:r>
            <a:r>
              <a:rPr lang="en-US" sz="2200" dirty="0">
                <a:solidFill>
                  <a:srgbClr val="000000"/>
                </a:solidFill>
                <a:latin typeface="Georgia"/>
                <a:cs typeface="Georgia"/>
              </a:rPr>
              <a:t> of the Prophet says “Whoever performed Hajj and did not visit me, has deserted me.”</a:t>
            </a:r>
          </a:p>
          <a:p>
            <a:pPr algn="l"/>
            <a:endParaRPr lang="en-US" sz="2200"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pic>
        <p:nvPicPr>
          <p:cNvPr id="3" name="Picture 2" descr="medi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537" y="3767889"/>
            <a:ext cx="5688038" cy="2769270"/>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20</a:t>
            </a:fld>
            <a:endParaRPr lang="en-US"/>
          </a:p>
        </p:txBody>
      </p:sp>
    </p:spTree>
    <p:extLst>
      <p:ext uri="{BB962C8B-B14F-4D97-AF65-F5344CB8AC3E}">
        <p14:creationId xmlns:p14="http://schemas.microsoft.com/office/powerpoint/2010/main" val="192068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Sites in Medina</a:t>
            </a:r>
            <a:endParaRPr lang="en-US" dirty="0">
              <a:latin typeface="Georgia"/>
              <a:cs typeface="Georgia"/>
            </a:endParaRPr>
          </a:p>
        </p:txBody>
      </p:sp>
      <p:sp>
        <p:nvSpPr>
          <p:cNvPr id="15" name="Subtitle 2"/>
          <p:cNvSpPr txBox="1">
            <a:spLocks/>
          </p:cNvSpPr>
          <p:nvPr/>
        </p:nvSpPr>
        <p:spPr>
          <a:xfrm>
            <a:off x="2548997" y="1577474"/>
            <a:ext cx="6314265" cy="1417052"/>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rgbClr val="000000"/>
                </a:solidFill>
                <a:latin typeface="Georgia"/>
                <a:cs typeface="Georgia"/>
              </a:rPr>
              <a:t>This is said to be the oldest mosque in Islam.</a:t>
            </a:r>
          </a:p>
          <a:p>
            <a:pPr marL="457200" indent="-457200" algn="l">
              <a:buFont typeface="Arial"/>
              <a:buChar char="•"/>
            </a:pPr>
            <a:r>
              <a:rPr lang="en-US" sz="2200" i="1" dirty="0">
                <a:solidFill>
                  <a:srgbClr val="000000"/>
                </a:solidFill>
                <a:latin typeface="Georgia"/>
                <a:cs typeface="Georgia"/>
              </a:rPr>
              <a:t>“A mosque founded on righteousness from the first day is more worthy for you to stand in. Within it are men who love to purify themselves; and Allah loves those who purify themselves.” Quran 9:108</a:t>
            </a:r>
          </a:p>
          <a:p>
            <a:pPr algn="l"/>
            <a:endParaRPr lang="en-US" sz="2200" dirty="0">
              <a:solidFill>
                <a:srgbClr val="000000"/>
              </a:solidFill>
              <a:latin typeface="Georgia"/>
              <a:cs typeface="Georgia"/>
            </a:endParaRPr>
          </a:p>
          <a:p>
            <a:pPr algn="l"/>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21</a:t>
            </a:fld>
            <a:endParaRPr lang="en-US"/>
          </a:p>
        </p:txBody>
      </p:sp>
      <p:sp>
        <p:nvSpPr>
          <p:cNvPr id="7" name="Title 1"/>
          <p:cNvSpPr txBox="1">
            <a:spLocks/>
          </p:cNvSpPr>
          <p:nvPr/>
        </p:nvSpPr>
        <p:spPr>
          <a:xfrm>
            <a:off x="2464415" y="850698"/>
            <a:ext cx="5182305" cy="7267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Georgia"/>
                <a:cs typeface="Georgia"/>
              </a:rPr>
              <a:t>Masjid </a:t>
            </a:r>
            <a:r>
              <a:rPr lang="en-US" sz="2800" b="1" dirty="0" err="1">
                <a:latin typeface="Georgia"/>
                <a:cs typeface="Georgia"/>
              </a:rPr>
              <a:t>Qibba</a:t>
            </a:r>
            <a:endParaRPr lang="en-US" sz="2800" b="1" dirty="0">
              <a:latin typeface="Georgia"/>
              <a:cs typeface="Georgia"/>
            </a:endParaRPr>
          </a:p>
        </p:txBody>
      </p:sp>
      <p:pic>
        <p:nvPicPr>
          <p:cNvPr id="5" name="Picture 4" descr="masjid-qub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095" y="2994526"/>
            <a:ext cx="5288606" cy="3208421"/>
          </a:xfrm>
          <a:prstGeom prst="rect">
            <a:avLst/>
          </a:prstGeom>
        </p:spPr>
      </p:pic>
    </p:spTree>
    <p:extLst>
      <p:ext uri="{BB962C8B-B14F-4D97-AF65-F5344CB8AC3E}">
        <p14:creationId xmlns:p14="http://schemas.microsoft.com/office/powerpoint/2010/main" val="367314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Sites in Medina</a:t>
            </a:r>
            <a:endParaRPr lang="en-US" dirty="0">
              <a:latin typeface="Georgia"/>
              <a:cs typeface="Georgia"/>
            </a:endParaRPr>
          </a:p>
        </p:txBody>
      </p:sp>
      <p:sp>
        <p:nvSpPr>
          <p:cNvPr id="15" name="Subtitle 2"/>
          <p:cNvSpPr txBox="1">
            <a:spLocks/>
          </p:cNvSpPr>
          <p:nvPr/>
        </p:nvSpPr>
        <p:spPr>
          <a:xfrm>
            <a:off x="2548997" y="1577474"/>
            <a:ext cx="6314265" cy="1417052"/>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rgbClr val="000000"/>
                </a:solidFill>
                <a:latin typeface="Georgia"/>
                <a:cs typeface="Georgia"/>
              </a:rPr>
              <a:t>This is where Prophet Muhammad received the command to change the direction of prayer from Jerusalem to Mecca.</a:t>
            </a:r>
          </a:p>
          <a:p>
            <a:pPr marL="457200" indent="-457200" algn="l">
              <a:buFont typeface="Arial"/>
              <a:buChar char="•"/>
            </a:pPr>
            <a:r>
              <a:rPr lang="en-US" sz="2200" i="1" dirty="0">
                <a:solidFill>
                  <a:srgbClr val="000000"/>
                </a:solidFill>
                <a:latin typeface="Georgia"/>
                <a:cs typeface="Georgia"/>
              </a:rPr>
              <a:t>“The foolish among the people will say, "What has turned them away from their </a:t>
            </a:r>
            <a:r>
              <a:rPr lang="en-US" sz="2200" i="1" dirty="0" err="1">
                <a:solidFill>
                  <a:srgbClr val="000000"/>
                </a:solidFill>
                <a:latin typeface="Georgia"/>
                <a:cs typeface="Georgia"/>
              </a:rPr>
              <a:t>qiblah</a:t>
            </a:r>
            <a:r>
              <a:rPr lang="en-US" sz="2200" i="1" dirty="0">
                <a:solidFill>
                  <a:srgbClr val="000000"/>
                </a:solidFill>
                <a:latin typeface="Georgia"/>
                <a:cs typeface="Georgia"/>
              </a:rPr>
              <a:t>, which they used to face?" Say, "To Allah belongs the east and the west. He guides whom He wills to a straight path.” Quran 2:142</a:t>
            </a:r>
          </a:p>
          <a:p>
            <a:pPr algn="l"/>
            <a:endParaRPr lang="en-US" sz="2200" dirty="0">
              <a:solidFill>
                <a:srgbClr val="000000"/>
              </a:solidFill>
              <a:latin typeface="Georgia"/>
              <a:cs typeface="Georgia"/>
            </a:endParaRPr>
          </a:p>
          <a:p>
            <a:pPr algn="l"/>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22</a:t>
            </a:fld>
            <a:endParaRPr lang="en-US"/>
          </a:p>
        </p:txBody>
      </p:sp>
      <p:sp>
        <p:nvSpPr>
          <p:cNvPr id="7" name="Title 1"/>
          <p:cNvSpPr txBox="1">
            <a:spLocks/>
          </p:cNvSpPr>
          <p:nvPr/>
        </p:nvSpPr>
        <p:spPr>
          <a:xfrm>
            <a:off x="2464415" y="850698"/>
            <a:ext cx="6222385" cy="726775"/>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Georgia"/>
                <a:cs typeface="Georgia"/>
              </a:rPr>
              <a:t>Masjid Al-</a:t>
            </a:r>
            <a:r>
              <a:rPr lang="en-US" sz="2800" b="1" dirty="0" err="1">
                <a:latin typeface="Georgia"/>
                <a:cs typeface="Georgia"/>
              </a:rPr>
              <a:t>Qiblateyn</a:t>
            </a:r>
            <a:r>
              <a:rPr lang="en-US" sz="2800" b="1" dirty="0">
                <a:latin typeface="Georgia"/>
                <a:cs typeface="Georgia"/>
              </a:rPr>
              <a:t> (Mosque of the Two </a:t>
            </a:r>
            <a:r>
              <a:rPr lang="en-US" sz="2800" b="1" dirty="0" err="1">
                <a:latin typeface="Georgia"/>
                <a:cs typeface="Georgia"/>
              </a:rPr>
              <a:t>Qiblas</a:t>
            </a:r>
            <a:r>
              <a:rPr lang="en-US" sz="2800" b="1" dirty="0">
                <a:latin typeface="Georgia"/>
                <a:cs typeface="Georgia"/>
              </a:rPr>
              <a:t>)</a:t>
            </a:r>
          </a:p>
        </p:txBody>
      </p:sp>
      <p:pic>
        <p:nvPicPr>
          <p:cNvPr id="3" name="Picture 2" descr="masjid_al_qiblatain_madina-300x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515" y="3101407"/>
            <a:ext cx="5424905" cy="3254943"/>
          </a:xfrm>
          <a:prstGeom prst="rect">
            <a:avLst/>
          </a:prstGeom>
        </p:spPr>
      </p:pic>
    </p:spTree>
    <p:extLst>
      <p:ext uri="{BB962C8B-B14F-4D97-AF65-F5344CB8AC3E}">
        <p14:creationId xmlns:p14="http://schemas.microsoft.com/office/powerpoint/2010/main" val="347198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dina_Haram_at_evening.jpg"/>
          <p:cNvPicPr>
            <a:picLocks noChangeAspect="1"/>
          </p:cNvPicPr>
          <p:nvPr/>
        </p:nvPicPr>
        <p:blipFill rotWithShape="1">
          <a:blip r:embed="rId2">
            <a:extLst>
              <a:ext uri="{28A0092B-C50C-407E-A947-70E740481C1C}">
                <a14:useLocalDpi xmlns:a14="http://schemas.microsoft.com/office/drawing/2010/main" val="0"/>
              </a:ext>
            </a:extLst>
          </a:blip>
          <a:srcRect l="23827" r="11639"/>
          <a:stretch/>
        </p:blipFill>
        <p:spPr>
          <a:xfrm>
            <a:off x="1951663" y="1577473"/>
            <a:ext cx="7192337" cy="1862221"/>
          </a:xfrm>
          <a:prstGeom prst="rect">
            <a:avLst/>
          </a:prstGeom>
        </p:spPr>
      </p:pic>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Sites in Medina</a:t>
            </a:r>
            <a:endParaRPr lang="en-US" dirty="0">
              <a:latin typeface="Georgia"/>
              <a:cs typeface="Georgia"/>
            </a:endParaRPr>
          </a:p>
        </p:txBody>
      </p:sp>
      <p:sp>
        <p:nvSpPr>
          <p:cNvPr id="15" name="Subtitle 2"/>
          <p:cNvSpPr txBox="1">
            <a:spLocks/>
          </p:cNvSpPr>
          <p:nvPr/>
        </p:nvSpPr>
        <p:spPr>
          <a:xfrm>
            <a:off x="2464416" y="3595606"/>
            <a:ext cx="1911727" cy="2760744"/>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200" dirty="0">
                <a:solidFill>
                  <a:srgbClr val="000000"/>
                </a:solidFill>
                <a:latin typeface="Georgia"/>
                <a:cs typeface="Georgia"/>
              </a:rPr>
              <a:t>The resting place of Prophet Muhammad is under the green dome in the </a:t>
            </a:r>
            <a:r>
              <a:rPr lang="en-US" sz="2200" i="1" dirty="0" err="1">
                <a:solidFill>
                  <a:srgbClr val="000000"/>
                </a:solidFill>
                <a:latin typeface="Georgia"/>
                <a:cs typeface="Georgia"/>
              </a:rPr>
              <a:t>Rawdah</a:t>
            </a:r>
            <a:r>
              <a:rPr lang="en-US" sz="2200" dirty="0">
                <a:solidFill>
                  <a:srgbClr val="000000"/>
                </a:solidFill>
                <a:latin typeface="Georgia"/>
                <a:cs typeface="Georgia"/>
              </a:rPr>
              <a:t>.</a:t>
            </a:r>
          </a:p>
          <a:p>
            <a:pPr algn="l"/>
            <a:endParaRPr lang="en-US" dirty="0">
              <a:solidFill>
                <a:srgbClr val="000000"/>
              </a:solidFill>
              <a:latin typeface="Georgia"/>
              <a:cs typeface="Georgia"/>
            </a:endParaRPr>
          </a:p>
          <a:p>
            <a:pPr algn="l"/>
            <a:endParaRPr lang="en-US" dirty="0">
              <a:solidFill>
                <a:srgbClr val="000000"/>
              </a:solidFill>
              <a:latin typeface="Georgia"/>
              <a:cs typeface="Georgia"/>
            </a:endParaRPr>
          </a:p>
          <a:p>
            <a:pPr algn="l"/>
            <a:endParaRPr lang="en-US" dirty="0">
              <a:latin typeface="Georgia"/>
              <a:cs typeface="Georgia"/>
            </a:endParaRPr>
          </a:p>
        </p:txBody>
      </p:sp>
      <p:pic>
        <p:nvPicPr>
          <p:cNvPr id="19" name="Picture 18" descr="kabah corner.jpg"/>
          <p:cNvPicPr>
            <a:picLocks noChangeAspect="1"/>
          </p:cNvPicPr>
          <p:nvPr/>
        </p:nvPicPr>
        <p:blipFill rotWithShape="1">
          <a:blip r:embed="rId3">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23</a:t>
            </a:fld>
            <a:endParaRPr lang="en-US"/>
          </a:p>
        </p:txBody>
      </p:sp>
      <p:sp>
        <p:nvSpPr>
          <p:cNvPr id="7" name="Title 1"/>
          <p:cNvSpPr txBox="1">
            <a:spLocks/>
          </p:cNvSpPr>
          <p:nvPr/>
        </p:nvSpPr>
        <p:spPr>
          <a:xfrm>
            <a:off x="2464415" y="850698"/>
            <a:ext cx="6222385" cy="726775"/>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Georgia"/>
                <a:cs typeface="Georgia"/>
              </a:rPr>
              <a:t>Masjid Al-</a:t>
            </a:r>
            <a:r>
              <a:rPr lang="en-US" sz="2800" b="1" dirty="0" err="1">
                <a:latin typeface="Georgia"/>
                <a:cs typeface="Georgia"/>
              </a:rPr>
              <a:t>Nabawi</a:t>
            </a:r>
            <a:r>
              <a:rPr lang="en-US" sz="2800" b="1" dirty="0">
                <a:latin typeface="Georgia"/>
                <a:cs typeface="Georgia"/>
              </a:rPr>
              <a:t> (The Prophet’s Mosque)</a:t>
            </a:r>
          </a:p>
        </p:txBody>
      </p:sp>
      <p:pic>
        <p:nvPicPr>
          <p:cNvPr id="6" name="Picture 5" descr="The-Rawdah-Mubara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586" y="3595606"/>
            <a:ext cx="4456546" cy="2760744"/>
          </a:xfrm>
          <a:prstGeom prst="rect">
            <a:avLst/>
          </a:prstGeom>
        </p:spPr>
      </p:pic>
    </p:spTree>
    <p:extLst>
      <p:ext uri="{BB962C8B-B14F-4D97-AF65-F5344CB8AC3E}">
        <p14:creationId xmlns:p14="http://schemas.microsoft.com/office/powerpoint/2010/main" val="128066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Sites in Medina</a:t>
            </a:r>
            <a:endParaRPr lang="en-US" dirty="0">
              <a:latin typeface="Georgia"/>
              <a:cs typeface="Georgia"/>
            </a:endParaRPr>
          </a:p>
        </p:txBody>
      </p:sp>
      <p:sp>
        <p:nvSpPr>
          <p:cNvPr id="15" name="Subtitle 2"/>
          <p:cNvSpPr txBox="1">
            <a:spLocks/>
          </p:cNvSpPr>
          <p:nvPr/>
        </p:nvSpPr>
        <p:spPr>
          <a:xfrm>
            <a:off x="2464415" y="1256640"/>
            <a:ext cx="6547790" cy="1911676"/>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2200" dirty="0">
                <a:solidFill>
                  <a:srgbClr val="000000"/>
                </a:solidFill>
                <a:latin typeface="Georgia"/>
                <a:cs typeface="Georgia"/>
              </a:rPr>
              <a:t>A cemetery located to the south-east corner of the Prophet's mosque. It is the resting place of many of Prophet Muhammad’s close family and companions.</a:t>
            </a:r>
          </a:p>
          <a:p>
            <a:pPr marL="342900" indent="-342900" algn="l">
              <a:buFont typeface="Arial"/>
              <a:buChar char="•"/>
            </a:pPr>
            <a:r>
              <a:rPr lang="en-US" sz="2200" dirty="0">
                <a:solidFill>
                  <a:srgbClr val="000000"/>
                </a:solidFill>
                <a:latin typeface="Georgia"/>
                <a:cs typeface="Georgia"/>
              </a:rPr>
              <a:t>The mosques and shrines of al-</a:t>
            </a:r>
            <a:r>
              <a:rPr lang="en-US" sz="2200" dirty="0" err="1">
                <a:solidFill>
                  <a:srgbClr val="000000"/>
                </a:solidFill>
                <a:latin typeface="Georgia"/>
                <a:cs typeface="Georgia"/>
              </a:rPr>
              <a:t>Baqi</a:t>
            </a:r>
            <a:r>
              <a:rPr lang="en-US" sz="2200" dirty="0">
                <a:solidFill>
                  <a:srgbClr val="000000"/>
                </a:solidFill>
                <a:latin typeface="Georgia"/>
                <a:cs typeface="Georgia"/>
              </a:rPr>
              <a:t> were demolished by the Wahhabis in the 1920’s.</a:t>
            </a:r>
          </a:p>
          <a:p>
            <a:pPr algn="l"/>
            <a:endParaRPr lang="en-US" dirty="0">
              <a:solidFill>
                <a:srgbClr val="000000"/>
              </a:solidFill>
              <a:latin typeface="Georgia"/>
              <a:cs typeface="Georgia"/>
            </a:endParaRPr>
          </a:p>
          <a:p>
            <a:pPr algn="l"/>
            <a:endParaRPr lang="en-US" dirty="0">
              <a:solidFill>
                <a:srgbClr val="000000"/>
              </a:solidFill>
              <a:latin typeface="Georgia"/>
              <a:cs typeface="Georgia"/>
            </a:endParaRPr>
          </a:p>
          <a:p>
            <a:pPr algn="l"/>
            <a:endParaRPr lang="en-US" dirty="0">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24</a:t>
            </a:fld>
            <a:endParaRPr lang="en-US"/>
          </a:p>
        </p:txBody>
      </p:sp>
      <p:sp>
        <p:nvSpPr>
          <p:cNvPr id="7" name="Title 1"/>
          <p:cNvSpPr txBox="1">
            <a:spLocks/>
          </p:cNvSpPr>
          <p:nvPr/>
        </p:nvSpPr>
        <p:spPr>
          <a:xfrm>
            <a:off x="2464415" y="721905"/>
            <a:ext cx="6222385" cy="53473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err="1">
                <a:latin typeface="Georgia"/>
                <a:cs typeface="Georgia"/>
              </a:rPr>
              <a:t>Jannat</a:t>
            </a:r>
            <a:r>
              <a:rPr lang="en-US" sz="2800" b="1" dirty="0">
                <a:latin typeface="Georgia"/>
                <a:cs typeface="Georgia"/>
              </a:rPr>
              <a:t> al-</a:t>
            </a:r>
            <a:r>
              <a:rPr lang="en-US" sz="2800" b="1" dirty="0" err="1">
                <a:latin typeface="Georgia"/>
                <a:cs typeface="Georgia"/>
              </a:rPr>
              <a:t>Baqi</a:t>
            </a:r>
            <a:r>
              <a:rPr lang="en-US" sz="2800" b="1" dirty="0">
                <a:latin typeface="Georgia"/>
                <a:cs typeface="Georgia"/>
              </a:rPr>
              <a:t> </a:t>
            </a:r>
          </a:p>
        </p:txBody>
      </p:sp>
      <p:pic>
        <p:nvPicPr>
          <p:cNvPr id="3" name="Picture 2" descr="800px-Jannatul-Baqi_before_Demolition.jpg"/>
          <p:cNvPicPr>
            <a:picLocks noChangeAspect="1"/>
          </p:cNvPicPr>
          <p:nvPr/>
        </p:nvPicPr>
        <p:blipFill rotWithShape="1">
          <a:blip r:embed="rId3">
            <a:extLst>
              <a:ext uri="{28A0092B-C50C-407E-A947-70E740481C1C}">
                <a14:useLocalDpi xmlns:a14="http://schemas.microsoft.com/office/drawing/2010/main" val="0"/>
              </a:ext>
            </a:extLst>
          </a:blip>
          <a:srcRect l="14620" t="21056"/>
          <a:stretch/>
        </p:blipFill>
        <p:spPr>
          <a:xfrm>
            <a:off x="2453720" y="3355482"/>
            <a:ext cx="6547790" cy="2633579"/>
          </a:xfrm>
          <a:prstGeom prst="rect">
            <a:avLst/>
          </a:prstGeom>
        </p:spPr>
      </p:pic>
      <p:sp>
        <p:nvSpPr>
          <p:cNvPr id="8" name="TextBox 7"/>
          <p:cNvSpPr txBox="1"/>
          <p:nvPr/>
        </p:nvSpPr>
        <p:spPr>
          <a:xfrm>
            <a:off x="4082631" y="6061942"/>
            <a:ext cx="3236433" cy="307777"/>
          </a:xfrm>
          <a:prstGeom prst="rect">
            <a:avLst/>
          </a:prstGeom>
          <a:noFill/>
        </p:spPr>
        <p:txBody>
          <a:bodyPr wrap="none" rtlCol="0">
            <a:spAutoFit/>
          </a:bodyPr>
          <a:lstStyle/>
          <a:p>
            <a:r>
              <a:rPr lang="en-US" sz="1400" b="1" dirty="0" err="1">
                <a:latin typeface="Georgia"/>
                <a:cs typeface="Georgia"/>
              </a:rPr>
              <a:t>Jannat</a:t>
            </a:r>
            <a:r>
              <a:rPr lang="en-US" sz="1400" b="1" dirty="0">
                <a:latin typeface="Georgia"/>
                <a:cs typeface="Georgia"/>
              </a:rPr>
              <a:t> al-</a:t>
            </a:r>
            <a:r>
              <a:rPr lang="en-US" sz="1400" b="1" dirty="0" err="1">
                <a:latin typeface="Georgia"/>
                <a:cs typeface="Georgia"/>
              </a:rPr>
              <a:t>Baqi</a:t>
            </a:r>
            <a:r>
              <a:rPr lang="en-US" sz="1400" b="1" dirty="0">
                <a:latin typeface="Georgia"/>
                <a:cs typeface="Georgia"/>
              </a:rPr>
              <a:t> before demolition</a:t>
            </a:r>
          </a:p>
        </p:txBody>
      </p:sp>
    </p:spTree>
    <p:extLst>
      <p:ext uri="{BB962C8B-B14F-4D97-AF65-F5344CB8AC3E}">
        <p14:creationId xmlns:p14="http://schemas.microsoft.com/office/powerpoint/2010/main" val="52021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Sites in Medina</a:t>
            </a:r>
            <a:endParaRPr lang="en-US" dirty="0">
              <a:latin typeface="Georgia"/>
              <a:cs typeface="Georgia"/>
            </a:endParaRPr>
          </a:p>
        </p:txBody>
      </p:sp>
      <p:sp>
        <p:nvSpPr>
          <p:cNvPr id="15" name="Subtitle 2"/>
          <p:cNvSpPr txBox="1">
            <a:spLocks/>
          </p:cNvSpPr>
          <p:nvPr/>
        </p:nvSpPr>
        <p:spPr>
          <a:xfrm>
            <a:off x="2464415" y="1256640"/>
            <a:ext cx="6547790" cy="735256"/>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2200" dirty="0">
                <a:solidFill>
                  <a:srgbClr val="000000"/>
                </a:solidFill>
                <a:latin typeface="Georgia"/>
                <a:cs typeface="Georgia"/>
              </a:rPr>
              <a:t>A complex of seven small historic mosques located on the scene of a historic battle (the Battle of the Trench).</a:t>
            </a:r>
          </a:p>
          <a:p>
            <a:pPr algn="l"/>
            <a:endParaRPr lang="en-US" sz="2200" dirty="0">
              <a:solidFill>
                <a:srgbClr val="000000"/>
              </a:solidFill>
              <a:latin typeface="Georgia"/>
              <a:cs typeface="Georgia"/>
            </a:endParaRPr>
          </a:p>
          <a:p>
            <a:pPr algn="l"/>
            <a:endParaRPr lang="en-US" dirty="0">
              <a:solidFill>
                <a:srgbClr val="000000"/>
              </a:solidFill>
              <a:latin typeface="Georgia"/>
              <a:cs typeface="Georgia"/>
            </a:endParaRPr>
          </a:p>
          <a:p>
            <a:pPr algn="l"/>
            <a:endParaRPr lang="en-US" dirty="0">
              <a:solidFill>
                <a:srgbClr val="000000"/>
              </a:solidFill>
              <a:latin typeface="Georgia"/>
              <a:cs typeface="Georgia"/>
            </a:endParaRPr>
          </a:p>
          <a:p>
            <a:pPr algn="l"/>
            <a:endParaRPr lang="en-US" dirty="0">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25</a:t>
            </a:fld>
            <a:endParaRPr lang="en-US"/>
          </a:p>
        </p:txBody>
      </p:sp>
      <p:sp>
        <p:nvSpPr>
          <p:cNvPr id="7" name="Title 1"/>
          <p:cNvSpPr txBox="1">
            <a:spLocks/>
          </p:cNvSpPr>
          <p:nvPr/>
        </p:nvSpPr>
        <p:spPr>
          <a:xfrm>
            <a:off x="2464415" y="721905"/>
            <a:ext cx="6222385" cy="53473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Georgia"/>
                <a:cs typeface="Georgia"/>
              </a:rPr>
              <a:t>The Seven Mosques</a:t>
            </a:r>
          </a:p>
        </p:txBody>
      </p:sp>
      <p:sp>
        <p:nvSpPr>
          <p:cNvPr id="5" name="Rectangle 4"/>
          <p:cNvSpPr/>
          <p:nvPr/>
        </p:nvSpPr>
        <p:spPr>
          <a:xfrm>
            <a:off x="3082545" y="4753893"/>
            <a:ext cx="4965245" cy="1615827"/>
          </a:xfrm>
          <a:prstGeom prst="rect">
            <a:avLst/>
          </a:prstGeom>
        </p:spPr>
        <p:txBody>
          <a:bodyPr wrap="square" numCol="2">
            <a:spAutoFit/>
          </a:bodyPr>
          <a:lstStyle/>
          <a:p>
            <a:endParaRPr lang="en-US" sz="100" dirty="0">
              <a:solidFill>
                <a:srgbClr val="000000"/>
              </a:solidFill>
              <a:latin typeface="Georgia"/>
              <a:cs typeface="Georgia"/>
            </a:endParaRPr>
          </a:p>
          <a:p>
            <a:pPr marL="457200" indent="-457200">
              <a:buFont typeface="+mj-lt"/>
              <a:buAutoNum type="arabicPeriod"/>
            </a:pPr>
            <a:r>
              <a:rPr lang="en-US" sz="1400" dirty="0">
                <a:solidFill>
                  <a:srgbClr val="000000"/>
                </a:solidFill>
                <a:latin typeface="Georgia"/>
                <a:cs typeface="Georgia"/>
              </a:rPr>
              <a:t>Al </a:t>
            </a:r>
            <a:r>
              <a:rPr lang="en-US" sz="1400" dirty="0" err="1">
                <a:solidFill>
                  <a:srgbClr val="000000"/>
                </a:solidFill>
                <a:latin typeface="Georgia"/>
                <a:cs typeface="Georgia"/>
              </a:rPr>
              <a:t>Fath</a:t>
            </a:r>
            <a:r>
              <a:rPr lang="en-US" sz="1400" dirty="0">
                <a:solidFill>
                  <a:srgbClr val="000000"/>
                </a:solidFill>
                <a:latin typeface="Georgia"/>
                <a:cs typeface="Georgia"/>
              </a:rPr>
              <a:t> Mosque</a:t>
            </a:r>
          </a:p>
          <a:p>
            <a:pPr marL="457200" indent="-457200">
              <a:buFont typeface="+mj-lt"/>
              <a:buAutoNum type="arabicPeriod"/>
            </a:pPr>
            <a:r>
              <a:rPr lang="en-US" sz="1400" dirty="0">
                <a:solidFill>
                  <a:srgbClr val="000000"/>
                </a:solidFill>
                <a:latin typeface="Georgia"/>
                <a:cs typeface="Georgia"/>
              </a:rPr>
              <a:t>Ali </a:t>
            </a:r>
            <a:r>
              <a:rPr lang="en-US" sz="1400" dirty="0" err="1">
                <a:solidFill>
                  <a:srgbClr val="000000"/>
                </a:solidFill>
                <a:latin typeface="Georgia"/>
                <a:cs typeface="Georgia"/>
              </a:rPr>
              <a:t>ibn</a:t>
            </a:r>
            <a:r>
              <a:rPr lang="en-US" sz="1400" dirty="0">
                <a:solidFill>
                  <a:srgbClr val="000000"/>
                </a:solidFill>
                <a:latin typeface="Georgia"/>
                <a:cs typeface="Georgia"/>
              </a:rPr>
              <a:t> </a:t>
            </a:r>
            <a:r>
              <a:rPr lang="en-US" sz="1400" dirty="0" err="1">
                <a:solidFill>
                  <a:srgbClr val="000000"/>
                </a:solidFill>
                <a:latin typeface="Georgia"/>
                <a:cs typeface="Georgia"/>
              </a:rPr>
              <a:t>abi</a:t>
            </a:r>
            <a:r>
              <a:rPr lang="en-US" sz="1400" dirty="0">
                <a:solidFill>
                  <a:srgbClr val="000000"/>
                </a:solidFill>
                <a:latin typeface="Georgia"/>
                <a:cs typeface="Georgia"/>
              </a:rPr>
              <a:t> </a:t>
            </a:r>
            <a:r>
              <a:rPr lang="en-US" sz="1400" dirty="0" err="1">
                <a:solidFill>
                  <a:srgbClr val="000000"/>
                </a:solidFill>
                <a:latin typeface="Georgia"/>
                <a:cs typeface="Georgia"/>
              </a:rPr>
              <a:t>Talib’s</a:t>
            </a:r>
            <a:r>
              <a:rPr lang="en-US" sz="1400" dirty="0">
                <a:solidFill>
                  <a:srgbClr val="000000"/>
                </a:solidFill>
                <a:latin typeface="Georgia"/>
                <a:cs typeface="Georgia"/>
              </a:rPr>
              <a:t> Mosque</a:t>
            </a:r>
          </a:p>
          <a:p>
            <a:pPr marL="457200" indent="-457200">
              <a:buFont typeface="+mj-lt"/>
              <a:buAutoNum type="arabicPeriod"/>
            </a:pPr>
            <a:r>
              <a:rPr lang="en-US" sz="1400" dirty="0">
                <a:solidFill>
                  <a:srgbClr val="000000"/>
                </a:solidFill>
                <a:latin typeface="Georgia"/>
                <a:cs typeface="Georgia"/>
              </a:rPr>
              <a:t>Fatima al Zahra’s Mosque</a:t>
            </a:r>
          </a:p>
          <a:p>
            <a:pPr marL="457200" indent="-457200">
              <a:buFont typeface="+mj-lt"/>
              <a:buAutoNum type="arabicPeriod"/>
            </a:pPr>
            <a:r>
              <a:rPr lang="en-US" sz="1400" dirty="0">
                <a:solidFill>
                  <a:srgbClr val="000000"/>
                </a:solidFill>
                <a:latin typeface="Georgia"/>
                <a:cs typeface="Georgia"/>
              </a:rPr>
              <a:t>Salman al Farsi’s Mosque</a:t>
            </a:r>
          </a:p>
          <a:p>
            <a:pPr marL="457200" indent="-457200">
              <a:buFont typeface="+mj-lt"/>
              <a:buAutoNum type="arabicPeriod"/>
            </a:pPr>
            <a:r>
              <a:rPr lang="en-US" sz="1400" dirty="0">
                <a:solidFill>
                  <a:srgbClr val="000000"/>
                </a:solidFill>
                <a:latin typeface="Georgia"/>
                <a:cs typeface="Georgia"/>
              </a:rPr>
              <a:t>Abu </a:t>
            </a:r>
            <a:r>
              <a:rPr lang="en-US" sz="1400" dirty="0" err="1">
                <a:solidFill>
                  <a:srgbClr val="000000"/>
                </a:solidFill>
                <a:latin typeface="Georgia"/>
                <a:cs typeface="Georgia"/>
              </a:rPr>
              <a:t>Bakr</a:t>
            </a:r>
            <a:r>
              <a:rPr lang="en-US" sz="1400" dirty="0">
                <a:solidFill>
                  <a:srgbClr val="000000"/>
                </a:solidFill>
                <a:latin typeface="Georgia"/>
                <a:cs typeface="Georgia"/>
              </a:rPr>
              <a:t> al </a:t>
            </a:r>
            <a:r>
              <a:rPr lang="en-US" sz="1400" dirty="0" err="1">
                <a:solidFill>
                  <a:srgbClr val="000000"/>
                </a:solidFill>
                <a:latin typeface="Georgia"/>
                <a:cs typeface="Georgia"/>
              </a:rPr>
              <a:t>Siddique’s</a:t>
            </a:r>
            <a:r>
              <a:rPr lang="en-US" sz="1400" dirty="0">
                <a:solidFill>
                  <a:srgbClr val="000000"/>
                </a:solidFill>
                <a:latin typeface="Georgia"/>
                <a:cs typeface="Georgia"/>
              </a:rPr>
              <a:t> Mosque</a:t>
            </a:r>
          </a:p>
          <a:p>
            <a:pPr marL="457200" indent="-457200">
              <a:buFont typeface="+mj-lt"/>
              <a:buAutoNum type="arabicPeriod"/>
            </a:pPr>
            <a:r>
              <a:rPr lang="en-US" sz="1400" dirty="0">
                <a:solidFill>
                  <a:srgbClr val="000000"/>
                </a:solidFill>
                <a:latin typeface="Georgia"/>
                <a:cs typeface="Georgia"/>
              </a:rPr>
              <a:t>Umar </a:t>
            </a:r>
            <a:r>
              <a:rPr lang="en-US" sz="1400" dirty="0" err="1">
                <a:solidFill>
                  <a:srgbClr val="000000"/>
                </a:solidFill>
                <a:latin typeface="Georgia"/>
                <a:cs typeface="Georgia"/>
              </a:rPr>
              <a:t>ibn</a:t>
            </a:r>
            <a:r>
              <a:rPr lang="en-US" sz="1400" dirty="0">
                <a:solidFill>
                  <a:srgbClr val="000000"/>
                </a:solidFill>
                <a:latin typeface="Georgia"/>
                <a:cs typeface="Georgia"/>
              </a:rPr>
              <a:t> al </a:t>
            </a:r>
            <a:r>
              <a:rPr lang="en-US" sz="1400" dirty="0" err="1">
                <a:solidFill>
                  <a:srgbClr val="000000"/>
                </a:solidFill>
                <a:latin typeface="Georgia"/>
                <a:cs typeface="Georgia"/>
              </a:rPr>
              <a:t>Khattab’s</a:t>
            </a:r>
            <a:r>
              <a:rPr lang="en-US" sz="1400" dirty="0">
                <a:solidFill>
                  <a:srgbClr val="000000"/>
                </a:solidFill>
                <a:latin typeface="Georgia"/>
                <a:cs typeface="Georgia"/>
              </a:rPr>
              <a:t> Mosque</a:t>
            </a:r>
          </a:p>
          <a:p>
            <a:pPr marL="457200" indent="-457200">
              <a:buFont typeface="+mj-lt"/>
              <a:buAutoNum type="arabicPeriod"/>
            </a:pPr>
            <a:r>
              <a:rPr lang="en-US" sz="1400" dirty="0" err="1">
                <a:solidFill>
                  <a:srgbClr val="000000"/>
                </a:solidFill>
                <a:latin typeface="Georgia"/>
                <a:cs typeface="Georgia"/>
              </a:rPr>
              <a:t>Sa’ad</a:t>
            </a:r>
            <a:r>
              <a:rPr lang="en-US" sz="1400" dirty="0">
                <a:solidFill>
                  <a:srgbClr val="000000"/>
                </a:solidFill>
                <a:latin typeface="Georgia"/>
                <a:cs typeface="Georgia"/>
              </a:rPr>
              <a:t> </a:t>
            </a:r>
            <a:r>
              <a:rPr lang="en-US" sz="1400" dirty="0" err="1">
                <a:solidFill>
                  <a:srgbClr val="000000"/>
                </a:solidFill>
                <a:latin typeface="Georgia"/>
                <a:cs typeface="Georgia"/>
              </a:rPr>
              <a:t>ibn</a:t>
            </a:r>
            <a:r>
              <a:rPr lang="en-US" sz="1400" dirty="0">
                <a:solidFill>
                  <a:srgbClr val="000000"/>
                </a:solidFill>
                <a:latin typeface="Georgia"/>
                <a:cs typeface="Georgia"/>
              </a:rPr>
              <a:t> </a:t>
            </a:r>
            <a:r>
              <a:rPr lang="en-US" sz="1400" dirty="0" err="1">
                <a:solidFill>
                  <a:srgbClr val="000000"/>
                </a:solidFill>
                <a:latin typeface="Georgia"/>
                <a:cs typeface="Georgia"/>
              </a:rPr>
              <a:t>Ma’az’s</a:t>
            </a:r>
            <a:r>
              <a:rPr lang="en-US" sz="1400" dirty="0">
                <a:solidFill>
                  <a:srgbClr val="000000"/>
                </a:solidFill>
                <a:latin typeface="Georgia"/>
                <a:cs typeface="Georgia"/>
              </a:rPr>
              <a:t> Mosque</a:t>
            </a:r>
          </a:p>
        </p:txBody>
      </p:sp>
      <p:pic>
        <p:nvPicPr>
          <p:cNvPr id="6" name="Picture 5" descr="Sab'u_Masajid.jpg"/>
          <p:cNvPicPr>
            <a:picLocks noChangeAspect="1"/>
          </p:cNvPicPr>
          <p:nvPr/>
        </p:nvPicPr>
        <p:blipFill rotWithShape="1">
          <a:blip r:embed="rId3">
            <a:extLst>
              <a:ext uri="{28A0092B-C50C-407E-A947-70E740481C1C}">
                <a14:useLocalDpi xmlns:a14="http://schemas.microsoft.com/office/drawing/2010/main" val="0"/>
              </a:ext>
            </a:extLst>
          </a:blip>
          <a:srcRect l="12089" t="27303" b="8224"/>
          <a:stretch/>
        </p:blipFill>
        <p:spPr>
          <a:xfrm>
            <a:off x="3284176" y="1991896"/>
            <a:ext cx="4763614" cy="2620211"/>
          </a:xfrm>
          <a:prstGeom prst="rect">
            <a:avLst/>
          </a:prstGeom>
        </p:spPr>
      </p:pic>
    </p:spTree>
    <p:extLst>
      <p:ext uri="{BB962C8B-B14F-4D97-AF65-F5344CB8AC3E}">
        <p14:creationId xmlns:p14="http://schemas.microsoft.com/office/powerpoint/2010/main" val="461451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Sites in Medina</a:t>
            </a:r>
            <a:endParaRPr lang="en-US" dirty="0">
              <a:latin typeface="Georgia"/>
              <a:cs typeface="Georgia"/>
            </a:endParaRPr>
          </a:p>
        </p:txBody>
      </p:sp>
      <p:sp>
        <p:nvSpPr>
          <p:cNvPr id="15" name="Subtitle 2"/>
          <p:cNvSpPr txBox="1">
            <a:spLocks/>
          </p:cNvSpPr>
          <p:nvPr/>
        </p:nvSpPr>
        <p:spPr>
          <a:xfrm>
            <a:off x="2464415" y="1430430"/>
            <a:ext cx="6547790" cy="1510623"/>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2200" dirty="0">
                <a:solidFill>
                  <a:srgbClr val="000000"/>
                </a:solidFill>
                <a:latin typeface="Georgia"/>
                <a:cs typeface="Georgia"/>
              </a:rPr>
              <a:t>The Battle of </a:t>
            </a:r>
            <a:r>
              <a:rPr lang="en-US" sz="2200" dirty="0" err="1">
                <a:solidFill>
                  <a:srgbClr val="000000"/>
                </a:solidFill>
                <a:latin typeface="Georgia"/>
                <a:cs typeface="Georgia"/>
              </a:rPr>
              <a:t>Uhud</a:t>
            </a:r>
            <a:r>
              <a:rPr lang="en-US" sz="2200" dirty="0">
                <a:solidFill>
                  <a:srgbClr val="000000"/>
                </a:solidFill>
                <a:latin typeface="Georgia"/>
                <a:cs typeface="Georgia"/>
              </a:rPr>
              <a:t> (625 AD) was fought between a group of Muslims and </a:t>
            </a:r>
            <a:r>
              <a:rPr lang="en-US" sz="2200" dirty="0" err="1">
                <a:solidFill>
                  <a:srgbClr val="000000"/>
                </a:solidFill>
                <a:latin typeface="Georgia"/>
                <a:cs typeface="Georgia"/>
              </a:rPr>
              <a:t>Meccan</a:t>
            </a:r>
            <a:r>
              <a:rPr lang="en-US" sz="2200" dirty="0">
                <a:solidFill>
                  <a:srgbClr val="000000"/>
                </a:solidFill>
                <a:latin typeface="Georgia"/>
                <a:cs typeface="Georgia"/>
              </a:rPr>
              <a:t> forces, where the Muslims were defeated after almost reaching victory. It contains an important lesson for Muslims.</a:t>
            </a:r>
          </a:p>
          <a:p>
            <a:pPr algn="l"/>
            <a:endParaRPr lang="en-US" dirty="0">
              <a:solidFill>
                <a:srgbClr val="000000"/>
              </a:solidFill>
              <a:latin typeface="Georgia"/>
              <a:cs typeface="Georgia"/>
            </a:endParaRPr>
          </a:p>
          <a:p>
            <a:pPr algn="l"/>
            <a:endParaRPr lang="en-US" dirty="0">
              <a:solidFill>
                <a:srgbClr val="000000"/>
              </a:solidFill>
              <a:latin typeface="Georgia"/>
              <a:cs typeface="Georgia"/>
            </a:endParaRPr>
          </a:p>
          <a:p>
            <a:pPr algn="l"/>
            <a:endParaRPr lang="en-US" dirty="0">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26</a:t>
            </a:fld>
            <a:endParaRPr lang="en-US"/>
          </a:p>
        </p:txBody>
      </p:sp>
      <p:sp>
        <p:nvSpPr>
          <p:cNvPr id="7" name="Title 1"/>
          <p:cNvSpPr txBox="1">
            <a:spLocks/>
          </p:cNvSpPr>
          <p:nvPr/>
        </p:nvSpPr>
        <p:spPr>
          <a:xfrm>
            <a:off x="2464415" y="721905"/>
            <a:ext cx="6222385" cy="53473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Georgia"/>
                <a:cs typeface="Georgia"/>
              </a:rPr>
              <a:t>Site of the Battle of </a:t>
            </a:r>
            <a:r>
              <a:rPr lang="en-US" sz="2800" b="1" dirty="0" err="1">
                <a:latin typeface="Georgia"/>
                <a:cs typeface="Georgia"/>
              </a:rPr>
              <a:t>Uhud</a:t>
            </a:r>
            <a:endParaRPr lang="en-US" sz="2800" b="1" dirty="0">
              <a:latin typeface="Georgia"/>
              <a:cs typeface="Georgia"/>
            </a:endParaRPr>
          </a:p>
        </p:txBody>
      </p:sp>
      <p:pic>
        <p:nvPicPr>
          <p:cNvPr id="3" name="Picture 2" descr="martyrs-of-uhu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558" y="2736850"/>
            <a:ext cx="5565117" cy="3619500"/>
          </a:xfrm>
          <a:prstGeom prst="rect">
            <a:avLst/>
          </a:prstGeom>
        </p:spPr>
      </p:pic>
    </p:spTree>
    <p:extLst>
      <p:ext uri="{BB962C8B-B14F-4D97-AF65-F5344CB8AC3E}">
        <p14:creationId xmlns:p14="http://schemas.microsoft.com/office/powerpoint/2010/main" val="2548336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Fun facts</a:t>
            </a:r>
            <a:endParaRPr lang="en-US" dirty="0">
              <a:latin typeface="Georgia"/>
              <a:cs typeface="Georgia"/>
            </a:endParaRPr>
          </a:p>
        </p:txBody>
      </p:sp>
      <p:sp>
        <p:nvSpPr>
          <p:cNvPr id="15" name="Subtitle 2"/>
          <p:cNvSpPr txBox="1">
            <a:spLocks/>
          </p:cNvSpPr>
          <p:nvPr/>
        </p:nvSpPr>
        <p:spPr>
          <a:xfrm>
            <a:off x="2428686" y="995617"/>
            <a:ext cx="6314265" cy="5400842"/>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rgbClr val="000000"/>
                </a:solidFill>
                <a:latin typeface="Georgia"/>
                <a:cs typeface="Georgia"/>
              </a:rPr>
              <a:t>A study conducted in 2008 by Harvard University’s John F. Kennedy School of Government found that the Hajj  "</a:t>
            </a:r>
            <a:r>
              <a:rPr lang="en-US" sz="2200" i="1" dirty="0">
                <a:solidFill>
                  <a:srgbClr val="000000"/>
                </a:solidFill>
                <a:latin typeface="Georgia"/>
                <a:cs typeface="Georgia"/>
              </a:rPr>
              <a:t>increases belief in equality and harmony, leads to more favorable attitudes toward women</a:t>
            </a:r>
            <a:r>
              <a:rPr lang="en-US" sz="2200" dirty="0">
                <a:solidFill>
                  <a:srgbClr val="000000"/>
                </a:solidFill>
                <a:latin typeface="Georgia"/>
                <a:cs typeface="Georgia"/>
              </a:rPr>
              <a:t>" and that "</a:t>
            </a:r>
            <a:r>
              <a:rPr lang="en-US" sz="2200" i="1" dirty="0">
                <a:solidFill>
                  <a:srgbClr val="000000"/>
                </a:solidFill>
                <a:latin typeface="Georgia"/>
                <a:cs typeface="Georgia"/>
              </a:rPr>
              <a:t>Hajjis show increased belief in peace, and in equality and harmony among adherents of different religions.</a:t>
            </a:r>
            <a:r>
              <a:rPr lang="en-US" sz="2200" dirty="0">
                <a:solidFill>
                  <a:srgbClr val="000000"/>
                </a:solidFill>
                <a:latin typeface="Georgia"/>
                <a:cs typeface="Georgia"/>
              </a:rPr>
              <a:t>”</a:t>
            </a:r>
            <a:r>
              <a:rPr lang="en-US" sz="2200" baseline="30000" dirty="0">
                <a:solidFill>
                  <a:srgbClr val="000000"/>
                </a:solidFill>
                <a:latin typeface="Georgia"/>
                <a:cs typeface="Georgia"/>
              </a:rPr>
              <a:t>6</a:t>
            </a:r>
            <a:endParaRPr lang="en-US" sz="2200" dirty="0">
              <a:solidFill>
                <a:srgbClr val="000000"/>
              </a:solidFill>
              <a:latin typeface="Georgia"/>
              <a:cs typeface="Georgia"/>
            </a:endParaRPr>
          </a:p>
          <a:p>
            <a:pPr marL="457200" indent="-457200" algn="l">
              <a:buFont typeface="Arial"/>
              <a:buChar char="•"/>
            </a:pPr>
            <a:r>
              <a:rPr lang="en-US" sz="2200" dirty="0">
                <a:solidFill>
                  <a:srgbClr val="000000"/>
                </a:solidFill>
                <a:latin typeface="Georgia"/>
                <a:cs typeface="Georgia"/>
              </a:rPr>
              <a:t>During medieval times, pilgrims would gather in big cities of Syria, Egypt, and Iraq to go to Mecca in caravans comprising tens of thousands of pilgrims, escorted by a military force and physicians.</a:t>
            </a:r>
            <a:r>
              <a:rPr lang="en-US" sz="2200" baseline="30000" dirty="0">
                <a:solidFill>
                  <a:srgbClr val="000000"/>
                </a:solidFill>
                <a:latin typeface="Georgia"/>
                <a:cs typeface="Georgia"/>
              </a:rPr>
              <a:t>7</a:t>
            </a:r>
          </a:p>
          <a:p>
            <a:pPr marL="457200" indent="-457200" algn="l">
              <a:buFont typeface="Arial"/>
              <a:buChar char="•"/>
            </a:pPr>
            <a:r>
              <a:rPr lang="en-US" sz="2200" dirty="0" err="1">
                <a:solidFill>
                  <a:srgbClr val="000000"/>
                </a:solidFill>
                <a:latin typeface="Georgia"/>
                <a:cs typeface="Georgia"/>
              </a:rPr>
              <a:t>Kiswa</a:t>
            </a:r>
            <a:r>
              <a:rPr lang="en-US" sz="2200" dirty="0">
                <a:solidFill>
                  <a:srgbClr val="000000"/>
                </a:solidFill>
                <a:latin typeface="Georgia"/>
                <a:cs typeface="Georgia"/>
              </a:rPr>
              <a:t> is the name of the cloth that covers the </a:t>
            </a:r>
            <a:r>
              <a:rPr lang="en-US" sz="2200" dirty="0" err="1">
                <a:solidFill>
                  <a:srgbClr val="000000"/>
                </a:solidFill>
                <a:latin typeface="Georgia"/>
                <a:cs typeface="Georgia"/>
              </a:rPr>
              <a:t>Ka’abah</a:t>
            </a:r>
            <a:r>
              <a:rPr lang="en-US" sz="2200" dirty="0">
                <a:solidFill>
                  <a:srgbClr val="000000"/>
                </a:solidFill>
                <a:latin typeface="Georgia"/>
                <a:cs typeface="Georgia"/>
              </a:rPr>
              <a:t>. It is renewed annually on the day pilgrims leave Mecca for Arafat. The old </a:t>
            </a:r>
            <a:r>
              <a:rPr lang="en-US" sz="2200" dirty="0" err="1">
                <a:solidFill>
                  <a:srgbClr val="000000"/>
                </a:solidFill>
                <a:latin typeface="Georgia"/>
                <a:cs typeface="Georgia"/>
              </a:rPr>
              <a:t>Kiswa</a:t>
            </a:r>
            <a:r>
              <a:rPr lang="en-US" sz="2200" dirty="0">
                <a:solidFill>
                  <a:srgbClr val="000000"/>
                </a:solidFill>
                <a:latin typeface="Georgia"/>
                <a:cs typeface="Georgia"/>
              </a:rPr>
              <a:t> is cut into small pieces and distributed.</a:t>
            </a:r>
          </a:p>
          <a:p>
            <a:pPr marL="457200" indent="-457200" algn="l">
              <a:buFont typeface="Arial"/>
              <a:buChar char="•"/>
            </a:pPr>
            <a:r>
              <a:rPr lang="en-US" sz="2200" dirty="0">
                <a:solidFill>
                  <a:srgbClr val="000000"/>
                </a:solidFill>
                <a:latin typeface="Georgia"/>
                <a:cs typeface="Georgia"/>
              </a:rPr>
              <a:t>In the 1850’s, English explorer Richard Francis Burton went on the Hajj as an undercover and published his travel chronicles. His journey was financed by the Royal Geographical Society.</a:t>
            </a:r>
            <a:r>
              <a:rPr lang="en-US" sz="2200" baseline="30000" dirty="0">
                <a:solidFill>
                  <a:srgbClr val="000000"/>
                </a:solidFill>
                <a:latin typeface="Georgia"/>
                <a:cs typeface="Georgia"/>
              </a:rPr>
              <a:t>8</a:t>
            </a:r>
          </a:p>
          <a:p>
            <a:pPr marL="457200" indent="-457200" algn="l">
              <a:buFont typeface="Arial"/>
              <a:buChar char="•"/>
            </a:pPr>
            <a:r>
              <a:rPr lang="en-US" sz="2200" dirty="0">
                <a:solidFill>
                  <a:srgbClr val="000000"/>
                </a:solidFill>
                <a:latin typeface="Georgia"/>
                <a:cs typeface="Georgia"/>
              </a:rPr>
              <a:t>The Qur’an makes reference to the </a:t>
            </a:r>
            <a:r>
              <a:rPr lang="en-US" sz="2200" i="1" dirty="0" err="1">
                <a:solidFill>
                  <a:srgbClr val="000000"/>
                </a:solidFill>
                <a:latin typeface="Georgia"/>
                <a:cs typeface="Georgia"/>
              </a:rPr>
              <a:t>Bayt</a:t>
            </a:r>
            <a:r>
              <a:rPr lang="en-US" sz="2200" i="1" dirty="0">
                <a:solidFill>
                  <a:srgbClr val="000000"/>
                </a:solidFill>
                <a:latin typeface="Georgia"/>
                <a:cs typeface="Georgia"/>
              </a:rPr>
              <a:t> al </a:t>
            </a:r>
            <a:r>
              <a:rPr lang="en-US" sz="2200" i="1" dirty="0" err="1">
                <a:solidFill>
                  <a:srgbClr val="000000"/>
                </a:solidFill>
                <a:latin typeface="Georgia"/>
                <a:cs typeface="Georgia"/>
              </a:rPr>
              <a:t>Ma’mur</a:t>
            </a:r>
            <a:r>
              <a:rPr lang="en-US" sz="2200" dirty="0">
                <a:solidFill>
                  <a:srgbClr val="000000"/>
                </a:solidFill>
                <a:latin typeface="Georgia"/>
                <a:cs typeface="Georgia"/>
              </a:rPr>
              <a:t>, a prototype of the </a:t>
            </a:r>
            <a:r>
              <a:rPr lang="en-US" sz="2200" dirty="0" err="1">
                <a:solidFill>
                  <a:srgbClr val="000000"/>
                </a:solidFill>
                <a:latin typeface="Georgia"/>
                <a:cs typeface="Georgia"/>
              </a:rPr>
              <a:t>Ka’bah</a:t>
            </a:r>
            <a:r>
              <a:rPr lang="en-US" sz="2200" dirty="0">
                <a:solidFill>
                  <a:srgbClr val="000000"/>
                </a:solidFill>
                <a:latin typeface="Georgia"/>
                <a:cs typeface="Georgia"/>
              </a:rPr>
              <a:t> in the seventh heavens (outside of the human realm). In the Prophet’s ascension to the heavens, he saw the </a:t>
            </a:r>
            <a:r>
              <a:rPr lang="en-US" sz="2200" i="1" dirty="0" err="1">
                <a:solidFill>
                  <a:srgbClr val="000000"/>
                </a:solidFill>
                <a:latin typeface="Georgia"/>
                <a:cs typeface="Georgia"/>
              </a:rPr>
              <a:t>Bayt</a:t>
            </a:r>
            <a:r>
              <a:rPr lang="en-US" sz="2200" i="1" dirty="0">
                <a:solidFill>
                  <a:srgbClr val="000000"/>
                </a:solidFill>
                <a:latin typeface="Georgia"/>
                <a:cs typeface="Georgia"/>
              </a:rPr>
              <a:t> al </a:t>
            </a:r>
            <a:r>
              <a:rPr lang="en-US" sz="2200" i="1" dirty="0" err="1">
                <a:solidFill>
                  <a:srgbClr val="000000"/>
                </a:solidFill>
                <a:latin typeface="Georgia"/>
                <a:cs typeface="Georgia"/>
              </a:rPr>
              <a:t>Ma’mur</a:t>
            </a:r>
            <a:r>
              <a:rPr lang="en-US" sz="2200" i="1" dirty="0">
                <a:solidFill>
                  <a:srgbClr val="000000"/>
                </a:solidFill>
                <a:latin typeface="Georgia"/>
                <a:cs typeface="Georgia"/>
              </a:rPr>
              <a:t> </a:t>
            </a:r>
            <a:r>
              <a:rPr lang="en-US" sz="2200" dirty="0">
                <a:solidFill>
                  <a:srgbClr val="000000"/>
                </a:solidFill>
                <a:latin typeface="Georgia"/>
                <a:cs typeface="Georgia"/>
              </a:rPr>
              <a:t>being circulated by angels.	</a:t>
            </a:r>
          </a:p>
          <a:p>
            <a:pPr marL="457200" indent="-457200" algn="l">
              <a:buFont typeface="Arial"/>
              <a:buChar char="•"/>
            </a:pPr>
            <a:endParaRPr lang="en-US" sz="2200" dirty="0">
              <a:solidFill>
                <a:srgbClr val="000000"/>
              </a:solidFill>
              <a:latin typeface="Georgia"/>
              <a:cs typeface="Georgia"/>
            </a:endParaRPr>
          </a:p>
          <a:p>
            <a:pPr marL="457200" indent="-457200" algn="l">
              <a:buFont typeface="Arial"/>
              <a:buChar char="•"/>
            </a:pPr>
            <a:endParaRPr lang="en-US" sz="2200" dirty="0">
              <a:solidFill>
                <a:srgbClr val="000000"/>
              </a:solidFill>
              <a:latin typeface="Georgia"/>
              <a:cs typeface="Georgia"/>
            </a:endParaRPr>
          </a:p>
          <a:p>
            <a:pPr algn="l"/>
            <a:endParaRPr lang="en-US" sz="2200"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pic>
        <p:nvPicPr>
          <p:cNvPr id="19" name="Picture 18"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27</a:t>
            </a:fld>
            <a:endParaRPr lang="en-US" dirty="0"/>
          </a:p>
        </p:txBody>
      </p:sp>
    </p:spTree>
    <p:extLst>
      <p:ext uri="{BB962C8B-B14F-4D97-AF65-F5344CB8AC3E}">
        <p14:creationId xmlns:p14="http://schemas.microsoft.com/office/powerpoint/2010/main" val="642364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References</a:t>
            </a:r>
            <a:endParaRPr lang="en-US" dirty="0">
              <a:latin typeface="Georgia"/>
              <a:cs typeface="Georgia"/>
            </a:endParaRPr>
          </a:p>
        </p:txBody>
      </p:sp>
      <p:sp>
        <p:nvSpPr>
          <p:cNvPr id="18" name="Subtitle 2"/>
          <p:cNvSpPr txBox="1">
            <a:spLocks/>
          </p:cNvSpPr>
          <p:nvPr/>
        </p:nvSpPr>
        <p:spPr>
          <a:xfrm>
            <a:off x="2428686" y="1115003"/>
            <a:ext cx="6394472" cy="5606472"/>
          </a:xfrm>
          <a:prstGeom prst="rect">
            <a:avLst/>
          </a:prstGeom>
        </p:spPr>
        <p:txBody>
          <a:bodyPr vert="horz" lIns="91440" tIns="45720" rIns="91440" bIns="45720" rtlCol="0">
            <a:normAutofit fontScale="4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AutoNum type="arabicPeriod"/>
            </a:pPr>
            <a:r>
              <a:rPr lang="en-US" sz="2200" i="1" dirty="0">
                <a:solidFill>
                  <a:schemeClr val="tx1"/>
                </a:solidFill>
                <a:latin typeface="Georgia"/>
                <a:cs typeface="Georgia"/>
              </a:rPr>
              <a:t>“Hajj, The Pilgrimage”, </a:t>
            </a:r>
            <a:r>
              <a:rPr lang="en-US" sz="2200" i="1" dirty="0" err="1">
                <a:solidFill>
                  <a:schemeClr val="tx1"/>
                </a:solidFill>
                <a:latin typeface="Georgia"/>
                <a:cs typeface="Georgia"/>
              </a:rPr>
              <a:t>Dr</a:t>
            </a:r>
            <a:r>
              <a:rPr lang="en-US" sz="2200" i="1" dirty="0">
                <a:solidFill>
                  <a:schemeClr val="tx1"/>
                </a:solidFill>
                <a:latin typeface="Georgia"/>
                <a:cs typeface="Georgia"/>
              </a:rPr>
              <a:t> Ali </a:t>
            </a:r>
            <a:r>
              <a:rPr lang="en-US" sz="2200" i="1" dirty="0" err="1">
                <a:solidFill>
                  <a:schemeClr val="tx1"/>
                </a:solidFill>
                <a:latin typeface="Georgia"/>
                <a:cs typeface="Georgia"/>
              </a:rPr>
              <a:t>Shariati</a:t>
            </a:r>
            <a:r>
              <a:rPr lang="en-US" sz="2200" i="1" dirty="0">
                <a:solidFill>
                  <a:schemeClr val="tx1"/>
                </a:solidFill>
                <a:latin typeface="Georgia"/>
                <a:cs typeface="Georgia"/>
              </a:rPr>
              <a:t>, 1993, </a:t>
            </a:r>
            <a:r>
              <a:rPr lang="en-US" sz="2200" i="1" dirty="0" err="1">
                <a:solidFill>
                  <a:schemeClr val="tx1"/>
                </a:solidFill>
                <a:latin typeface="Georgia"/>
                <a:cs typeface="Georgia"/>
              </a:rPr>
              <a:t>Kazi</a:t>
            </a:r>
            <a:r>
              <a:rPr lang="en-US" sz="2200" i="1" dirty="0">
                <a:solidFill>
                  <a:schemeClr val="tx1"/>
                </a:solidFill>
                <a:latin typeface="Georgia"/>
                <a:cs typeface="Georgia"/>
              </a:rPr>
              <a:t> Publications</a:t>
            </a:r>
          </a:p>
          <a:p>
            <a:pPr marL="457200" indent="-457200" algn="l">
              <a:buAutoNum type="arabicPeriod"/>
            </a:pPr>
            <a:r>
              <a:rPr lang="en-US" sz="2200" dirty="0">
                <a:solidFill>
                  <a:schemeClr val="tx1"/>
                </a:solidFill>
                <a:latin typeface="Georgia"/>
                <a:cs typeface="Georgia"/>
              </a:rPr>
              <a:t>General Authority of Statistics, Kingdom of Saudi Arabia, 22 August 2018. </a:t>
            </a:r>
            <a:r>
              <a:rPr lang="en-US" sz="2200" dirty="0">
                <a:solidFill>
                  <a:schemeClr val="tx1"/>
                </a:solidFill>
                <a:latin typeface="Georgia"/>
                <a:cs typeface="Georgia"/>
                <a:hlinkClick r:id="rId2"/>
              </a:rPr>
              <a:t>https://www.stats.gov.sa/en/28</a:t>
            </a:r>
            <a:endParaRPr lang="en-US" sz="2200" dirty="0">
              <a:solidFill>
                <a:schemeClr val="tx1"/>
              </a:solidFill>
              <a:latin typeface="Georgia"/>
              <a:cs typeface="Georgia"/>
            </a:endParaRPr>
          </a:p>
          <a:p>
            <a:pPr marL="457200" indent="-457200" algn="l">
              <a:buAutoNum type="arabicPeriod"/>
            </a:pPr>
            <a:r>
              <a:rPr lang="en-US" sz="2200" dirty="0">
                <a:solidFill>
                  <a:schemeClr val="tx1"/>
                </a:solidFill>
                <a:latin typeface="Georgia"/>
                <a:cs typeface="Georgia"/>
              </a:rPr>
              <a:t>“Number of foreign Hajis grows by 2,824 percent in 92 years”, The News International, 2 November 2012.</a:t>
            </a:r>
          </a:p>
          <a:p>
            <a:pPr marL="457200" indent="-457200" algn="l">
              <a:buAutoNum type="arabicPeriod"/>
            </a:pPr>
            <a:r>
              <a:rPr lang="en-US" sz="2200" dirty="0">
                <a:solidFill>
                  <a:schemeClr val="tx1"/>
                </a:solidFill>
                <a:latin typeface="Georgia"/>
                <a:cs typeface="Georgia"/>
              </a:rPr>
              <a:t>Al Arabiya, August 2014. http://</a:t>
            </a:r>
            <a:r>
              <a:rPr lang="en-US" sz="2200" dirty="0" err="1">
                <a:solidFill>
                  <a:schemeClr val="tx1"/>
                </a:solidFill>
                <a:latin typeface="Georgia"/>
                <a:cs typeface="Georgia"/>
              </a:rPr>
              <a:t>english.alarabiya.net</a:t>
            </a:r>
            <a:r>
              <a:rPr lang="en-US" sz="2200" dirty="0">
                <a:solidFill>
                  <a:schemeClr val="tx1"/>
                </a:solidFill>
                <a:latin typeface="Georgia"/>
                <a:cs typeface="Georgia"/>
              </a:rPr>
              <a:t>/en/business/economy/2014/08/26/-9-billion-income-from-hajj-expected.html</a:t>
            </a:r>
          </a:p>
          <a:p>
            <a:pPr marL="457200" indent="-457200" algn="l">
              <a:buAutoNum type="arabicPeriod"/>
            </a:pPr>
            <a:r>
              <a:rPr lang="en-US" sz="2200" dirty="0">
                <a:solidFill>
                  <a:schemeClr val="tx1"/>
                </a:solidFill>
                <a:latin typeface="Georgia"/>
                <a:cs typeface="Georgia"/>
              </a:rPr>
              <a:t>Arab News, August 2017. </a:t>
            </a:r>
            <a:r>
              <a:rPr lang="en-US" sz="2200" dirty="0">
                <a:solidFill>
                  <a:schemeClr val="tx1"/>
                </a:solidFill>
                <a:latin typeface="Georgia"/>
                <a:cs typeface="Georgia"/>
                <a:hlinkClick r:id="rId3"/>
              </a:rPr>
              <a:t>http://www.arabnews.com/node/1151751/saudi-arabia</a:t>
            </a:r>
            <a:endParaRPr lang="en-US" sz="2200" dirty="0">
              <a:solidFill>
                <a:schemeClr val="tx1"/>
              </a:solidFill>
              <a:latin typeface="Georgia"/>
              <a:cs typeface="Georgia"/>
            </a:endParaRPr>
          </a:p>
          <a:p>
            <a:pPr marL="457200" indent="-457200" algn="l">
              <a:buAutoNum type="arabicPeriod"/>
            </a:pPr>
            <a:r>
              <a:rPr lang="en-US" sz="2200" dirty="0">
                <a:solidFill>
                  <a:schemeClr val="tx1"/>
                </a:solidFill>
                <a:latin typeface="Georgia"/>
                <a:cs typeface="Georgia"/>
              </a:rPr>
              <a:t>"Estimating the Impact of the Hajj: Religion and Tolerance in Islam's Global Gathering”, 2008. </a:t>
            </a:r>
            <a:r>
              <a:rPr lang="en-US" sz="2200" dirty="0" err="1">
                <a:solidFill>
                  <a:schemeClr val="tx1"/>
                </a:solidFill>
                <a:latin typeface="Georgia"/>
                <a:cs typeface="Georgia"/>
              </a:rPr>
              <a:t>Papers.ssrn.com</a:t>
            </a:r>
            <a:endParaRPr lang="en-US" sz="2200" dirty="0">
              <a:solidFill>
                <a:schemeClr val="tx1"/>
              </a:solidFill>
              <a:latin typeface="Georgia"/>
              <a:cs typeface="Georgia"/>
            </a:endParaRPr>
          </a:p>
          <a:p>
            <a:pPr marL="457200" indent="-457200" algn="l">
              <a:buAutoNum type="arabicPeriod"/>
            </a:pPr>
            <a:r>
              <a:rPr lang="en-US" sz="2200" dirty="0">
                <a:solidFill>
                  <a:schemeClr val="tx1"/>
                </a:solidFill>
                <a:latin typeface="Georgia"/>
                <a:cs typeface="Georgia"/>
              </a:rPr>
              <a:t>Philipp, Thomas (1998), The </a:t>
            </a:r>
            <a:r>
              <a:rPr lang="en-US" sz="2200" dirty="0" err="1">
                <a:solidFill>
                  <a:schemeClr val="tx1"/>
                </a:solidFill>
                <a:latin typeface="Georgia"/>
                <a:cs typeface="Georgia"/>
              </a:rPr>
              <a:t>Mamluks</a:t>
            </a:r>
            <a:r>
              <a:rPr lang="en-US" sz="2200" dirty="0">
                <a:solidFill>
                  <a:schemeClr val="tx1"/>
                </a:solidFill>
                <a:latin typeface="Georgia"/>
                <a:cs typeface="Georgia"/>
              </a:rPr>
              <a:t> in Egyptian Politics and Society, Cambridge University Press</a:t>
            </a:r>
          </a:p>
          <a:p>
            <a:pPr marL="457200" indent="-457200" algn="l">
              <a:buAutoNum type="arabicPeriod"/>
            </a:pPr>
            <a:r>
              <a:rPr lang="en-US" sz="2200" dirty="0">
                <a:solidFill>
                  <a:schemeClr val="tx1"/>
                </a:solidFill>
                <a:latin typeface="Georgia"/>
                <a:cs typeface="Georgia"/>
              </a:rPr>
              <a:t>Personal Narrative of a Pilgrimage to Al </a:t>
            </a:r>
            <a:r>
              <a:rPr lang="en-US" sz="2200" dirty="0" err="1">
                <a:solidFill>
                  <a:schemeClr val="tx1"/>
                </a:solidFill>
                <a:latin typeface="Georgia"/>
                <a:cs typeface="Georgia"/>
              </a:rPr>
              <a:t>Madinah</a:t>
            </a:r>
            <a:r>
              <a:rPr lang="en-US" sz="2200" dirty="0">
                <a:solidFill>
                  <a:schemeClr val="tx1"/>
                </a:solidFill>
                <a:latin typeface="Georgia"/>
                <a:cs typeface="Georgia"/>
              </a:rPr>
              <a:t> and </a:t>
            </a:r>
            <a:r>
              <a:rPr lang="en-US" sz="2200" dirty="0" err="1">
                <a:solidFill>
                  <a:schemeClr val="tx1"/>
                </a:solidFill>
                <a:latin typeface="Georgia"/>
                <a:cs typeface="Georgia"/>
              </a:rPr>
              <a:t>Meccah</a:t>
            </a:r>
            <a:r>
              <a:rPr lang="en-US" sz="2200" dirty="0">
                <a:solidFill>
                  <a:schemeClr val="tx1"/>
                </a:solidFill>
                <a:latin typeface="Georgia"/>
                <a:cs typeface="Georgia"/>
              </a:rPr>
              <a:t>, Richard Francis Burton, 1855</a:t>
            </a:r>
          </a:p>
          <a:p>
            <a:pPr algn="l"/>
            <a:endParaRPr lang="en-US" sz="2400" b="1" dirty="0">
              <a:solidFill>
                <a:schemeClr val="tx1"/>
              </a:solidFill>
              <a:latin typeface="Georgia"/>
              <a:cs typeface="Georgia"/>
            </a:endParaRPr>
          </a:p>
          <a:p>
            <a:pPr algn="l"/>
            <a:r>
              <a:rPr lang="en-US" sz="2400" b="1" dirty="0">
                <a:solidFill>
                  <a:schemeClr val="tx1"/>
                </a:solidFill>
                <a:latin typeface="Georgia"/>
                <a:cs typeface="Georgia"/>
              </a:rPr>
              <a:t>Slide cover: </a:t>
            </a:r>
          </a:p>
          <a:p>
            <a:pPr algn="l"/>
            <a:r>
              <a:rPr lang="en-US" sz="2400" dirty="0">
                <a:solidFill>
                  <a:schemeClr val="tx1"/>
                </a:solidFill>
                <a:latin typeface="Georgia"/>
                <a:cs typeface="Georgia"/>
                <a:hlinkClick r:id="rId4"/>
              </a:rPr>
              <a:t>https://i.pinimg.com/236x/d4/e6/7ad4e67ab7d68b4aa5ca17179096ebb0cc.jpg</a:t>
            </a:r>
            <a:endParaRPr lang="en-US" sz="2400" dirty="0">
              <a:solidFill>
                <a:schemeClr val="tx1"/>
              </a:solidFill>
              <a:latin typeface="Georgia"/>
              <a:cs typeface="Georgia"/>
            </a:endParaRPr>
          </a:p>
          <a:p>
            <a:pPr algn="l"/>
            <a:endParaRPr lang="en-US" sz="2400" dirty="0">
              <a:solidFill>
                <a:schemeClr val="tx1"/>
              </a:solidFill>
              <a:latin typeface="Georgia"/>
              <a:cs typeface="Georgia"/>
            </a:endParaRPr>
          </a:p>
          <a:p>
            <a:pPr algn="l"/>
            <a:r>
              <a:rPr lang="en-US" sz="2400" b="1" dirty="0">
                <a:solidFill>
                  <a:schemeClr val="tx1"/>
                </a:solidFill>
                <a:latin typeface="Georgia"/>
                <a:cs typeface="Georgia"/>
              </a:rPr>
              <a:t>Icons:</a:t>
            </a:r>
          </a:p>
          <a:p>
            <a:pPr algn="l"/>
            <a:r>
              <a:rPr lang="en-US" sz="2400" dirty="0">
                <a:solidFill>
                  <a:schemeClr val="tx1"/>
                </a:solidFill>
                <a:latin typeface="Georgia"/>
                <a:cs typeface="Georgia"/>
                <a:hlinkClick r:id="rId5"/>
              </a:rPr>
              <a:t>https://lh3.googleusercontent.com/jnVq15cShLyKMQFwQjbcll98oKu3uzE2dEkNkWj_XLM0LjbR6fDNfkfRcbt7fVaK5F634Q=s162</a:t>
            </a:r>
            <a:endParaRPr lang="en-US" sz="2400" dirty="0">
              <a:solidFill>
                <a:schemeClr val="tx1"/>
              </a:solidFill>
              <a:latin typeface="Georgia"/>
              <a:cs typeface="Georgia"/>
            </a:endParaRPr>
          </a:p>
          <a:p>
            <a:pPr algn="l"/>
            <a:r>
              <a:rPr lang="en-US" sz="2400" dirty="0">
                <a:solidFill>
                  <a:schemeClr val="tx1"/>
                </a:solidFill>
                <a:latin typeface="Georgia"/>
                <a:cs typeface="Georgia"/>
                <a:hlinkClick r:id="rId6"/>
              </a:rPr>
              <a:t>https://lh3.googleusercontent.com/R9iR011y43VnlODnFl9N-uH27GvH-07aptGYF5VCfADrtqcyVgDn8FxfvCVzNKAJIBl0G34=s85</a:t>
            </a:r>
            <a:endParaRPr lang="en-US" sz="2400" dirty="0">
              <a:solidFill>
                <a:schemeClr val="tx1"/>
              </a:solidFill>
              <a:latin typeface="Georgia"/>
              <a:cs typeface="Georgia"/>
            </a:endParaRPr>
          </a:p>
          <a:p>
            <a:pPr algn="l"/>
            <a:r>
              <a:rPr lang="en-US" sz="2400" dirty="0">
                <a:solidFill>
                  <a:schemeClr val="tx1"/>
                </a:solidFill>
                <a:latin typeface="Georgia"/>
                <a:cs typeface="Georgia"/>
                <a:hlinkClick r:id="rId7"/>
              </a:rPr>
              <a:t>https://lh3.googleusercontent.com/_RHxSfYDkypS_QBppEzpq0QypejbmnI1-Qh3gUd14NW3VSbZB6gRqkJ97GyuZHkJNpv_Rfk=s123</a:t>
            </a:r>
            <a:endParaRPr lang="en-US" sz="2400" dirty="0">
              <a:solidFill>
                <a:schemeClr val="tx1"/>
              </a:solidFill>
              <a:latin typeface="Georgia"/>
              <a:cs typeface="Georgia"/>
            </a:endParaRPr>
          </a:p>
          <a:p>
            <a:pPr algn="l"/>
            <a:r>
              <a:rPr lang="en-US" sz="2400" dirty="0">
                <a:solidFill>
                  <a:schemeClr val="tx1"/>
                </a:solidFill>
                <a:latin typeface="Georgia"/>
                <a:cs typeface="Georgia"/>
                <a:hlinkClick r:id="rId8"/>
              </a:rPr>
              <a:t>https://lh3.googleusercontent.com/scW4sVN7PX92X_G0BdCFn-hqtq9nu4hmnzY3RIk2ytL7pwewQypTkPnLi4-9wHo-KRUceg=s85</a:t>
            </a:r>
            <a:endParaRPr lang="en-US" sz="2400" dirty="0">
              <a:solidFill>
                <a:schemeClr val="tx1"/>
              </a:solidFill>
              <a:latin typeface="Georgia"/>
              <a:cs typeface="Georgia"/>
            </a:endParaRPr>
          </a:p>
          <a:p>
            <a:pPr algn="l"/>
            <a:r>
              <a:rPr lang="en-US" sz="2400" dirty="0">
                <a:solidFill>
                  <a:schemeClr val="tx1"/>
                </a:solidFill>
                <a:latin typeface="Georgia"/>
                <a:cs typeface="Georgia"/>
                <a:hlinkClick r:id="rId9"/>
              </a:rPr>
              <a:t>https://lh3.googleusercontent.com/wdWHvydouMw7twCU1N2mr4h4a4jgbC3HLdYkiY_uq5NGgTKDOrXfInIyhX-ZfT6L6LibqQ=s85</a:t>
            </a:r>
            <a:endParaRPr lang="en-US" sz="2400" dirty="0">
              <a:solidFill>
                <a:schemeClr val="tx1"/>
              </a:solidFill>
              <a:latin typeface="Georgia"/>
              <a:cs typeface="Georgia"/>
            </a:endParaRPr>
          </a:p>
          <a:p>
            <a:pPr algn="l"/>
            <a:r>
              <a:rPr lang="en-US" sz="2400" dirty="0">
                <a:solidFill>
                  <a:schemeClr val="tx1"/>
                </a:solidFill>
                <a:latin typeface="Georgia"/>
                <a:cs typeface="Georgia"/>
                <a:hlinkClick r:id="rId10"/>
              </a:rPr>
              <a:t>https://lh3.googleusercontent.com/IuWXVNAx63nnh_NmIIv13ZcAtilEtBhi8o1pViwvaYdaTq3QWsk9JBRdryf1je13lIkXFQ=s85</a:t>
            </a:r>
            <a:endParaRPr lang="en-US" sz="2400" dirty="0">
              <a:solidFill>
                <a:schemeClr val="tx1"/>
              </a:solidFill>
              <a:latin typeface="Georgia"/>
              <a:cs typeface="Georgia"/>
            </a:endParaRPr>
          </a:p>
          <a:p>
            <a:pPr algn="l"/>
            <a:r>
              <a:rPr lang="en-US" sz="2400" dirty="0">
                <a:solidFill>
                  <a:schemeClr val="tx1"/>
                </a:solidFill>
                <a:latin typeface="Georgia"/>
                <a:cs typeface="Georgia"/>
                <a:hlinkClick r:id="rId11"/>
              </a:rPr>
              <a:t>https://lh3.googleusercontent.com/8QVLvU12KD5A22J9mE5rWIkxcOEgLxEVhuShzgDXXZHulbAU3dmLiizyEAoNpzggAJNr=s98</a:t>
            </a:r>
            <a:endParaRPr lang="en-US" sz="2400" dirty="0">
              <a:solidFill>
                <a:schemeClr val="tx1"/>
              </a:solidFill>
              <a:latin typeface="Georgia"/>
              <a:cs typeface="Georgia"/>
            </a:endParaRPr>
          </a:p>
          <a:p>
            <a:pPr algn="l"/>
            <a:r>
              <a:rPr lang="en-US" sz="2400" dirty="0">
                <a:solidFill>
                  <a:schemeClr val="tx1"/>
                </a:solidFill>
                <a:latin typeface="Georgia"/>
                <a:cs typeface="Georgia"/>
                <a:hlinkClick r:id="rId12"/>
              </a:rPr>
              <a:t>https://lh3.googleusercontent.com/aRacpvM7H3eFPGNrIoSKxGTXcRRKNVe5jvLmfiQX-Ouh1D-PNq-_Nfn6k3Ab9EZH6r1M1jQ=s85</a:t>
            </a:r>
            <a:endParaRPr lang="en-US" sz="2400" dirty="0">
              <a:solidFill>
                <a:schemeClr val="tx1"/>
              </a:solidFill>
              <a:latin typeface="Georgia"/>
              <a:cs typeface="Georgia"/>
            </a:endParaRPr>
          </a:p>
          <a:p>
            <a:pPr algn="l"/>
            <a:endParaRPr lang="en-US" sz="2200" dirty="0">
              <a:solidFill>
                <a:schemeClr val="tx1"/>
              </a:solidFill>
              <a:latin typeface="Georgia"/>
              <a:cs typeface="Georgia"/>
            </a:endParaRPr>
          </a:p>
        </p:txBody>
      </p:sp>
      <p:pic>
        <p:nvPicPr>
          <p:cNvPr id="19" name="Picture 18" descr="kabah corner.jpg"/>
          <p:cNvPicPr>
            <a:picLocks noChangeAspect="1"/>
          </p:cNvPicPr>
          <p:nvPr/>
        </p:nvPicPr>
        <p:blipFill rotWithShape="1">
          <a:blip r:embed="rId13">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28</a:t>
            </a:fld>
            <a:endParaRPr lang="en-US"/>
          </a:p>
        </p:txBody>
      </p:sp>
    </p:spTree>
    <p:extLst>
      <p:ext uri="{BB962C8B-B14F-4D97-AF65-F5344CB8AC3E}">
        <p14:creationId xmlns:p14="http://schemas.microsoft.com/office/powerpoint/2010/main" val="253702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References</a:t>
            </a:r>
            <a:endParaRPr lang="en-US" dirty="0">
              <a:latin typeface="Georgia"/>
              <a:cs typeface="Georgia"/>
            </a:endParaRPr>
          </a:p>
        </p:txBody>
      </p:sp>
      <p:sp>
        <p:nvSpPr>
          <p:cNvPr id="18" name="Subtitle 2"/>
          <p:cNvSpPr txBox="1">
            <a:spLocks/>
          </p:cNvSpPr>
          <p:nvPr/>
        </p:nvSpPr>
        <p:spPr>
          <a:xfrm>
            <a:off x="2428686" y="946486"/>
            <a:ext cx="6394472" cy="5547838"/>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solidFill>
                  <a:schemeClr val="tx1"/>
                </a:solidFill>
                <a:latin typeface="Georgia"/>
                <a:cs typeface="Georgia"/>
              </a:rPr>
              <a:t>Images</a:t>
            </a:r>
          </a:p>
          <a:p>
            <a:pPr algn="l"/>
            <a:r>
              <a:rPr lang="en-US" dirty="0">
                <a:solidFill>
                  <a:schemeClr val="tx1"/>
                </a:solidFill>
                <a:latin typeface="Georgia"/>
                <a:cs typeface="Georgia"/>
              </a:rPr>
              <a:t>Slide 1: </a:t>
            </a:r>
          </a:p>
          <a:p>
            <a:pPr algn="l"/>
            <a:r>
              <a:rPr lang="en-US" dirty="0">
                <a:solidFill>
                  <a:schemeClr val="tx1"/>
                </a:solidFill>
                <a:latin typeface="Georgia"/>
                <a:cs typeface="Georgia"/>
                <a:hlinkClick r:id="rId2"/>
              </a:rPr>
              <a:t>http://static1.mbtfiles.co.uk/media/docs/newdocs/gcse/religious_studies_philosophy_and_ethics/religions/islam/hajj/850592/html/images/image01.png</a:t>
            </a:r>
            <a:endParaRPr lang="en-US" dirty="0">
              <a:solidFill>
                <a:schemeClr val="tx1"/>
              </a:solidFill>
              <a:latin typeface="Georgia"/>
              <a:cs typeface="Georgia"/>
            </a:endParaRPr>
          </a:p>
          <a:p>
            <a:pPr algn="l"/>
            <a:r>
              <a:rPr lang="en-US" dirty="0">
                <a:solidFill>
                  <a:schemeClr val="tx1"/>
                </a:solidFill>
                <a:latin typeface="Georgia"/>
                <a:cs typeface="Georgia"/>
              </a:rPr>
              <a:t>Slide 4:	</a:t>
            </a:r>
          </a:p>
          <a:p>
            <a:pPr algn="l"/>
            <a:r>
              <a:rPr lang="en-US" dirty="0">
                <a:solidFill>
                  <a:schemeClr val="tx1"/>
                </a:solidFill>
                <a:latin typeface="Georgia"/>
                <a:cs typeface="Georgia"/>
                <a:hlinkClick r:id="rId3"/>
              </a:rPr>
              <a:t>https://i1.wp.com/www.futurenotez.com/wp-content/uploads/2017/10/22.jpg?w=600&amp;ssl=1</a:t>
            </a:r>
            <a:endParaRPr lang="en-US" dirty="0">
              <a:solidFill>
                <a:schemeClr val="tx1"/>
              </a:solidFill>
              <a:latin typeface="Georgia"/>
              <a:cs typeface="Georgia"/>
            </a:endParaRPr>
          </a:p>
          <a:p>
            <a:pPr algn="l"/>
            <a:r>
              <a:rPr lang="en-US" dirty="0">
                <a:solidFill>
                  <a:schemeClr val="tx1"/>
                </a:solidFill>
                <a:latin typeface="Georgia"/>
                <a:cs typeface="Georgia"/>
                <a:hlinkClick r:id="rId4"/>
              </a:rPr>
              <a:t>https://www.istockphoto.com/gb/video/muslim-pilgrims-touring-the-holy-kaaba-in-mecca-in-saudi-arabia-gm985523246-267357974</a:t>
            </a:r>
            <a:endParaRPr lang="en-US" dirty="0">
              <a:solidFill>
                <a:schemeClr val="tx1"/>
              </a:solidFill>
              <a:latin typeface="Georgia"/>
              <a:cs typeface="Georgia"/>
            </a:endParaRPr>
          </a:p>
          <a:p>
            <a:pPr algn="l"/>
            <a:r>
              <a:rPr lang="en-US" dirty="0">
                <a:solidFill>
                  <a:schemeClr val="tx1"/>
                </a:solidFill>
                <a:latin typeface="Georgia"/>
                <a:cs typeface="Georgia"/>
              </a:rPr>
              <a:t>Slide 5:</a:t>
            </a:r>
          </a:p>
          <a:p>
            <a:pPr algn="l"/>
            <a:r>
              <a:rPr lang="en-US" dirty="0">
                <a:solidFill>
                  <a:schemeClr val="tx1"/>
                </a:solidFill>
                <a:latin typeface="Georgia"/>
                <a:cs typeface="Georgia"/>
                <a:hlinkClick r:id="rId5"/>
              </a:rPr>
              <a:t>https://iadsb.tmgrup.com.tr/b19cfd/645/344/0/33/800/460?u=https://idsb.tmgrup.com.tr/2017/09/01/millions-of-muslim-pilgrims-reach-mina-perform-devil-stoning-hajj-rite-1504273141574.jpg</a:t>
            </a:r>
            <a:endParaRPr lang="en-US" dirty="0">
              <a:solidFill>
                <a:schemeClr val="tx1"/>
              </a:solidFill>
              <a:latin typeface="Georgia"/>
              <a:cs typeface="Georgia"/>
            </a:endParaRPr>
          </a:p>
          <a:p>
            <a:pPr algn="l"/>
            <a:r>
              <a:rPr lang="en-US" dirty="0">
                <a:solidFill>
                  <a:schemeClr val="tx1"/>
                </a:solidFill>
                <a:latin typeface="Georgia"/>
                <a:cs typeface="Georgia"/>
                <a:hlinkClick r:id="rId6"/>
              </a:rPr>
              <a:t>https://i1.wp.com/www.futurenotez.com/wp-content/uploads/2017/10/1965.jpg?w=640&amp;ssl=1</a:t>
            </a:r>
            <a:endParaRPr lang="en-US" dirty="0">
              <a:solidFill>
                <a:schemeClr val="tx1"/>
              </a:solidFill>
              <a:latin typeface="Georgia"/>
              <a:cs typeface="Georgia"/>
            </a:endParaRPr>
          </a:p>
          <a:p>
            <a:pPr algn="l"/>
            <a:r>
              <a:rPr lang="en-US" dirty="0">
                <a:solidFill>
                  <a:schemeClr val="tx1"/>
                </a:solidFill>
                <a:latin typeface="Georgia"/>
                <a:cs typeface="Georgia"/>
              </a:rPr>
              <a:t>Slide 6:</a:t>
            </a:r>
          </a:p>
          <a:p>
            <a:pPr algn="l"/>
            <a:r>
              <a:rPr lang="en-US" dirty="0">
                <a:solidFill>
                  <a:schemeClr val="tx1"/>
                </a:solidFill>
                <a:latin typeface="Georgia"/>
                <a:cs typeface="Georgia"/>
                <a:hlinkClick r:id="rId7"/>
              </a:rPr>
              <a:t>https://i1.wp.com/www.futurenotez.com/wp-content/uploads/2017/10/12.jpg?resize=768%2C505&amp;ssl=1</a:t>
            </a:r>
            <a:endParaRPr lang="en-US" dirty="0">
              <a:solidFill>
                <a:schemeClr val="tx1"/>
              </a:solidFill>
              <a:latin typeface="Georgia"/>
              <a:cs typeface="Georgia"/>
            </a:endParaRPr>
          </a:p>
          <a:p>
            <a:pPr algn="l"/>
            <a:r>
              <a:rPr lang="en-US" dirty="0">
                <a:solidFill>
                  <a:schemeClr val="tx1"/>
                </a:solidFill>
                <a:latin typeface="Georgia"/>
                <a:cs typeface="Georgia"/>
                <a:hlinkClick r:id="rId8"/>
              </a:rPr>
              <a:t>https://cdn.theatlantic.com/assets/media/img/photo/2015/09/mecca-then-and-now-126-years-of-gro/m09_986303405504/main_1200.jpg?1443547392</a:t>
            </a:r>
            <a:endParaRPr lang="en-US" dirty="0">
              <a:solidFill>
                <a:schemeClr val="tx1"/>
              </a:solidFill>
              <a:latin typeface="Georgia"/>
              <a:cs typeface="Georgia"/>
            </a:endParaRPr>
          </a:p>
          <a:p>
            <a:pPr algn="l"/>
            <a:r>
              <a:rPr lang="en-US" dirty="0">
                <a:solidFill>
                  <a:schemeClr val="tx1"/>
                </a:solidFill>
                <a:latin typeface="Georgia"/>
                <a:cs typeface="Georgia"/>
              </a:rPr>
              <a:t>Slide 7:</a:t>
            </a:r>
          </a:p>
          <a:p>
            <a:pPr algn="l"/>
            <a:r>
              <a:rPr lang="en-US" dirty="0">
                <a:solidFill>
                  <a:schemeClr val="tx1"/>
                </a:solidFill>
                <a:latin typeface="Georgia"/>
                <a:cs typeface="Georgia"/>
                <a:hlinkClick r:id="rId9"/>
              </a:rPr>
              <a:t>https://lh3.googleusercontent.com/FzmiUDLndNd9rbNTHJx9kkOUwWkqWflv70gpEhicv0zCTeVi6-Gd1ne09TJu_KPxPXmqww=s85</a:t>
            </a:r>
            <a:endParaRPr lang="en-US" dirty="0">
              <a:solidFill>
                <a:schemeClr val="tx1"/>
              </a:solidFill>
              <a:latin typeface="Georgia"/>
              <a:cs typeface="Georgia"/>
            </a:endParaRPr>
          </a:p>
          <a:p>
            <a:pPr algn="l"/>
            <a:r>
              <a:rPr lang="en-US" dirty="0">
                <a:solidFill>
                  <a:schemeClr val="tx1"/>
                </a:solidFill>
                <a:latin typeface="Georgia"/>
                <a:cs typeface="Georgia"/>
              </a:rPr>
              <a:t>Slide 10:</a:t>
            </a:r>
          </a:p>
          <a:p>
            <a:pPr algn="l"/>
            <a:r>
              <a:rPr lang="en-US" dirty="0">
                <a:solidFill>
                  <a:schemeClr val="tx1"/>
                </a:solidFill>
                <a:latin typeface="Georgia"/>
                <a:cs typeface="Georgia"/>
                <a:hlinkClick r:id="rId10"/>
              </a:rPr>
              <a:t>https://marhabayamustafa.files.wordpress.com/2014/02/makkah-2012-07.jpg?w=444</a:t>
            </a:r>
            <a:endParaRPr lang="en-US" dirty="0">
              <a:solidFill>
                <a:schemeClr val="tx1"/>
              </a:solidFill>
              <a:latin typeface="Georgia"/>
              <a:cs typeface="Georgia"/>
            </a:endParaRPr>
          </a:p>
          <a:p>
            <a:pPr algn="l"/>
            <a:r>
              <a:rPr lang="en-US" dirty="0">
                <a:solidFill>
                  <a:schemeClr val="tx1"/>
                </a:solidFill>
                <a:latin typeface="Georgia"/>
                <a:cs typeface="Georgia"/>
              </a:rPr>
              <a:t>Slide 12:</a:t>
            </a:r>
          </a:p>
          <a:p>
            <a:pPr algn="l"/>
            <a:r>
              <a:rPr lang="en-US" dirty="0">
                <a:solidFill>
                  <a:schemeClr val="tx1"/>
                </a:solidFill>
                <a:latin typeface="Georgia"/>
                <a:cs typeface="Georgia"/>
                <a:hlinkClick r:id="rId11"/>
              </a:rPr>
              <a:t>http://2.bp.blogspot.com/-ioGKkVx2StU/TsafyAkHTEI/AAAAAAAABgQ/1_HfH0fYfBw/s1600/Pilgrims+making+dua+at+Safa+facing+the+holy+Kabah.JPG</a:t>
            </a:r>
            <a:endParaRPr lang="en-US" dirty="0">
              <a:solidFill>
                <a:schemeClr val="tx1"/>
              </a:solidFill>
              <a:latin typeface="Georgia"/>
              <a:cs typeface="Georgia"/>
            </a:endParaRPr>
          </a:p>
          <a:p>
            <a:pPr algn="l"/>
            <a:r>
              <a:rPr lang="en-US" dirty="0">
                <a:solidFill>
                  <a:schemeClr val="tx1"/>
                </a:solidFill>
                <a:latin typeface="Georgia"/>
                <a:cs typeface="Georgia"/>
                <a:hlinkClick r:id="rId12"/>
              </a:rPr>
              <a:t>http://3.bp.blogspot.com/-ZK59_8ZvMwE/Tsafio_JLkI/AAAAAAAABgA/qpIXiSPHYVg/s1600/Photograph+of+Mountain+Marwah.JPG</a:t>
            </a:r>
            <a:endParaRPr lang="en-US" dirty="0">
              <a:solidFill>
                <a:schemeClr val="tx1"/>
              </a:solidFill>
              <a:latin typeface="Georgia"/>
              <a:cs typeface="Georgia"/>
            </a:endParaRPr>
          </a:p>
          <a:p>
            <a:pPr algn="l"/>
            <a:r>
              <a:rPr lang="en-US" dirty="0">
                <a:solidFill>
                  <a:schemeClr val="tx1"/>
                </a:solidFill>
                <a:latin typeface="Georgia"/>
                <a:cs typeface="Georgia"/>
              </a:rPr>
              <a:t>Slide 14:</a:t>
            </a:r>
          </a:p>
          <a:p>
            <a:pPr algn="l"/>
            <a:r>
              <a:rPr lang="en-US" dirty="0">
                <a:solidFill>
                  <a:schemeClr val="tx1"/>
                </a:solidFill>
                <a:latin typeface="Georgia"/>
                <a:cs typeface="Georgia"/>
                <a:hlinkClick r:id="rId13"/>
              </a:rPr>
              <a:t>http://www.shiitenews.org/media/k2/items/cache/over-two-million-pilgrims-scale-mount-arafat-for-peak-of-hajj30329_L.jpg</a:t>
            </a:r>
            <a:endParaRPr lang="en-US" dirty="0">
              <a:solidFill>
                <a:schemeClr val="tx1"/>
              </a:solidFill>
              <a:latin typeface="Georgia"/>
              <a:cs typeface="Georgia"/>
            </a:endParaRPr>
          </a:p>
          <a:p>
            <a:pPr algn="l"/>
            <a:r>
              <a:rPr lang="en-US" dirty="0">
                <a:solidFill>
                  <a:schemeClr val="tx1"/>
                </a:solidFill>
                <a:latin typeface="Georgia"/>
                <a:cs typeface="Georgia"/>
              </a:rPr>
              <a:t>Slide 16:</a:t>
            </a:r>
          </a:p>
          <a:p>
            <a:pPr algn="l"/>
            <a:r>
              <a:rPr lang="en-US" dirty="0">
                <a:solidFill>
                  <a:schemeClr val="tx1"/>
                </a:solidFill>
                <a:latin typeface="Georgia"/>
                <a:cs typeface="Georgia"/>
                <a:hlinkClick r:id="rId14"/>
              </a:rPr>
              <a:t>https://umrahinfolinks.files.wordpress.com/2017/01/the-importance-of-arafat-and-muzdalifah.jpg</a:t>
            </a:r>
            <a:endParaRPr lang="en-US" dirty="0">
              <a:solidFill>
                <a:schemeClr val="tx1"/>
              </a:solidFill>
              <a:latin typeface="Georgia"/>
              <a:cs typeface="Georgia"/>
            </a:endParaRPr>
          </a:p>
          <a:p>
            <a:pPr algn="l"/>
            <a:r>
              <a:rPr lang="en-US" dirty="0">
                <a:solidFill>
                  <a:schemeClr val="tx1"/>
                </a:solidFill>
                <a:latin typeface="Georgia"/>
                <a:cs typeface="Georgia"/>
              </a:rPr>
              <a:t>Slide 18:</a:t>
            </a:r>
          </a:p>
          <a:p>
            <a:pPr algn="l"/>
            <a:r>
              <a:rPr lang="en-US" dirty="0">
                <a:solidFill>
                  <a:schemeClr val="tx1"/>
                </a:solidFill>
                <a:latin typeface="Georgia"/>
                <a:cs typeface="Georgia"/>
                <a:hlinkClick r:id="rId15"/>
              </a:rPr>
              <a:t>https://i.pinimg.com/originals/1f/99/f7/1f99f7fd4c5d1d7806dc0487341a2607.jpg</a:t>
            </a:r>
            <a:endParaRPr lang="en-US" dirty="0">
              <a:solidFill>
                <a:schemeClr val="tx1"/>
              </a:solidFill>
              <a:latin typeface="Georgia"/>
              <a:cs typeface="Georgia"/>
            </a:endParaRPr>
          </a:p>
          <a:p>
            <a:pPr algn="l"/>
            <a:r>
              <a:rPr lang="en-US" dirty="0">
                <a:solidFill>
                  <a:schemeClr val="tx1"/>
                </a:solidFill>
                <a:latin typeface="Georgia"/>
                <a:cs typeface="Georgia"/>
              </a:rPr>
              <a:t>Slide 19:</a:t>
            </a:r>
          </a:p>
          <a:p>
            <a:pPr algn="l"/>
            <a:r>
              <a:rPr lang="en-US" dirty="0">
                <a:solidFill>
                  <a:schemeClr val="tx1"/>
                </a:solidFill>
                <a:latin typeface="Georgia"/>
                <a:cs typeface="Georgia"/>
                <a:hlinkClick r:id="rId16"/>
              </a:rPr>
              <a:t>http://storage.googleapis.com/jarida-cdn/images/1462166163333167900/1462166163000/1280x960.jpg</a:t>
            </a:r>
            <a:endParaRPr lang="en-US" dirty="0">
              <a:solidFill>
                <a:schemeClr val="tx1"/>
              </a:solidFill>
              <a:latin typeface="Georgia"/>
              <a:cs typeface="Georgia"/>
            </a:endParaRPr>
          </a:p>
          <a:p>
            <a:pPr algn="l"/>
            <a:r>
              <a:rPr lang="en-US" dirty="0">
                <a:solidFill>
                  <a:schemeClr val="tx1"/>
                </a:solidFill>
                <a:latin typeface="Georgia"/>
                <a:cs typeface="Georgia"/>
                <a:hlinkClick r:id="rId17"/>
              </a:rPr>
              <a:t>http://www.alriyadh.com/media/article/2009/10/31/img/570446878736.jpg</a:t>
            </a:r>
            <a:endParaRPr lang="en-US" dirty="0">
              <a:solidFill>
                <a:schemeClr val="tx1"/>
              </a:solidFill>
              <a:latin typeface="Georgia"/>
              <a:cs typeface="Georgia"/>
            </a:endParaRPr>
          </a:p>
          <a:p>
            <a:pPr algn="l"/>
            <a:r>
              <a:rPr lang="en-US" dirty="0">
                <a:solidFill>
                  <a:schemeClr val="tx1"/>
                </a:solidFill>
                <a:latin typeface="Georgia"/>
                <a:cs typeface="Georgia"/>
              </a:rPr>
              <a:t>Slide 20:</a:t>
            </a:r>
          </a:p>
          <a:p>
            <a:pPr algn="l"/>
            <a:r>
              <a:rPr lang="en-US" dirty="0">
                <a:solidFill>
                  <a:schemeClr val="tx1"/>
                </a:solidFill>
                <a:latin typeface="Georgia"/>
                <a:cs typeface="Georgia"/>
                <a:hlinkClick r:id="rId18"/>
              </a:rPr>
              <a:t>http://www.hayrat.net/html/apo/m15.jpg</a:t>
            </a:r>
            <a:endParaRPr lang="en-US" dirty="0">
              <a:solidFill>
                <a:schemeClr val="tx1"/>
              </a:solidFill>
              <a:latin typeface="Georgia"/>
              <a:cs typeface="Georgia"/>
            </a:endParaRPr>
          </a:p>
          <a:p>
            <a:pPr algn="l"/>
            <a:r>
              <a:rPr lang="en-US" dirty="0">
                <a:solidFill>
                  <a:schemeClr val="tx1"/>
                </a:solidFill>
                <a:latin typeface="Georgia"/>
                <a:cs typeface="Georgia"/>
              </a:rPr>
              <a:t>Slide 21:</a:t>
            </a:r>
          </a:p>
          <a:p>
            <a:pPr algn="l"/>
            <a:r>
              <a:rPr lang="en-US" dirty="0">
                <a:solidFill>
                  <a:schemeClr val="tx1"/>
                </a:solidFill>
                <a:latin typeface="Georgia"/>
                <a:cs typeface="Georgia"/>
                <a:hlinkClick r:id="rId19"/>
              </a:rPr>
              <a:t>https://abdurrahmanorg.files.wordpress.com/2014/01/masjid-quba-3.jpg</a:t>
            </a:r>
            <a:endParaRPr lang="en-US" dirty="0">
              <a:solidFill>
                <a:schemeClr val="tx1"/>
              </a:solidFill>
              <a:latin typeface="Georgia"/>
              <a:cs typeface="Georgia"/>
            </a:endParaRPr>
          </a:p>
          <a:p>
            <a:pPr algn="l"/>
            <a:r>
              <a:rPr lang="en-US" dirty="0">
                <a:solidFill>
                  <a:schemeClr val="tx1"/>
                </a:solidFill>
                <a:latin typeface="Georgia"/>
                <a:cs typeface="Georgia"/>
              </a:rPr>
              <a:t>Slide 22:</a:t>
            </a:r>
          </a:p>
          <a:p>
            <a:pPr algn="l"/>
            <a:r>
              <a:rPr lang="en-US" dirty="0">
                <a:solidFill>
                  <a:schemeClr val="tx1"/>
                </a:solidFill>
                <a:latin typeface="Georgia"/>
                <a:cs typeface="Georgia"/>
                <a:hlinkClick r:id="rId20"/>
              </a:rPr>
              <a:t>https://i1.wp.com/www.amuslima.com/wp-content/uploads/2014/09/masjid_al_qiblatain_madina-300x180.jpg?resize=300%2C180</a:t>
            </a:r>
            <a:endParaRPr lang="en-US" dirty="0">
              <a:solidFill>
                <a:schemeClr val="tx1"/>
              </a:solidFill>
              <a:latin typeface="Georgia"/>
              <a:cs typeface="Georgia"/>
            </a:endParaRPr>
          </a:p>
          <a:p>
            <a:pPr algn="l"/>
            <a:r>
              <a:rPr lang="en-US" dirty="0">
                <a:solidFill>
                  <a:schemeClr val="tx1"/>
                </a:solidFill>
                <a:latin typeface="Georgia"/>
                <a:cs typeface="Georgia"/>
              </a:rPr>
              <a:t>Slide 23:</a:t>
            </a:r>
          </a:p>
          <a:p>
            <a:pPr algn="l"/>
            <a:r>
              <a:rPr lang="en-US" dirty="0">
                <a:solidFill>
                  <a:schemeClr val="tx1"/>
                </a:solidFill>
                <a:latin typeface="Georgia"/>
                <a:cs typeface="Georgia"/>
                <a:hlinkClick r:id="rId21"/>
              </a:rPr>
              <a:t>https://upload.wikimedia.org/wikipedia/commons/thumb/1/1f/Madina_Haram_at_evening.jpg/790px-Madina_Haram_at_evening.jpg</a:t>
            </a:r>
            <a:endParaRPr lang="en-US" dirty="0">
              <a:solidFill>
                <a:schemeClr val="tx1"/>
              </a:solidFill>
              <a:latin typeface="Georgia"/>
              <a:cs typeface="Georgia"/>
            </a:endParaRPr>
          </a:p>
          <a:p>
            <a:pPr algn="l"/>
            <a:r>
              <a:rPr lang="en-US" dirty="0">
                <a:solidFill>
                  <a:schemeClr val="tx1"/>
                </a:solidFill>
                <a:latin typeface="Georgia"/>
                <a:cs typeface="Georgia"/>
              </a:rPr>
              <a:t>Slide 24:</a:t>
            </a:r>
          </a:p>
          <a:p>
            <a:pPr algn="l"/>
            <a:r>
              <a:rPr lang="en-US" dirty="0">
                <a:solidFill>
                  <a:schemeClr val="tx1"/>
                </a:solidFill>
                <a:latin typeface="Georgia"/>
                <a:cs typeface="Georgia"/>
                <a:hlinkClick r:id="rId22"/>
              </a:rPr>
              <a:t>https://upload.wikimedia.org/wikipedia/commons/thumb/3/34/Jannatul-Baqi_before_Demolition.jpg/800px-Jannatul-Baqi_before_Demolition.jpg</a:t>
            </a:r>
            <a:endParaRPr lang="en-US" dirty="0">
              <a:solidFill>
                <a:schemeClr val="tx1"/>
              </a:solidFill>
              <a:latin typeface="Georgia"/>
              <a:cs typeface="Georgia"/>
            </a:endParaRPr>
          </a:p>
          <a:p>
            <a:pPr algn="l"/>
            <a:r>
              <a:rPr lang="en-US" dirty="0">
                <a:solidFill>
                  <a:schemeClr val="tx1"/>
                </a:solidFill>
                <a:latin typeface="Georgia"/>
                <a:cs typeface="Georgia"/>
                <a:hlinkClick r:id="rId23"/>
              </a:rPr>
              <a:t>Slide 25:</a:t>
            </a:r>
          </a:p>
          <a:p>
            <a:pPr algn="l"/>
            <a:r>
              <a:rPr lang="en-US" dirty="0">
                <a:solidFill>
                  <a:schemeClr val="tx1"/>
                </a:solidFill>
                <a:latin typeface="Georgia"/>
                <a:cs typeface="Georgia"/>
                <a:hlinkClick r:id="rId23"/>
              </a:rPr>
              <a:t>https://upload.wikimedia.org/wikipedia/commons/thumb/e/ec/Sab%27u_Masajid.jpg/1200px-Sab%27u_Masajid.jpg</a:t>
            </a:r>
            <a:endParaRPr lang="en-US" dirty="0">
              <a:solidFill>
                <a:schemeClr val="tx1"/>
              </a:solidFill>
              <a:latin typeface="Georgia"/>
              <a:cs typeface="Georgia"/>
            </a:endParaRPr>
          </a:p>
          <a:p>
            <a:pPr algn="l"/>
            <a:r>
              <a:rPr lang="en-US" dirty="0">
                <a:solidFill>
                  <a:schemeClr val="tx1"/>
                </a:solidFill>
                <a:latin typeface="Georgia"/>
                <a:cs typeface="Georgia"/>
              </a:rPr>
              <a:t>Slide 26:</a:t>
            </a:r>
          </a:p>
          <a:p>
            <a:pPr algn="l"/>
            <a:r>
              <a:rPr lang="en-US" dirty="0">
                <a:solidFill>
                  <a:schemeClr val="tx1"/>
                </a:solidFill>
                <a:latin typeface="Georgia"/>
                <a:cs typeface="Georgia"/>
                <a:hlinkClick r:id="rId24"/>
              </a:rPr>
              <a:t>https://bestislamicimages.files.wordpress.com/2012/11/martyrs-of-uhud1.jpg?w=1024</a:t>
            </a:r>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marL="514350" indent="-514350" algn="l">
              <a:buFont typeface="+mj-lt"/>
              <a:buAutoNum type="arabicPeriod"/>
            </a:pPr>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r>
              <a:rPr lang="en-US" dirty="0">
                <a:solidFill>
                  <a:schemeClr val="tx1"/>
                </a:solidFill>
                <a:latin typeface="Georgia"/>
                <a:cs typeface="Georgia"/>
              </a:rPr>
              <a:t> </a:t>
            </a: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a:p>
            <a:pPr marL="514350" indent="-514350" algn="l">
              <a:buAutoNum type="arabicPeriod"/>
            </a:pPr>
            <a:endParaRPr lang="en-US" dirty="0">
              <a:solidFill>
                <a:schemeClr val="tx1"/>
              </a:solidFill>
              <a:latin typeface="Georgia"/>
              <a:cs typeface="Georgia"/>
            </a:endParaRPr>
          </a:p>
          <a:p>
            <a:pPr marL="514350" indent="-514350" algn="l">
              <a:buAutoNum type="arabicPeriod"/>
            </a:pPr>
            <a:endParaRPr lang="en-US" dirty="0">
              <a:solidFill>
                <a:schemeClr val="tx1"/>
              </a:solidFill>
              <a:latin typeface="Georgia"/>
              <a:cs typeface="Georgia"/>
            </a:endParaRPr>
          </a:p>
          <a:p>
            <a:pPr marL="514350" indent="-514350" algn="l">
              <a:buAutoNum type="arabicPeriod"/>
            </a:pPr>
            <a:endParaRPr lang="en-US" dirty="0">
              <a:solidFill>
                <a:schemeClr val="tx1"/>
              </a:solidFill>
              <a:latin typeface="Georgia"/>
              <a:cs typeface="Georgia"/>
            </a:endParaRPr>
          </a:p>
          <a:p>
            <a:pPr marL="514350" indent="-514350" algn="l">
              <a:buAutoNum type="arabicPeriod"/>
            </a:pPr>
            <a:endParaRPr lang="en-US" dirty="0">
              <a:solidFill>
                <a:schemeClr val="tx1"/>
              </a:solidFill>
              <a:latin typeface="Georgia"/>
              <a:cs typeface="Georgia"/>
            </a:endParaRPr>
          </a:p>
          <a:p>
            <a:pPr marL="514350" indent="-514350" algn="l">
              <a:buAutoNum type="arabicPeriod"/>
            </a:pPr>
            <a:endParaRPr lang="en-US" dirty="0">
              <a:solidFill>
                <a:schemeClr val="tx1"/>
              </a:solidFill>
              <a:latin typeface="Georgia"/>
              <a:cs typeface="Georgia"/>
            </a:endParaRPr>
          </a:p>
          <a:p>
            <a:pPr marL="514350" indent="-514350" algn="l">
              <a:buAutoNum type="arabicPeriod"/>
            </a:pPr>
            <a:endParaRPr lang="en-US" dirty="0">
              <a:solidFill>
                <a:schemeClr val="tx1"/>
              </a:solidFill>
              <a:latin typeface="Georgia"/>
              <a:cs typeface="Georgia"/>
            </a:endParaRPr>
          </a:p>
        </p:txBody>
      </p:sp>
      <p:pic>
        <p:nvPicPr>
          <p:cNvPr id="19" name="Picture 18" descr="kabah corner.jpg"/>
          <p:cNvPicPr>
            <a:picLocks noChangeAspect="1"/>
          </p:cNvPicPr>
          <p:nvPr/>
        </p:nvPicPr>
        <p:blipFill rotWithShape="1">
          <a:blip r:embed="rId25">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29</a:t>
            </a:fld>
            <a:endParaRPr lang="en-US" dirty="0"/>
          </a:p>
        </p:txBody>
      </p:sp>
    </p:spTree>
    <p:extLst>
      <p:ext uri="{BB962C8B-B14F-4D97-AF65-F5344CB8AC3E}">
        <p14:creationId xmlns:p14="http://schemas.microsoft.com/office/powerpoint/2010/main" val="165560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343" y="217615"/>
            <a:ext cx="5182305" cy="726775"/>
          </a:xfrm>
        </p:spPr>
        <p:txBody>
          <a:bodyPr>
            <a:normAutofit fontScale="90000"/>
          </a:bodyPr>
          <a:lstStyle/>
          <a:p>
            <a:pPr algn="l"/>
            <a:r>
              <a:rPr lang="en-US" i="1" dirty="0">
                <a:latin typeface="Georgia"/>
                <a:cs typeface="Georgia"/>
              </a:rPr>
              <a:t>Hajj over the years</a:t>
            </a:r>
            <a:endParaRPr lang="en-US" dirty="0">
              <a:latin typeface="Georgia"/>
              <a:cs typeface="Georgia"/>
            </a:endParaRPr>
          </a:p>
        </p:txBody>
      </p:sp>
      <p:sp>
        <p:nvSpPr>
          <p:cNvPr id="3" name="Subtitle 2"/>
          <p:cNvSpPr>
            <a:spLocks noGrp="1"/>
          </p:cNvSpPr>
          <p:nvPr>
            <p:ph type="subTitle" idx="1"/>
          </p:nvPr>
        </p:nvSpPr>
        <p:spPr>
          <a:xfrm>
            <a:off x="2622009" y="1127844"/>
            <a:ext cx="6400800" cy="2454890"/>
          </a:xfrm>
        </p:spPr>
        <p:txBody>
          <a:bodyPr>
            <a:normAutofit/>
          </a:bodyPr>
          <a:lstStyle/>
          <a:p>
            <a:pPr marL="342900" indent="-342900" algn="l">
              <a:buFont typeface="Arial"/>
              <a:buChar char="•"/>
            </a:pPr>
            <a:endParaRPr lang="en-US" sz="2500" dirty="0">
              <a:solidFill>
                <a:schemeClr val="tx1"/>
              </a:solidFill>
              <a:latin typeface="Georgia"/>
              <a:cs typeface="Georgia"/>
            </a:endParaRPr>
          </a:p>
          <a:p>
            <a:pPr marL="457200" indent="-457200" algn="l">
              <a:buFont typeface="Arial"/>
              <a:buChar char="•"/>
            </a:pPr>
            <a:endParaRPr lang="en-US" sz="2500" dirty="0">
              <a:solidFill>
                <a:schemeClr val="tx1"/>
              </a:solidFill>
              <a:latin typeface="Georgia"/>
              <a:cs typeface="Georgia"/>
            </a:endParaRPr>
          </a:p>
          <a:p>
            <a:pPr algn="l"/>
            <a:endParaRPr lang="en-US" sz="2500" dirty="0">
              <a:latin typeface="Georgia"/>
              <a:cs typeface="Georgia"/>
            </a:endParaRPr>
          </a:p>
        </p:txBody>
      </p:sp>
      <p:pic>
        <p:nvPicPr>
          <p:cNvPr id="11" name="Picture 10"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5" name="Subtitle 2"/>
          <p:cNvSpPr txBox="1">
            <a:spLocks/>
          </p:cNvSpPr>
          <p:nvPr/>
        </p:nvSpPr>
        <p:spPr>
          <a:xfrm>
            <a:off x="2453567" y="1127843"/>
            <a:ext cx="6400800" cy="367142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100" dirty="0">
                <a:solidFill>
                  <a:schemeClr val="tx1"/>
                </a:solidFill>
                <a:latin typeface="Georgia"/>
                <a:cs typeface="Georgia"/>
              </a:rPr>
              <a:t>In August 2018, 2.4 million people performed the Hajj.</a:t>
            </a:r>
            <a:r>
              <a:rPr lang="en-US" sz="2100" baseline="30000" dirty="0">
                <a:solidFill>
                  <a:schemeClr val="tx1"/>
                </a:solidFill>
                <a:latin typeface="Georgia"/>
                <a:cs typeface="Georgia"/>
              </a:rPr>
              <a:t>2 </a:t>
            </a:r>
          </a:p>
          <a:p>
            <a:pPr marL="457200" indent="-457200" algn="l">
              <a:buFont typeface="Arial"/>
              <a:buChar char="•"/>
            </a:pPr>
            <a:r>
              <a:rPr lang="en-US" sz="2100" dirty="0">
                <a:solidFill>
                  <a:schemeClr val="tx1"/>
                </a:solidFill>
                <a:latin typeface="Georgia"/>
                <a:cs typeface="Georgia"/>
              </a:rPr>
              <a:t>Since 1920, the number of foreign pilgrims have grown by 2,824%.</a:t>
            </a:r>
            <a:r>
              <a:rPr lang="en-US" sz="2100" baseline="30000" dirty="0">
                <a:solidFill>
                  <a:schemeClr val="tx1"/>
                </a:solidFill>
                <a:latin typeface="Georgia"/>
                <a:cs typeface="Georgia"/>
              </a:rPr>
              <a:t>3</a:t>
            </a:r>
          </a:p>
          <a:p>
            <a:pPr marL="457200" indent="-457200" algn="l">
              <a:buFont typeface="Arial"/>
              <a:buChar char="•"/>
            </a:pPr>
            <a:r>
              <a:rPr lang="en-US" sz="2100" dirty="0">
                <a:solidFill>
                  <a:schemeClr val="tx1"/>
                </a:solidFill>
                <a:latin typeface="Georgia"/>
                <a:cs typeface="Georgia"/>
              </a:rPr>
              <a:t>The Hajj is Saudi Arabia’s highest source of revenue after oil &amp; gas; more recent stats show earnings of $9 billion.</a:t>
            </a:r>
            <a:r>
              <a:rPr lang="en-US" sz="2100" baseline="30000" dirty="0">
                <a:solidFill>
                  <a:schemeClr val="tx1"/>
                </a:solidFill>
                <a:latin typeface="Georgia"/>
                <a:cs typeface="Georgia"/>
              </a:rPr>
              <a:t>4</a:t>
            </a:r>
            <a:r>
              <a:rPr lang="en-US" sz="2100" dirty="0">
                <a:solidFill>
                  <a:schemeClr val="tx1"/>
                </a:solidFill>
                <a:latin typeface="Georgia"/>
                <a:cs typeface="Georgia"/>
              </a:rPr>
              <a:t> By 2022, revenue is expected to exceed $150 billion.</a:t>
            </a:r>
            <a:r>
              <a:rPr lang="en-US" sz="2100" baseline="30000" dirty="0">
                <a:solidFill>
                  <a:schemeClr val="tx1"/>
                </a:solidFill>
                <a:latin typeface="Georgia"/>
                <a:cs typeface="Georgia"/>
              </a:rPr>
              <a:t>5</a:t>
            </a:r>
            <a:r>
              <a:rPr lang="en-US" sz="2100" dirty="0">
                <a:solidFill>
                  <a:schemeClr val="tx1"/>
                </a:solidFill>
                <a:latin typeface="Georgia"/>
                <a:cs typeface="Georgia"/>
              </a:rPr>
              <a:t> </a:t>
            </a:r>
          </a:p>
          <a:p>
            <a:pPr marL="457200" indent="-457200" algn="l">
              <a:buFont typeface="Arial"/>
              <a:buChar char="•"/>
            </a:pPr>
            <a:r>
              <a:rPr lang="en-US" sz="2100" dirty="0">
                <a:solidFill>
                  <a:schemeClr val="tx1"/>
                </a:solidFill>
                <a:latin typeface="Georgia"/>
                <a:cs typeface="Georgia"/>
              </a:rPr>
              <a:t>In efforts to control crowds, Mecca and its surrounding areas have undergone (and continue to go through) substantial change.</a:t>
            </a:r>
          </a:p>
          <a:p>
            <a:pPr algn="l"/>
            <a:endParaRPr lang="en-US" sz="2500" dirty="0">
              <a:latin typeface="Georgia"/>
              <a:cs typeface="Georgia"/>
            </a:endParaRPr>
          </a:p>
        </p:txBody>
      </p:sp>
      <p:sp>
        <p:nvSpPr>
          <p:cNvPr id="4" name="Slide Number Placeholder 3"/>
          <p:cNvSpPr>
            <a:spLocks noGrp="1"/>
          </p:cNvSpPr>
          <p:nvPr>
            <p:ph type="sldNum" sz="quarter" idx="12"/>
          </p:nvPr>
        </p:nvSpPr>
        <p:spPr/>
        <p:txBody>
          <a:bodyPr/>
          <a:lstStyle/>
          <a:p>
            <a:fld id="{691A913A-B794-564C-929F-0472DEB82B95}" type="slidenum">
              <a:rPr lang="en-US" smtClean="0"/>
              <a:t>3</a:t>
            </a:fld>
            <a:endParaRPr lang="en-US"/>
          </a:p>
        </p:txBody>
      </p:sp>
    </p:spTree>
    <p:extLst>
      <p:ext uri="{BB962C8B-B14F-4D97-AF65-F5344CB8AC3E}">
        <p14:creationId xmlns:p14="http://schemas.microsoft.com/office/powerpoint/2010/main" val="3636663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kabah corner.jpg"/>
          <p:cNvPicPr>
            <a:picLocks noChangeAspect="1"/>
          </p:cNvPicPr>
          <p:nvPr/>
        </p:nvPicPr>
        <p:blipFill rotWithShape="1">
          <a:blip r:embed="rId2">
            <a:alphaModFix amt="25000"/>
            <a:extLst>
              <a:ext uri="{28A0092B-C50C-407E-A947-70E740481C1C}">
                <a14:useLocalDpi xmlns:a14="http://schemas.microsoft.com/office/drawing/2010/main" val="0"/>
              </a:ext>
            </a:extLst>
          </a:blip>
          <a:srcRect l="26240" t="19715" b="13309"/>
          <a:stretch/>
        </p:blipFill>
        <p:spPr>
          <a:xfrm>
            <a:off x="0" y="0"/>
            <a:ext cx="4286081" cy="6918898"/>
          </a:xfrm>
          <a:prstGeom prst="rect">
            <a:avLst/>
          </a:prstGeom>
        </p:spPr>
      </p:pic>
      <p:sp>
        <p:nvSpPr>
          <p:cNvPr id="2" name="Slide Number Placeholder 1"/>
          <p:cNvSpPr>
            <a:spLocks noGrp="1"/>
          </p:cNvSpPr>
          <p:nvPr>
            <p:ph type="sldNum" sz="quarter" idx="12"/>
          </p:nvPr>
        </p:nvSpPr>
        <p:spPr/>
        <p:txBody>
          <a:bodyPr/>
          <a:lstStyle/>
          <a:p>
            <a:fld id="{691A913A-B794-564C-929F-0472DEB82B95}" type="slidenum">
              <a:rPr lang="en-US" smtClean="0"/>
              <a:t>30</a:t>
            </a:fld>
            <a:endParaRPr lang="en-US"/>
          </a:p>
        </p:txBody>
      </p:sp>
    </p:spTree>
    <p:extLst>
      <p:ext uri="{BB962C8B-B14F-4D97-AF65-F5344CB8AC3E}">
        <p14:creationId xmlns:p14="http://schemas.microsoft.com/office/powerpoint/2010/main" val="46898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343" y="217615"/>
            <a:ext cx="5182305" cy="726775"/>
          </a:xfrm>
        </p:spPr>
        <p:txBody>
          <a:bodyPr>
            <a:normAutofit fontScale="90000"/>
          </a:bodyPr>
          <a:lstStyle/>
          <a:p>
            <a:pPr algn="l"/>
            <a:r>
              <a:rPr lang="en-US" i="1" dirty="0">
                <a:latin typeface="Georgia"/>
                <a:cs typeface="Georgia"/>
              </a:rPr>
              <a:t>Hajj over the years</a:t>
            </a:r>
            <a:endParaRPr lang="en-US" dirty="0">
              <a:latin typeface="Georgia"/>
              <a:cs typeface="Georgia"/>
            </a:endParaRPr>
          </a:p>
        </p:txBody>
      </p:sp>
      <p:pic>
        <p:nvPicPr>
          <p:cNvPr id="11" name="Picture 10"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pic>
        <p:nvPicPr>
          <p:cNvPr id="7" name="Picture 6" descr="new kabah.jpg"/>
          <p:cNvPicPr>
            <a:picLocks noChangeAspect="1"/>
          </p:cNvPicPr>
          <p:nvPr/>
        </p:nvPicPr>
        <p:blipFill rotWithShape="1">
          <a:blip r:embed="rId3">
            <a:extLst>
              <a:ext uri="{28A0092B-C50C-407E-A947-70E740481C1C}">
                <a14:useLocalDpi xmlns:a14="http://schemas.microsoft.com/office/drawing/2010/main" val="0"/>
              </a:ext>
            </a:extLst>
          </a:blip>
          <a:srcRect l="10918" r="14239"/>
          <a:stretch/>
        </p:blipFill>
        <p:spPr>
          <a:xfrm>
            <a:off x="4179434" y="3579362"/>
            <a:ext cx="4180710" cy="3142113"/>
          </a:xfrm>
          <a:prstGeom prst="rect">
            <a:avLst/>
          </a:prstGeom>
        </p:spPr>
      </p:pic>
      <p:pic>
        <p:nvPicPr>
          <p:cNvPr id="6" name="Picture 5" descr="old kaba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343" y="1448684"/>
            <a:ext cx="4180710" cy="3058886"/>
          </a:xfrm>
          <a:prstGeom prst="rect">
            <a:avLst/>
          </a:prstGeom>
        </p:spPr>
      </p:pic>
      <p:sp>
        <p:nvSpPr>
          <p:cNvPr id="3" name="TextBox 2"/>
          <p:cNvSpPr txBox="1"/>
          <p:nvPr/>
        </p:nvSpPr>
        <p:spPr>
          <a:xfrm>
            <a:off x="2570343" y="1042737"/>
            <a:ext cx="3699446" cy="369332"/>
          </a:xfrm>
          <a:prstGeom prst="rect">
            <a:avLst/>
          </a:prstGeom>
          <a:noFill/>
        </p:spPr>
        <p:txBody>
          <a:bodyPr wrap="square" rtlCol="0">
            <a:spAutoFit/>
          </a:bodyPr>
          <a:lstStyle/>
          <a:p>
            <a:r>
              <a:rPr lang="en-US" i="1" dirty="0">
                <a:latin typeface="Georgia"/>
                <a:cs typeface="Georgia"/>
              </a:rPr>
              <a:t>The </a:t>
            </a:r>
            <a:r>
              <a:rPr lang="en-US" i="1" dirty="0" err="1">
                <a:latin typeface="Georgia"/>
                <a:cs typeface="Georgia"/>
              </a:rPr>
              <a:t>Ka’aba</a:t>
            </a:r>
            <a:r>
              <a:rPr lang="en-US" i="1" dirty="0">
                <a:latin typeface="Georgia"/>
                <a:cs typeface="Georgia"/>
              </a:rPr>
              <a:t>, then and now</a:t>
            </a:r>
          </a:p>
        </p:txBody>
      </p:sp>
      <p:sp>
        <p:nvSpPr>
          <p:cNvPr id="4" name="Slide Number Placeholder 3"/>
          <p:cNvSpPr>
            <a:spLocks noGrp="1"/>
          </p:cNvSpPr>
          <p:nvPr>
            <p:ph type="sldNum" sz="quarter" idx="12"/>
          </p:nvPr>
        </p:nvSpPr>
        <p:spPr/>
        <p:txBody>
          <a:bodyPr/>
          <a:lstStyle/>
          <a:p>
            <a:fld id="{691A913A-B794-564C-929F-0472DEB82B95}" type="slidenum">
              <a:rPr lang="en-US" smtClean="0"/>
              <a:t>4</a:t>
            </a:fld>
            <a:endParaRPr lang="en-US"/>
          </a:p>
        </p:txBody>
      </p:sp>
    </p:spTree>
    <p:extLst>
      <p:ext uri="{BB962C8B-B14F-4D97-AF65-F5344CB8AC3E}">
        <p14:creationId xmlns:p14="http://schemas.microsoft.com/office/powerpoint/2010/main" val="382410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343" y="217615"/>
            <a:ext cx="5182305" cy="726775"/>
          </a:xfrm>
        </p:spPr>
        <p:txBody>
          <a:bodyPr>
            <a:normAutofit fontScale="90000"/>
          </a:bodyPr>
          <a:lstStyle/>
          <a:p>
            <a:pPr algn="l"/>
            <a:r>
              <a:rPr lang="en-US" i="1" dirty="0">
                <a:latin typeface="Georgia"/>
                <a:cs typeface="Georgia"/>
              </a:rPr>
              <a:t>Hajj over the years</a:t>
            </a:r>
            <a:endParaRPr lang="en-US" dirty="0">
              <a:latin typeface="Georgia"/>
              <a:cs typeface="Georgia"/>
            </a:endParaRPr>
          </a:p>
        </p:txBody>
      </p:sp>
      <p:pic>
        <p:nvPicPr>
          <p:cNvPr id="11" name="Picture 10"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3" name="TextBox 2"/>
          <p:cNvSpPr txBox="1"/>
          <p:nvPr/>
        </p:nvSpPr>
        <p:spPr>
          <a:xfrm>
            <a:off x="2570342" y="1042737"/>
            <a:ext cx="4301025" cy="369332"/>
          </a:xfrm>
          <a:prstGeom prst="rect">
            <a:avLst/>
          </a:prstGeom>
          <a:noFill/>
        </p:spPr>
        <p:txBody>
          <a:bodyPr wrap="square" rtlCol="0">
            <a:spAutoFit/>
          </a:bodyPr>
          <a:lstStyle/>
          <a:p>
            <a:r>
              <a:rPr lang="en-US" i="1" dirty="0">
                <a:latin typeface="Georgia"/>
                <a:cs typeface="Georgia"/>
              </a:rPr>
              <a:t>Stoning of the devils, then and now</a:t>
            </a:r>
          </a:p>
        </p:txBody>
      </p:sp>
      <p:pic>
        <p:nvPicPr>
          <p:cNvPr id="4" name="Picture 3" descr="new sto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742" y="3617161"/>
            <a:ext cx="5135979" cy="2739189"/>
          </a:xfrm>
          <a:prstGeom prst="rect">
            <a:avLst/>
          </a:prstGeom>
        </p:spPr>
      </p:pic>
      <p:pic>
        <p:nvPicPr>
          <p:cNvPr id="5" name="Picture 4" descr="old ston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342" y="1572489"/>
            <a:ext cx="4453473" cy="2839089"/>
          </a:xfrm>
          <a:prstGeom prst="rect">
            <a:avLst/>
          </a:prstGeom>
        </p:spPr>
      </p:pic>
      <p:sp>
        <p:nvSpPr>
          <p:cNvPr id="6" name="Slide Number Placeholder 5"/>
          <p:cNvSpPr>
            <a:spLocks noGrp="1"/>
          </p:cNvSpPr>
          <p:nvPr>
            <p:ph type="sldNum" sz="quarter" idx="12"/>
          </p:nvPr>
        </p:nvSpPr>
        <p:spPr/>
        <p:txBody>
          <a:bodyPr/>
          <a:lstStyle/>
          <a:p>
            <a:fld id="{691A913A-B794-564C-929F-0472DEB82B95}" type="slidenum">
              <a:rPr lang="en-US" smtClean="0"/>
              <a:t>5</a:t>
            </a:fld>
            <a:endParaRPr lang="en-US"/>
          </a:p>
        </p:txBody>
      </p:sp>
    </p:spTree>
    <p:extLst>
      <p:ext uri="{BB962C8B-B14F-4D97-AF65-F5344CB8AC3E}">
        <p14:creationId xmlns:p14="http://schemas.microsoft.com/office/powerpoint/2010/main" val="400454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343" y="217615"/>
            <a:ext cx="5182305" cy="726775"/>
          </a:xfrm>
        </p:spPr>
        <p:txBody>
          <a:bodyPr>
            <a:normAutofit fontScale="90000"/>
          </a:bodyPr>
          <a:lstStyle/>
          <a:p>
            <a:pPr algn="l"/>
            <a:r>
              <a:rPr lang="en-US" i="1" dirty="0">
                <a:latin typeface="Georgia"/>
                <a:cs typeface="Georgia"/>
              </a:rPr>
              <a:t>Hajj over the years</a:t>
            </a:r>
            <a:endParaRPr lang="en-US" dirty="0">
              <a:latin typeface="Georgia"/>
              <a:cs typeface="Georgia"/>
            </a:endParaRPr>
          </a:p>
        </p:txBody>
      </p:sp>
      <p:pic>
        <p:nvPicPr>
          <p:cNvPr id="11" name="Picture 10" descr="kabah corner.jpg"/>
          <p:cNvPicPr>
            <a:picLocks noChangeAspect="1"/>
          </p:cNvPicPr>
          <p:nvPr/>
        </p:nvPicPr>
        <p:blipFill rotWithShape="1">
          <a:blip r:embed="rId2">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3" name="TextBox 2"/>
          <p:cNvSpPr txBox="1"/>
          <p:nvPr/>
        </p:nvSpPr>
        <p:spPr>
          <a:xfrm>
            <a:off x="2570342" y="1042737"/>
            <a:ext cx="4301025" cy="369332"/>
          </a:xfrm>
          <a:prstGeom prst="rect">
            <a:avLst/>
          </a:prstGeom>
          <a:noFill/>
        </p:spPr>
        <p:txBody>
          <a:bodyPr wrap="square" rtlCol="0">
            <a:spAutoFit/>
          </a:bodyPr>
          <a:lstStyle/>
          <a:p>
            <a:r>
              <a:rPr lang="en-US" i="1" dirty="0">
                <a:latin typeface="Georgia"/>
                <a:cs typeface="Georgia"/>
              </a:rPr>
              <a:t>Camping at Mina, then and now</a:t>
            </a:r>
          </a:p>
        </p:txBody>
      </p:sp>
      <p:pic>
        <p:nvPicPr>
          <p:cNvPr id="7" name="Picture 6" descr="new mi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905" y="3763210"/>
            <a:ext cx="4023895" cy="2682597"/>
          </a:xfrm>
          <a:prstGeom prst="rect">
            <a:avLst/>
          </a:prstGeom>
        </p:spPr>
      </p:pic>
      <p:pic>
        <p:nvPicPr>
          <p:cNvPr id="6" name="Picture 5" descr="mina 188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370" y="1622258"/>
            <a:ext cx="3754044" cy="2468479"/>
          </a:xfrm>
          <a:prstGeom prst="rect">
            <a:avLst/>
          </a:prstGeom>
        </p:spPr>
      </p:pic>
      <p:sp>
        <p:nvSpPr>
          <p:cNvPr id="4" name="Slide Number Placeholder 3"/>
          <p:cNvSpPr>
            <a:spLocks noGrp="1"/>
          </p:cNvSpPr>
          <p:nvPr>
            <p:ph type="sldNum" sz="quarter" idx="12"/>
          </p:nvPr>
        </p:nvSpPr>
        <p:spPr/>
        <p:txBody>
          <a:bodyPr/>
          <a:lstStyle/>
          <a:p>
            <a:fld id="{691A913A-B794-564C-929F-0472DEB82B95}" type="slidenum">
              <a:rPr lang="en-US" smtClean="0"/>
              <a:t>6</a:t>
            </a:fld>
            <a:endParaRPr lang="en-US"/>
          </a:p>
        </p:txBody>
      </p:sp>
    </p:spTree>
    <p:extLst>
      <p:ext uri="{BB962C8B-B14F-4D97-AF65-F5344CB8AC3E}">
        <p14:creationId xmlns:p14="http://schemas.microsoft.com/office/powerpoint/2010/main" val="400277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6842" y="221337"/>
            <a:ext cx="5182305" cy="726775"/>
          </a:xfrm>
        </p:spPr>
        <p:txBody>
          <a:bodyPr>
            <a:normAutofit fontScale="90000"/>
          </a:bodyPr>
          <a:lstStyle/>
          <a:p>
            <a:pPr algn="l"/>
            <a:r>
              <a:rPr lang="en-US" i="1" dirty="0">
                <a:latin typeface="Georgia"/>
                <a:cs typeface="Georgia"/>
              </a:rPr>
              <a:t>The state of Ihram</a:t>
            </a:r>
            <a:endParaRPr lang="en-US" dirty="0">
              <a:latin typeface="Georgia"/>
              <a:cs typeface="Georgia"/>
            </a:endParaRPr>
          </a:p>
        </p:txBody>
      </p:sp>
      <p:sp>
        <p:nvSpPr>
          <p:cNvPr id="3" name="Subtitle 2"/>
          <p:cNvSpPr>
            <a:spLocks noGrp="1"/>
          </p:cNvSpPr>
          <p:nvPr>
            <p:ph type="subTitle" idx="1"/>
          </p:nvPr>
        </p:nvSpPr>
        <p:spPr>
          <a:xfrm>
            <a:off x="2606842" y="1014579"/>
            <a:ext cx="5868737" cy="1914772"/>
          </a:xfrm>
        </p:spPr>
        <p:txBody>
          <a:bodyPr>
            <a:normAutofit fontScale="92500" lnSpcReduction="10000"/>
          </a:bodyPr>
          <a:lstStyle/>
          <a:p>
            <a:pPr marL="457200" indent="-457200" algn="l">
              <a:buFont typeface="Arial"/>
              <a:buChar char="•"/>
            </a:pPr>
            <a:r>
              <a:rPr lang="en-US" sz="2200" dirty="0">
                <a:solidFill>
                  <a:schemeClr val="tx1"/>
                </a:solidFill>
                <a:latin typeface="Georgia"/>
                <a:cs typeface="Georgia"/>
              </a:rPr>
              <a:t>Pilgrims begin by announcing their intent (</a:t>
            </a:r>
            <a:r>
              <a:rPr lang="en-US" sz="2200" i="1" dirty="0" err="1">
                <a:solidFill>
                  <a:schemeClr val="tx1"/>
                </a:solidFill>
                <a:latin typeface="Georgia"/>
                <a:cs typeface="Georgia"/>
              </a:rPr>
              <a:t>niyya</a:t>
            </a:r>
            <a:r>
              <a:rPr lang="en-US" sz="2200" dirty="0">
                <a:solidFill>
                  <a:schemeClr val="tx1"/>
                </a:solidFill>
                <a:latin typeface="Georgia"/>
                <a:cs typeface="Georgia"/>
              </a:rPr>
              <a:t>) to perform hajj, upon which they enter into the state of </a:t>
            </a:r>
            <a:r>
              <a:rPr lang="en-US" sz="2200" i="1" dirty="0">
                <a:solidFill>
                  <a:schemeClr val="tx1"/>
                </a:solidFill>
                <a:latin typeface="Georgia"/>
                <a:cs typeface="Georgia"/>
              </a:rPr>
              <a:t>ihram</a:t>
            </a:r>
            <a:r>
              <a:rPr lang="en-US" sz="2200" dirty="0">
                <a:solidFill>
                  <a:schemeClr val="tx1"/>
                </a:solidFill>
                <a:latin typeface="Georgia"/>
                <a:cs typeface="Georgia"/>
              </a:rPr>
              <a:t>.</a:t>
            </a:r>
          </a:p>
          <a:p>
            <a:pPr marL="457200" indent="-457200" algn="l">
              <a:buFont typeface="Arial"/>
              <a:buChar char="•"/>
            </a:pPr>
            <a:r>
              <a:rPr lang="en-US" sz="2200" dirty="0">
                <a:solidFill>
                  <a:schemeClr val="tx1"/>
                </a:solidFill>
                <a:latin typeface="Georgia"/>
                <a:cs typeface="Georgia"/>
              </a:rPr>
              <a:t>The state of </a:t>
            </a:r>
            <a:r>
              <a:rPr lang="en-US" sz="2200" i="1" dirty="0">
                <a:solidFill>
                  <a:schemeClr val="tx1"/>
                </a:solidFill>
                <a:latin typeface="Georgia"/>
                <a:cs typeface="Georgia"/>
              </a:rPr>
              <a:t>ihram</a:t>
            </a:r>
            <a:r>
              <a:rPr lang="en-US" sz="2200" dirty="0">
                <a:solidFill>
                  <a:schemeClr val="tx1"/>
                </a:solidFill>
                <a:latin typeface="Georgia"/>
                <a:cs typeface="Georgia"/>
              </a:rPr>
              <a:t> calls for certain conditions that need to be maintained throughout the duration of hajj.</a:t>
            </a:r>
          </a:p>
          <a:p>
            <a:pPr marL="457200" indent="-457200" algn="l">
              <a:buFont typeface="Arial"/>
              <a:buChar char="•"/>
            </a:pPr>
            <a:endParaRPr lang="en-US" dirty="0">
              <a:solidFill>
                <a:schemeClr val="tx1"/>
              </a:solidFill>
              <a:latin typeface="Georgia"/>
              <a:cs typeface="Georgia"/>
            </a:endParaRPr>
          </a:p>
          <a:p>
            <a:pPr marL="457200" indent="-457200" algn="l">
              <a:buFont typeface="Arial"/>
              <a:buChar char="•"/>
            </a:pPr>
            <a:endParaRPr lang="en-US" dirty="0">
              <a:solidFill>
                <a:schemeClr val="tx1"/>
              </a:solidFill>
              <a:latin typeface="Georgia"/>
              <a:cs typeface="Georgia"/>
            </a:endParaRPr>
          </a:p>
          <a:p>
            <a:pPr algn="l"/>
            <a:endParaRPr lang="en-US" dirty="0">
              <a:latin typeface="Georgia"/>
              <a:cs typeface="Georgia"/>
            </a:endParaRPr>
          </a:p>
        </p:txBody>
      </p:sp>
      <p:pic>
        <p:nvPicPr>
          <p:cNvPr id="4" name="Picture 3" descr="haj ihram.jpeg"/>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4942946" y="2929351"/>
            <a:ext cx="1771838" cy="2323278"/>
          </a:xfrm>
          <a:prstGeom prst="rect">
            <a:avLst/>
          </a:prstGeom>
          <a:ln>
            <a:noFill/>
          </a:ln>
        </p:spPr>
      </p:pic>
      <p:sp>
        <p:nvSpPr>
          <p:cNvPr id="12" name="TextBox 11"/>
          <p:cNvSpPr txBox="1"/>
          <p:nvPr/>
        </p:nvSpPr>
        <p:spPr>
          <a:xfrm>
            <a:off x="2927683" y="3034641"/>
            <a:ext cx="1778001" cy="1569660"/>
          </a:xfrm>
          <a:prstGeom prst="rect">
            <a:avLst/>
          </a:prstGeom>
          <a:noFill/>
        </p:spPr>
        <p:txBody>
          <a:bodyPr wrap="square" rtlCol="0">
            <a:spAutoFit/>
          </a:bodyPr>
          <a:lstStyle/>
          <a:p>
            <a:r>
              <a:rPr lang="en-US" sz="1600" dirty="0">
                <a:latin typeface="Georgia"/>
                <a:cs typeface="Georgia"/>
              </a:rPr>
              <a:t>Men wear two pieces of unstitched cloth, signifying simplicity (typically white)</a:t>
            </a:r>
          </a:p>
        </p:txBody>
      </p:sp>
      <p:sp>
        <p:nvSpPr>
          <p:cNvPr id="13" name="TextBox 12"/>
          <p:cNvSpPr txBox="1"/>
          <p:nvPr/>
        </p:nvSpPr>
        <p:spPr>
          <a:xfrm>
            <a:off x="2927683" y="4945165"/>
            <a:ext cx="2015263" cy="1323439"/>
          </a:xfrm>
          <a:prstGeom prst="rect">
            <a:avLst/>
          </a:prstGeom>
          <a:noFill/>
        </p:spPr>
        <p:txBody>
          <a:bodyPr wrap="square" rtlCol="0">
            <a:spAutoFit/>
          </a:bodyPr>
          <a:lstStyle/>
          <a:p>
            <a:r>
              <a:rPr lang="en-US" sz="1600" dirty="0">
                <a:latin typeface="Georgia"/>
                <a:cs typeface="Georgia"/>
              </a:rPr>
              <a:t>Women wear clothing covering everything other than the face and hands. </a:t>
            </a:r>
          </a:p>
        </p:txBody>
      </p:sp>
      <p:sp>
        <p:nvSpPr>
          <p:cNvPr id="14" name="TextBox 13"/>
          <p:cNvSpPr txBox="1"/>
          <p:nvPr/>
        </p:nvSpPr>
        <p:spPr>
          <a:xfrm>
            <a:off x="6817895" y="2746573"/>
            <a:ext cx="1943767" cy="4001096"/>
          </a:xfrm>
          <a:prstGeom prst="rect">
            <a:avLst/>
          </a:prstGeom>
          <a:noFill/>
        </p:spPr>
        <p:txBody>
          <a:bodyPr wrap="square" rtlCol="0">
            <a:spAutoFit/>
          </a:bodyPr>
          <a:lstStyle/>
          <a:p>
            <a:pPr marL="285750" indent="-285750">
              <a:buFont typeface="Arial"/>
              <a:buChar char="•"/>
            </a:pPr>
            <a:r>
              <a:rPr lang="en-US" sz="1400" dirty="0">
                <a:latin typeface="Georgia"/>
                <a:cs typeface="Georgia"/>
              </a:rPr>
              <a:t>Engaging in arguments/ quarrels</a:t>
            </a:r>
          </a:p>
          <a:p>
            <a:pPr marL="285750" indent="-285750">
              <a:buFont typeface="Arial"/>
              <a:buChar char="•"/>
            </a:pPr>
            <a:r>
              <a:rPr lang="en-US" sz="1400" dirty="0">
                <a:latin typeface="Georgia"/>
                <a:cs typeface="Georgia"/>
              </a:rPr>
              <a:t>Looking in the mirror</a:t>
            </a:r>
          </a:p>
          <a:p>
            <a:pPr marL="285750" indent="-285750">
              <a:buFont typeface="Arial"/>
              <a:buChar char="•"/>
            </a:pPr>
            <a:r>
              <a:rPr lang="en-US" sz="1400" dirty="0">
                <a:latin typeface="Georgia"/>
                <a:cs typeface="Georgia"/>
              </a:rPr>
              <a:t>Dissolute behaviour (lying, swearing or boasting)</a:t>
            </a:r>
          </a:p>
          <a:p>
            <a:pPr marL="285750" indent="-285750">
              <a:buFont typeface="Arial"/>
              <a:buChar char="•"/>
            </a:pPr>
            <a:r>
              <a:rPr lang="en-US" sz="1400" dirty="0">
                <a:latin typeface="Georgia"/>
                <a:cs typeface="Georgia"/>
              </a:rPr>
              <a:t>Killing insects/other living creatures</a:t>
            </a:r>
          </a:p>
          <a:p>
            <a:endParaRPr lang="en-US" sz="1400" dirty="0">
              <a:latin typeface="Georgia"/>
              <a:cs typeface="Georgia"/>
            </a:endParaRPr>
          </a:p>
          <a:p>
            <a:r>
              <a:rPr lang="mr-IN" sz="1400" dirty="0">
                <a:latin typeface="Georgia"/>
                <a:cs typeface="Georgia"/>
              </a:rPr>
              <a:t>…</a:t>
            </a:r>
            <a:r>
              <a:rPr lang="en-US" sz="1400" dirty="0">
                <a:latin typeface="Georgia"/>
                <a:cs typeface="Georgia"/>
              </a:rPr>
              <a:t> are some examples of behaviour that nullify the state of </a:t>
            </a:r>
            <a:r>
              <a:rPr lang="en-US" sz="1400" i="1" dirty="0">
                <a:latin typeface="Georgia"/>
                <a:cs typeface="Georgia"/>
              </a:rPr>
              <a:t>ihram</a:t>
            </a:r>
            <a:r>
              <a:rPr lang="en-US" sz="1400" dirty="0">
                <a:latin typeface="Georgia"/>
                <a:cs typeface="Georgia"/>
              </a:rPr>
              <a:t>. </a:t>
            </a:r>
          </a:p>
          <a:p>
            <a:pPr marL="285750" indent="-285750">
              <a:buFont typeface="Arial"/>
              <a:buChar char="•"/>
            </a:pPr>
            <a:endParaRPr lang="en-US" sz="1600" dirty="0">
              <a:latin typeface="Georgia"/>
              <a:cs typeface="Georgia"/>
            </a:endParaRPr>
          </a:p>
        </p:txBody>
      </p:sp>
      <p:pic>
        <p:nvPicPr>
          <p:cNvPr id="15" name="Picture 14" descr="kabah corner.jpg"/>
          <p:cNvPicPr>
            <a:picLocks noChangeAspect="1"/>
          </p:cNvPicPr>
          <p:nvPr/>
        </p:nvPicPr>
        <p:blipFill rotWithShape="1">
          <a:blip r:embed="rId4">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5" name="Slide Number Placeholder 4"/>
          <p:cNvSpPr>
            <a:spLocks noGrp="1"/>
          </p:cNvSpPr>
          <p:nvPr>
            <p:ph type="sldNum" sz="quarter" idx="12"/>
          </p:nvPr>
        </p:nvSpPr>
        <p:spPr/>
        <p:txBody>
          <a:bodyPr/>
          <a:lstStyle/>
          <a:p>
            <a:fld id="{691A913A-B794-564C-929F-0472DEB82B95}" type="slidenum">
              <a:rPr lang="en-US" smtClean="0"/>
              <a:t>7</a:t>
            </a:fld>
            <a:endParaRPr lang="en-US"/>
          </a:p>
        </p:txBody>
      </p:sp>
    </p:spTree>
    <p:extLst>
      <p:ext uri="{BB962C8B-B14F-4D97-AF65-F5344CB8AC3E}">
        <p14:creationId xmlns:p14="http://schemas.microsoft.com/office/powerpoint/2010/main" val="159281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The stages of Hajj</a:t>
            </a:r>
            <a:endParaRPr lang="en-US" dirty="0">
              <a:latin typeface="Georgia"/>
              <a:cs typeface="Georgia"/>
            </a:endParaRPr>
          </a:p>
        </p:txBody>
      </p:sp>
      <p:sp>
        <p:nvSpPr>
          <p:cNvPr id="18" name="Subtitle 2"/>
          <p:cNvSpPr txBox="1">
            <a:spLocks/>
          </p:cNvSpPr>
          <p:nvPr/>
        </p:nvSpPr>
        <p:spPr>
          <a:xfrm>
            <a:off x="3102470" y="1797673"/>
            <a:ext cx="4104105" cy="437834"/>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0" b="1" i="1" dirty="0">
                <a:solidFill>
                  <a:schemeClr val="tx1"/>
                </a:solidFill>
                <a:latin typeface="Georgia"/>
                <a:cs typeface="Georgia"/>
              </a:rPr>
              <a:t>1.  </a:t>
            </a:r>
            <a:r>
              <a:rPr lang="en-US" sz="8000" i="1" dirty="0">
                <a:solidFill>
                  <a:schemeClr val="tx1"/>
                </a:solidFill>
                <a:latin typeface="Georgia"/>
                <a:cs typeface="Georgia"/>
              </a:rPr>
              <a:t>	</a:t>
            </a:r>
            <a:r>
              <a:rPr lang="en-US" sz="8000" b="1" i="1" dirty="0">
                <a:solidFill>
                  <a:schemeClr val="tx1"/>
                </a:solidFill>
                <a:latin typeface="Georgia"/>
                <a:cs typeface="Georgia"/>
              </a:rPr>
              <a:t>Intention &amp; </a:t>
            </a:r>
            <a:r>
              <a:rPr lang="en-US" sz="8000" b="1" i="1" dirty="0" err="1">
                <a:solidFill>
                  <a:schemeClr val="tx1"/>
                </a:solidFill>
                <a:latin typeface="Georgia"/>
                <a:cs typeface="Georgia"/>
              </a:rPr>
              <a:t>Talbiya</a:t>
            </a:r>
            <a:r>
              <a:rPr lang="en-US" sz="8000" b="1" i="1" dirty="0">
                <a:solidFill>
                  <a:schemeClr val="tx1"/>
                </a:solidFill>
                <a:latin typeface="Georgia"/>
                <a:cs typeface="Georgia"/>
              </a:rPr>
              <a:t> </a:t>
            </a:r>
            <a:endParaRPr lang="en-US" sz="8000" b="1" dirty="0">
              <a:solidFill>
                <a:schemeClr val="tx1"/>
              </a:solidFill>
              <a:latin typeface="Georgia"/>
              <a:cs typeface="Georgia"/>
            </a:endParaRPr>
          </a:p>
          <a:p>
            <a:pPr algn="l"/>
            <a:r>
              <a:rPr lang="en-US" sz="2200" dirty="0">
                <a:solidFill>
                  <a:schemeClr val="tx1"/>
                </a:solidFill>
                <a:latin typeface="Georgia"/>
                <a:cs typeface="Georgia"/>
              </a:rPr>
              <a:t>	</a:t>
            </a: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9" name="Picture 8" descr="mosque.png"/>
          <p:cNvPicPr>
            <a:picLocks noChangeAspect="1"/>
          </p:cNvPicPr>
          <p:nvPr/>
        </p:nvPicPr>
        <p:blipFill rotWithShape="1">
          <a:blip r:embed="rId2">
            <a:extLst>
              <a:ext uri="{28A0092B-C50C-407E-A947-70E740481C1C}">
                <a14:useLocalDpi xmlns:a14="http://schemas.microsoft.com/office/drawing/2010/main" val="0"/>
              </a:ext>
            </a:extLst>
          </a:blip>
          <a:srcRect l="25796" r="28481"/>
          <a:stretch/>
        </p:blipFill>
        <p:spPr>
          <a:xfrm>
            <a:off x="2548998" y="1738070"/>
            <a:ext cx="418788" cy="480859"/>
          </a:xfrm>
          <a:prstGeom prst="rect">
            <a:avLst/>
          </a:prstGeom>
        </p:spPr>
      </p:pic>
      <p:pic>
        <p:nvPicPr>
          <p:cNvPr id="19" name="Picture 18" descr="kabah corner.jpg"/>
          <p:cNvPicPr>
            <a:picLocks noChangeAspect="1"/>
          </p:cNvPicPr>
          <p:nvPr/>
        </p:nvPicPr>
        <p:blipFill rotWithShape="1">
          <a:blip r:embed="rId3">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sp>
        <p:nvSpPr>
          <p:cNvPr id="20" name="Subtitle 2"/>
          <p:cNvSpPr txBox="1">
            <a:spLocks/>
          </p:cNvSpPr>
          <p:nvPr/>
        </p:nvSpPr>
        <p:spPr>
          <a:xfrm>
            <a:off x="2548998" y="2379463"/>
            <a:ext cx="6219105" cy="3342221"/>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chemeClr val="tx1"/>
                </a:solidFill>
                <a:latin typeface="Georgia"/>
                <a:cs typeface="Georgia"/>
              </a:rPr>
              <a:t>Pilgrims announce their intent to perform the Hajj at a designated prayer point (</a:t>
            </a:r>
            <a:r>
              <a:rPr lang="en-US" sz="2200" i="1" dirty="0" err="1">
                <a:solidFill>
                  <a:schemeClr val="tx1"/>
                </a:solidFill>
                <a:latin typeface="Georgia"/>
                <a:cs typeface="Georgia"/>
              </a:rPr>
              <a:t>miqat</a:t>
            </a:r>
            <a:r>
              <a:rPr lang="en-US" sz="2200" dirty="0">
                <a:solidFill>
                  <a:schemeClr val="tx1"/>
                </a:solidFill>
                <a:latin typeface="Georgia"/>
                <a:cs typeface="Georgia"/>
              </a:rPr>
              <a:t>) and enter the state of </a:t>
            </a:r>
            <a:r>
              <a:rPr lang="en-US" sz="2200" i="1" dirty="0">
                <a:solidFill>
                  <a:schemeClr val="tx1"/>
                </a:solidFill>
                <a:latin typeface="Georgia"/>
                <a:cs typeface="Georgia"/>
              </a:rPr>
              <a:t>ihram</a:t>
            </a:r>
            <a:r>
              <a:rPr lang="en-US" sz="2200" dirty="0">
                <a:solidFill>
                  <a:schemeClr val="tx1"/>
                </a:solidFill>
                <a:latin typeface="Georgia"/>
                <a:cs typeface="Georgia"/>
              </a:rPr>
              <a:t>.</a:t>
            </a:r>
          </a:p>
          <a:p>
            <a:pPr marL="457200" indent="-457200" algn="l">
              <a:buFont typeface="Arial"/>
              <a:buChar char="•"/>
            </a:pPr>
            <a:r>
              <a:rPr lang="en-US" sz="2200" dirty="0">
                <a:solidFill>
                  <a:schemeClr val="tx1"/>
                </a:solidFill>
                <a:latin typeface="Georgia"/>
                <a:cs typeface="Georgia"/>
              </a:rPr>
              <a:t>Pilgrims then utter the following prayer (</a:t>
            </a:r>
            <a:r>
              <a:rPr lang="en-US" sz="2200" i="1" dirty="0" err="1">
                <a:solidFill>
                  <a:schemeClr val="tx1"/>
                </a:solidFill>
                <a:latin typeface="Georgia"/>
                <a:cs typeface="Georgia"/>
              </a:rPr>
              <a:t>talbiya</a:t>
            </a:r>
            <a:r>
              <a:rPr lang="en-US" sz="2200" dirty="0">
                <a:solidFill>
                  <a:schemeClr val="tx1"/>
                </a:solidFill>
                <a:latin typeface="Georgia"/>
                <a:cs typeface="Georgia"/>
              </a:rPr>
              <a:t>) and typically repeat it until they arrive at Mecca.</a:t>
            </a:r>
          </a:p>
          <a:p>
            <a:pPr algn="l"/>
            <a:endParaRPr lang="en-US" sz="2200" dirty="0">
              <a:solidFill>
                <a:schemeClr val="tx1"/>
              </a:solidFill>
              <a:latin typeface="Georgia"/>
              <a:cs typeface="Georgia"/>
            </a:endParaRPr>
          </a:p>
          <a:p>
            <a:r>
              <a:rPr lang="en-US" sz="2200" b="1" dirty="0">
                <a:solidFill>
                  <a:schemeClr val="tx1"/>
                </a:solidFill>
                <a:latin typeface="Georgia"/>
                <a:cs typeface="Georgia"/>
              </a:rPr>
              <a:t>“Here I am, at your service O Lord. Here I am at your service, you who have no partners. All praise, all bounty, all sovereignty is Yours alone, you have no partners.”</a:t>
            </a:r>
          </a:p>
          <a:p>
            <a:pPr algn="l"/>
            <a:endParaRPr lang="en-US" sz="2200" b="1" dirty="0">
              <a:solidFill>
                <a:schemeClr val="tx1"/>
              </a:solidFill>
              <a:latin typeface="Georgia"/>
              <a:cs typeface="Georgia"/>
            </a:endParaRPr>
          </a:p>
          <a:p>
            <a:pPr marL="342900" indent="-342900" algn="l">
              <a:buFont typeface="Arial"/>
              <a:buChar char="•"/>
            </a:pPr>
            <a:r>
              <a:rPr lang="en-US" sz="2200" dirty="0">
                <a:solidFill>
                  <a:schemeClr val="tx1"/>
                </a:solidFill>
                <a:latin typeface="Georgia"/>
                <a:cs typeface="Georgia"/>
              </a:rPr>
              <a:t>Entering the state of </a:t>
            </a:r>
            <a:r>
              <a:rPr lang="en-US" sz="2200" i="1" dirty="0">
                <a:solidFill>
                  <a:schemeClr val="tx1"/>
                </a:solidFill>
                <a:latin typeface="Georgia"/>
                <a:cs typeface="Georgia"/>
              </a:rPr>
              <a:t>ihram</a:t>
            </a:r>
            <a:r>
              <a:rPr lang="en-US" sz="2200" dirty="0">
                <a:solidFill>
                  <a:schemeClr val="tx1"/>
                </a:solidFill>
                <a:latin typeface="Georgia"/>
                <a:cs typeface="Georgia"/>
              </a:rPr>
              <a:t> is an important step: one writer described it as signifying a transfer from the self to Allah, from slavery to freedom, from racial discrimination to equality, from aimlessness to responsibility.</a:t>
            </a:r>
            <a:r>
              <a:rPr lang="en-US" sz="2200" baseline="30000" dirty="0">
                <a:solidFill>
                  <a:schemeClr val="tx1"/>
                </a:solidFill>
                <a:latin typeface="Georgia"/>
                <a:cs typeface="Georgia"/>
              </a:rPr>
              <a:t>1</a:t>
            </a:r>
            <a:endParaRPr lang="en-US" sz="2200" dirty="0">
              <a:solidFill>
                <a:schemeClr val="tx1"/>
              </a:solidFill>
              <a:latin typeface="Georgia"/>
              <a:cs typeface="Georgia"/>
            </a:endParaRPr>
          </a:p>
          <a:p>
            <a:pPr algn="l"/>
            <a:endParaRPr lang="en-US" sz="2200" b="1" dirty="0">
              <a:solidFill>
                <a:schemeClr val="tx1"/>
              </a:solidFill>
              <a:latin typeface="Georgia"/>
              <a:cs typeface="Georgia"/>
            </a:endParaRPr>
          </a:p>
          <a:p>
            <a:pPr marL="457200" indent="-457200" algn="l">
              <a:buFont typeface="Arial"/>
              <a:buChar char="•"/>
            </a:pPr>
            <a:endParaRPr lang="en-US" dirty="0">
              <a:solidFill>
                <a:schemeClr val="tx1"/>
              </a:solidFill>
              <a:latin typeface="Georgia"/>
              <a:cs typeface="Georgia"/>
            </a:endParaRPr>
          </a:p>
          <a:p>
            <a:pPr marL="457200" indent="-457200" algn="l">
              <a:buFont typeface="Arial"/>
              <a:buChar char="•"/>
            </a:pPr>
            <a:endParaRPr lang="en-US" dirty="0">
              <a:solidFill>
                <a:schemeClr val="tx1"/>
              </a:solidFill>
              <a:latin typeface="Georgia"/>
              <a:cs typeface="Georgia"/>
            </a:endParaRPr>
          </a:p>
          <a:p>
            <a:pPr algn="l"/>
            <a:endParaRPr lang="en-US" dirty="0">
              <a:latin typeface="Georgia"/>
              <a:cs typeface="Georgia"/>
            </a:endParaRPr>
          </a:p>
        </p:txBody>
      </p:sp>
      <p:pic>
        <p:nvPicPr>
          <p:cNvPr id="22" name="Picture 21" descr="mosque.png"/>
          <p:cNvPicPr>
            <a:picLocks noChangeAspect="1"/>
          </p:cNvPicPr>
          <p:nvPr/>
        </p:nvPicPr>
        <p:blipFill rotWithShape="1">
          <a:blip r:embed="rId2">
            <a:extLst>
              <a:ext uri="{28A0092B-C50C-407E-A947-70E740481C1C}">
                <a14:useLocalDpi xmlns:a14="http://schemas.microsoft.com/office/drawing/2010/main" val="0"/>
              </a:ext>
            </a:extLst>
          </a:blip>
          <a:srcRect l="25796" r="28481"/>
          <a:stretch/>
        </p:blipFill>
        <p:spPr>
          <a:xfrm>
            <a:off x="2561156" y="909109"/>
            <a:ext cx="418788" cy="480859"/>
          </a:xfrm>
          <a:prstGeom prst="rect">
            <a:avLst/>
          </a:prstGeom>
        </p:spPr>
      </p:pic>
      <p:cxnSp>
        <p:nvCxnSpPr>
          <p:cNvPr id="24" name="Straight Connector 23"/>
          <p:cNvCxnSpPr/>
          <p:nvPr/>
        </p:nvCxnSpPr>
        <p:spPr>
          <a:xfrm>
            <a:off x="2548998" y="1524000"/>
            <a:ext cx="6220682" cy="0"/>
          </a:xfrm>
          <a:prstGeom prst="line">
            <a:avLst/>
          </a:prstGeom>
        </p:spPr>
        <p:style>
          <a:lnRef idx="2">
            <a:schemeClr val="accent6"/>
          </a:lnRef>
          <a:fillRef idx="0">
            <a:schemeClr val="accent6"/>
          </a:fillRef>
          <a:effectRef idx="1">
            <a:schemeClr val="accent6"/>
          </a:effectRef>
          <a:fontRef idx="minor">
            <a:schemeClr val="tx1"/>
          </a:fontRef>
        </p:style>
      </p:cxnSp>
      <p:pic>
        <p:nvPicPr>
          <p:cNvPr id="26" name="Picture 25" descr="kabah icon.png"/>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3147721" y="968458"/>
            <a:ext cx="394774" cy="394774"/>
          </a:xfrm>
          <a:prstGeom prst="rect">
            <a:avLst/>
          </a:prstGeom>
        </p:spPr>
      </p:pic>
      <p:pic>
        <p:nvPicPr>
          <p:cNvPr id="28" name="Picture 27" descr="Screen Shot 2018-10-11 at 9.47.01 PM.png"/>
          <p:cNvPicPr>
            <a:picLocks noChangeAspect="1"/>
          </p:cNvPicPr>
          <p:nvPr/>
        </p:nvPicPr>
        <p:blipFill>
          <a:blip r:embed="rId5">
            <a:grayscl/>
            <a:alphaModFix amt="50000"/>
            <a:extLst>
              <a:ext uri="{28A0092B-C50C-407E-A947-70E740481C1C}">
                <a14:useLocalDpi xmlns:a14="http://schemas.microsoft.com/office/drawing/2010/main" val="0"/>
              </a:ext>
            </a:extLst>
          </a:blip>
          <a:stretch>
            <a:fillRect/>
          </a:stretch>
        </p:blipFill>
        <p:spPr>
          <a:xfrm>
            <a:off x="3686065" y="938815"/>
            <a:ext cx="613443" cy="424417"/>
          </a:xfrm>
          <a:prstGeom prst="rect">
            <a:avLst/>
          </a:prstGeom>
        </p:spPr>
      </p:pic>
      <p:pic>
        <p:nvPicPr>
          <p:cNvPr id="29" name="Picture 28" descr="icon_hair_cut-13-512.png"/>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4449627" y="868599"/>
            <a:ext cx="521369" cy="521369"/>
          </a:xfrm>
          <a:prstGeom prst="rect">
            <a:avLst/>
          </a:prstGeom>
        </p:spPr>
      </p:pic>
      <p:pic>
        <p:nvPicPr>
          <p:cNvPr id="30" name="Picture 29" descr="camping-tent.png"/>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5168748" y="931615"/>
            <a:ext cx="401974" cy="401974"/>
          </a:xfrm>
          <a:prstGeom prst="rect">
            <a:avLst/>
          </a:prstGeom>
        </p:spPr>
      </p:pic>
      <p:pic>
        <p:nvPicPr>
          <p:cNvPr id="31" name="Picture 30" descr="102_-_stones_zen_meditation_balance_hobby-512.png"/>
          <p:cNvPicPr>
            <a:picLocks noChangeAspect="1"/>
          </p:cNvPicPr>
          <p:nvPr/>
        </p:nvPicPr>
        <p:blipFill>
          <a:blip r:embed="rId8">
            <a:alphaModFix amt="50000"/>
            <a:extLst>
              <a:ext uri="{28A0092B-C50C-407E-A947-70E740481C1C}">
                <a14:useLocalDpi xmlns:a14="http://schemas.microsoft.com/office/drawing/2010/main" val="0"/>
              </a:ext>
            </a:extLst>
          </a:blip>
          <a:stretch>
            <a:fillRect/>
          </a:stretch>
        </p:blipFill>
        <p:spPr>
          <a:xfrm>
            <a:off x="5597515" y="829528"/>
            <a:ext cx="587176" cy="587176"/>
          </a:xfrm>
          <a:prstGeom prst="rect">
            <a:avLst/>
          </a:prstGeom>
        </p:spPr>
      </p:pic>
      <p:pic>
        <p:nvPicPr>
          <p:cNvPr id="32" name="Picture 31" descr="Screen Shot 2018-10-11 at 9.43.21 PM.png"/>
          <p:cNvPicPr>
            <a:picLocks noChangeAspect="1"/>
          </p:cNvPicPr>
          <p:nvPr/>
        </p:nvPicPr>
        <p:blipFill>
          <a:blip r:embed="rId9">
            <a:grayscl/>
            <a:alphaModFix amt="50000"/>
            <a:extLst>
              <a:ext uri="{28A0092B-C50C-407E-A947-70E740481C1C}">
                <a14:useLocalDpi xmlns:a14="http://schemas.microsoft.com/office/drawing/2010/main" val="0"/>
              </a:ext>
            </a:extLst>
          </a:blip>
          <a:stretch>
            <a:fillRect/>
          </a:stretch>
        </p:blipFill>
        <p:spPr>
          <a:xfrm>
            <a:off x="6184691" y="909109"/>
            <a:ext cx="586268" cy="510005"/>
          </a:xfrm>
          <a:prstGeom prst="rect">
            <a:avLst/>
          </a:prstGeom>
        </p:spPr>
      </p:pic>
      <p:pic>
        <p:nvPicPr>
          <p:cNvPr id="33" name="Picture 32" descr="kabah icon.png"/>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413604" y="938815"/>
            <a:ext cx="394774" cy="394774"/>
          </a:xfrm>
          <a:prstGeom prst="rect">
            <a:avLst/>
          </a:prstGeom>
        </p:spPr>
      </p:pic>
      <p:pic>
        <p:nvPicPr>
          <p:cNvPr id="34" name="Picture 33" descr="Screen Shot 2018-10-11 at 9.47.01 PM.png"/>
          <p:cNvPicPr>
            <a:picLocks noChangeAspect="1"/>
          </p:cNvPicPr>
          <p:nvPr/>
        </p:nvPicPr>
        <p:blipFill>
          <a:blip r:embed="rId5">
            <a:grayscl/>
            <a:alphaModFix amt="50000"/>
            <a:extLst>
              <a:ext uri="{28A0092B-C50C-407E-A947-70E740481C1C}">
                <a14:useLocalDpi xmlns:a14="http://schemas.microsoft.com/office/drawing/2010/main" val="0"/>
              </a:ext>
            </a:extLst>
          </a:blip>
          <a:stretch>
            <a:fillRect/>
          </a:stretch>
        </p:blipFill>
        <p:spPr>
          <a:xfrm>
            <a:off x="7928451" y="916372"/>
            <a:ext cx="613443" cy="424417"/>
          </a:xfrm>
          <a:prstGeom prst="rect">
            <a:avLst/>
          </a:prstGeom>
        </p:spPr>
      </p:pic>
      <p:pic>
        <p:nvPicPr>
          <p:cNvPr id="35" name="Picture 34" descr="icon_hair_cut-13-512.png"/>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8582527" y="849072"/>
            <a:ext cx="521369" cy="521369"/>
          </a:xfrm>
          <a:prstGeom prst="rect">
            <a:avLst/>
          </a:prstGeom>
        </p:spPr>
      </p:pic>
      <p:pic>
        <p:nvPicPr>
          <p:cNvPr id="36" name="Picture 35" descr="sheep.png"/>
          <p:cNvPicPr>
            <a:picLocks noChangeAspect="1"/>
          </p:cNvPicPr>
          <p:nvPr/>
        </p:nvPicPr>
        <p:blipFill>
          <a:blip r:embed="rId10">
            <a:alphaModFix amt="50000"/>
            <a:extLst>
              <a:ext uri="{28A0092B-C50C-407E-A947-70E740481C1C}">
                <a14:useLocalDpi xmlns:a14="http://schemas.microsoft.com/office/drawing/2010/main" val="0"/>
              </a:ext>
            </a:extLst>
          </a:blip>
          <a:stretch>
            <a:fillRect/>
          </a:stretch>
        </p:blipFill>
        <p:spPr>
          <a:xfrm>
            <a:off x="6868745" y="895336"/>
            <a:ext cx="431409" cy="431409"/>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8</a:t>
            </a:fld>
            <a:endParaRPr lang="en-US"/>
          </a:p>
        </p:txBody>
      </p:sp>
    </p:spTree>
    <p:extLst>
      <p:ext uri="{BB962C8B-B14F-4D97-AF65-F5344CB8AC3E}">
        <p14:creationId xmlns:p14="http://schemas.microsoft.com/office/powerpoint/2010/main" val="287664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686" y="182334"/>
            <a:ext cx="5182305" cy="726775"/>
          </a:xfrm>
        </p:spPr>
        <p:txBody>
          <a:bodyPr>
            <a:normAutofit fontScale="90000"/>
          </a:bodyPr>
          <a:lstStyle/>
          <a:p>
            <a:pPr algn="l"/>
            <a:r>
              <a:rPr lang="en-US" i="1" dirty="0">
                <a:latin typeface="Georgia"/>
                <a:cs typeface="Georgia"/>
              </a:rPr>
              <a:t>The stages of Hajj</a:t>
            </a:r>
            <a:endParaRPr lang="en-US" dirty="0">
              <a:latin typeface="Georgia"/>
              <a:cs typeface="Georgia"/>
            </a:endParaRPr>
          </a:p>
        </p:txBody>
      </p:sp>
      <p:pic>
        <p:nvPicPr>
          <p:cNvPr id="7" name="Picture 6" descr="kabah 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00" y="1934306"/>
            <a:ext cx="382544" cy="382544"/>
          </a:xfrm>
          <a:prstGeom prst="rect">
            <a:avLst/>
          </a:prstGeom>
        </p:spPr>
      </p:pic>
      <p:sp>
        <p:nvSpPr>
          <p:cNvPr id="15" name="Subtitle 2"/>
          <p:cNvSpPr txBox="1">
            <a:spLocks/>
          </p:cNvSpPr>
          <p:nvPr/>
        </p:nvSpPr>
        <p:spPr>
          <a:xfrm>
            <a:off x="2548998" y="2470180"/>
            <a:ext cx="5886476" cy="3906557"/>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200" dirty="0">
                <a:solidFill>
                  <a:srgbClr val="000000"/>
                </a:solidFill>
                <a:latin typeface="Georgia"/>
                <a:cs typeface="Georgia"/>
              </a:rPr>
              <a:t>Once in Mecca, pilgrims go around the </a:t>
            </a:r>
            <a:r>
              <a:rPr lang="en-US" sz="2200" dirty="0" err="1">
                <a:solidFill>
                  <a:srgbClr val="000000"/>
                </a:solidFill>
                <a:latin typeface="Georgia"/>
                <a:cs typeface="Georgia"/>
              </a:rPr>
              <a:t>Ka’abah</a:t>
            </a:r>
            <a:r>
              <a:rPr lang="en-US" sz="2200" dirty="0">
                <a:solidFill>
                  <a:srgbClr val="000000"/>
                </a:solidFill>
                <a:latin typeface="Georgia"/>
                <a:cs typeface="Georgia"/>
              </a:rPr>
              <a:t> 7 times, counter-clockwise.</a:t>
            </a:r>
          </a:p>
          <a:p>
            <a:pPr marL="457200" indent="-457200" algn="l">
              <a:buFont typeface="Arial"/>
              <a:buChar char="•"/>
            </a:pPr>
            <a:r>
              <a:rPr lang="en-US" sz="2200" dirty="0">
                <a:solidFill>
                  <a:srgbClr val="000000"/>
                </a:solidFill>
                <a:latin typeface="Georgia"/>
                <a:cs typeface="Georgia"/>
              </a:rPr>
              <a:t>The </a:t>
            </a:r>
            <a:r>
              <a:rPr lang="en-US" sz="2200" dirty="0" err="1">
                <a:solidFill>
                  <a:srgbClr val="000000"/>
                </a:solidFill>
                <a:latin typeface="Georgia"/>
                <a:cs typeface="Georgia"/>
              </a:rPr>
              <a:t>Tawaf</a:t>
            </a:r>
            <a:r>
              <a:rPr lang="en-US" sz="2200" dirty="0">
                <a:solidFill>
                  <a:srgbClr val="000000"/>
                </a:solidFill>
                <a:latin typeface="Georgia"/>
                <a:cs typeface="Georgia"/>
              </a:rPr>
              <a:t> </a:t>
            </a:r>
            <a:r>
              <a:rPr lang="en-US" sz="2200" dirty="0" err="1">
                <a:solidFill>
                  <a:srgbClr val="000000"/>
                </a:solidFill>
                <a:latin typeface="Georgia"/>
                <a:cs typeface="Georgia"/>
              </a:rPr>
              <a:t>symbolises</a:t>
            </a:r>
            <a:r>
              <a:rPr lang="en-US" sz="2200" dirty="0">
                <a:solidFill>
                  <a:srgbClr val="000000"/>
                </a:solidFill>
                <a:latin typeface="Georgia"/>
                <a:cs typeface="Georgia"/>
              </a:rPr>
              <a:t> the Oneness of Allah and His centricity of existence.</a:t>
            </a:r>
          </a:p>
          <a:p>
            <a:pPr marL="457200" indent="-457200" algn="l">
              <a:buFont typeface="Arial"/>
              <a:buChar char="•"/>
            </a:pPr>
            <a:r>
              <a:rPr lang="en-US" sz="2200" dirty="0">
                <a:solidFill>
                  <a:srgbClr val="000000"/>
                </a:solidFill>
                <a:latin typeface="Georgia"/>
                <a:cs typeface="Georgia"/>
              </a:rPr>
              <a:t>On every round, pilgrims point towards the Black Stone located in the Eastern corner and remember the pledge to faith, asking the Black Stone to testify that they upheld their pledge.</a:t>
            </a:r>
          </a:p>
          <a:p>
            <a:pPr marL="457200" indent="-457200" algn="l">
              <a:buFont typeface="Arial"/>
              <a:buChar char="•"/>
            </a:pPr>
            <a:r>
              <a:rPr lang="en-US" sz="2200" dirty="0">
                <a:solidFill>
                  <a:srgbClr val="000000"/>
                </a:solidFill>
                <a:latin typeface="Georgia"/>
                <a:cs typeface="Georgia"/>
              </a:rPr>
              <a:t>The </a:t>
            </a:r>
            <a:r>
              <a:rPr lang="en-US" sz="2200" dirty="0" err="1">
                <a:solidFill>
                  <a:srgbClr val="000000"/>
                </a:solidFill>
                <a:latin typeface="Georgia"/>
                <a:cs typeface="Georgia"/>
              </a:rPr>
              <a:t>Tawaf</a:t>
            </a:r>
            <a:r>
              <a:rPr lang="en-US" sz="2200" dirty="0">
                <a:solidFill>
                  <a:srgbClr val="000000"/>
                </a:solidFill>
                <a:latin typeface="Georgia"/>
                <a:cs typeface="Georgia"/>
              </a:rPr>
              <a:t> ends with 2 units of prayer behind </a:t>
            </a:r>
            <a:r>
              <a:rPr lang="en-US" sz="2200" i="1" dirty="0" err="1">
                <a:solidFill>
                  <a:srgbClr val="000000"/>
                </a:solidFill>
                <a:latin typeface="Georgia"/>
                <a:cs typeface="Georgia"/>
              </a:rPr>
              <a:t>Maqam</a:t>
            </a:r>
            <a:r>
              <a:rPr lang="en-US" sz="2200" i="1" dirty="0">
                <a:solidFill>
                  <a:srgbClr val="000000"/>
                </a:solidFill>
                <a:latin typeface="Georgia"/>
                <a:cs typeface="Georgia"/>
              </a:rPr>
              <a:t> Ibrahim </a:t>
            </a:r>
            <a:r>
              <a:rPr lang="en-US" sz="2200" dirty="0">
                <a:solidFill>
                  <a:srgbClr val="000000"/>
                </a:solidFill>
                <a:latin typeface="Georgia"/>
                <a:cs typeface="Georgia"/>
              </a:rPr>
              <a:t>(Ibrahim’s position).</a:t>
            </a:r>
          </a:p>
          <a:p>
            <a:pPr marL="457200" indent="-457200" algn="l">
              <a:buFont typeface="Arial"/>
              <a:buChar char="•"/>
            </a:pPr>
            <a:endParaRPr lang="en-US" dirty="0">
              <a:solidFill>
                <a:srgbClr val="000000"/>
              </a:solidFill>
              <a:latin typeface="Georgia"/>
              <a:cs typeface="Georgia"/>
            </a:endParaRPr>
          </a:p>
          <a:p>
            <a:pPr marL="457200" indent="-457200" algn="l">
              <a:buFont typeface="Arial"/>
              <a:buChar char="•"/>
            </a:pPr>
            <a:endParaRPr lang="en-US" dirty="0">
              <a:solidFill>
                <a:srgbClr val="000000"/>
              </a:solidFill>
              <a:latin typeface="Georgia"/>
              <a:cs typeface="Georgia"/>
            </a:endParaRPr>
          </a:p>
          <a:p>
            <a:pPr algn="l"/>
            <a:endParaRPr lang="en-US" dirty="0">
              <a:latin typeface="Georgia"/>
              <a:cs typeface="Georgia"/>
            </a:endParaRPr>
          </a:p>
        </p:txBody>
      </p:sp>
      <p:sp>
        <p:nvSpPr>
          <p:cNvPr id="18" name="Subtitle 2"/>
          <p:cNvSpPr txBox="1">
            <a:spLocks/>
          </p:cNvSpPr>
          <p:nvPr/>
        </p:nvSpPr>
        <p:spPr>
          <a:xfrm>
            <a:off x="3102470" y="1761828"/>
            <a:ext cx="5560267" cy="377119"/>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200" b="1" i="1" dirty="0">
                <a:solidFill>
                  <a:schemeClr val="tx1"/>
                </a:solidFill>
                <a:latin typeface="Georgia"/>
                <a:cs typeface="Georgia"/>
              </a:rPr>
              <a:t>2. </a:t>
            </a:r>
            <a:r>
              <a:rPr lang="en-US" sz="2200" b="1" i="1" dirty="0" err="1">
                <a:solidFill>
                  <a:schemeClr val="tx1"/>
                </a:solidFill>
                <a:latin typeface="Georgia"/>
                <a:cs typeface="Georgia"/>
              </a:rPr>
              <a:t>Tawaf</a:t>
            </a:r>
            <a:r>
              <a:rPr lang="en-US" sz="2200" b="1" i="1" dirty="0">
                <a:solidFill>
                  <a:schemeClr val="tx1"/>
                </a:solidFill>
                <a:latin typeface="Georgia"/>
                <a:cs typeface="Georgia"/>
              </a:rPr>
              <a:t> (Circumambulation)</a:t>
            </a:r>
            <a:endParaRPr lang="en-US" sz="2200" b="1" dirty="0">
              <a:solidFill>
                <a:schemeClr val="tx1"/>
              </a:solidFill>
              <a:latin typeface="Georgia"/>
              <a:cs typeface="Georgia"/>
            </a:endParaRPr>
          </a:p>
          <a:p>
            <a:pPr algn="l"/>
            <a:endParaRPr lang="en-US" dirty="0">
              <a:solidFill>
                <a:schemeClr val="tx1"/>
              </a:solidFill>
              <a:latin typeface="Georgia"/>
              <a:cs typeface="Georgia"/>
            </a:endParaRPr>
          </a:p>
          <a:p>
            <a:pPr algn="l"/>
            <a:endParaRPr lang="en-US" dirty="0">
              <a:solidFill>
                <a:schemeClr val="tx1"/>
              </a:solidFill>
              <a:latin typeface="Georgia"/>
              <a:cs typeface="Georgia"/>
            </a:endParaRPr>
          </a:p>
        </p:txBody>
      </p:sp>
      <p:pic>
        <p:nvPicPr>
          <p:cNvPr id="19" name="Picture 18" descr="kabah corner.jpg"/>
          <p:cNvPicPr>
            <a:picLocks noChangeAspect="1"/>
          </p:cNvPicPr>
          <p:nvPr/>
        </p:nvPicPr>
        <p:blipFill rotWithShape="1">
          <a:blip r:embed="rId3">
            <a:alphaModFix/>
            <a:extLst>
              <a:ext uri="{28A0092B-C50C-407E-A947-70E740481C1C}">
                <a14:useLocalDpi xmlns:a14="http://schemas.microsoft.com/office/drawing/2010/main" val="0"/>
              </a:ext>
            </a:extLst>
          </a:blip>
          <a:srcRect l="57428" t="19715" r="1" b="13309"/>
          <a:stretch/>
        </p:blipFill>
        <p:spPr>
          <a:xfrm>
            <a:off x="-193268" y="0"/>
            <a:ext cx="2473706" cy="6918898"/>
          </a:xfrm>
          <a:prstGeom prst="rect">
            <a:avLst/>
          </a:prstGeom>
        </p:spPr>
      </p:pic>
      <p:cxnSp>
        <p:nvCxnSpPr>
          <p:cNvPr id="10" name="Straight Connector 9"/>
          <p:cNvCxnSpPr/>
          <p:nvPr/>
        </p:nvCxnSpPr>
        <p:spPr>
          <a:xfrm>
            <a:off x="2548998" y="1524000"/>
            <a:ext cx="6220682" cy="0"/>
          </a:xfrm>
          <a:prstGeom prst="line">
            <a:avLst/>
          </a:prstGeom>
        </p:spPr>
        <p:style>
          <a:lnRef idx="2">
            <a:schemeClr val="accent6"/>
          </a:lnRef>
          <a:fillRef idx="0">
            <a:schemeClr val="accent6"/>
          </a:fillRef>
          <a:effectRef idx="1">
            <a:schemeClr val="accent6"/>
          </a:effectRef>
          <a:fontRef idx="minor">
            <a:schemeClr val="tx1"/>
          </a:fontRef>
        </p:style>
      </p:cxnSp>
      <p:pic>
        <p:nvPicPr>
          <p:cNvPr id="8" name="Picture 7" descr="mosque.png"/>
          <p:cNvPicPr>
            <a:picLocks noChangeAspect="1"/>
          </p:cNvPicPr>
          <p:nvPr/>
        </p:nvPicPr>
        <p:blipFill rotWithShape="1">
          <a:blip r:embed="rId4">
            <a:alphaModFix amt="53000"/>
            <a:extLst>
              <a:ext uri="{28A0092B-C50C-407E-A947-70E740481C1C}">
                <a14:useLocalDpi xmlns:a14="http://schemas.microsoft.com/office/drawing/2010/main" val="0"/>
              </a:ext>
            </a:extLst>
          </a:blip>
          <a:srcRect l="25796" r="28481"/>
          <a:stretch/>
        </p:blipFill>
        <p:spPr>
          <a:xfrm>
            <a:off x="2561156" y="909109"/>
            <a:ext cx="418788" cy="480859"/>
          </a:xfrm>
          <a:prstGeom prst="rect">
            <a:avLst/>
          </a:prstGeom>
        </p:spPr>
      </p:pic>
      <p:pic>
        <p:nvPicPr>
          <p:cNvPr id="9" name="Picture 8" descr="kabah 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721" y="968458"/>
            <a:ext cx="394774" cy="394774"/>
          </a:xfrm>
          <a:prstGeom prst="rect">
            <a:avLst/>
          </a:prstGeom>
        </p:spPr>
      </p:pic>
      <p:pic>
        <p:nvPicPr>
          <p:cNvPr id="11" name="Picture 10" descr="Screen Shot 2018-10-11 at 9.47.01 PM.png"/>
          <p:cNvPicPr>
            <a:picLocks noChangeAspect="1"/>
          </p:cNvPicPr>
          <p:nvPr/>
        </p:nvPicPr>
        <p:blipFill>
          <a:blip r:embed="rId5">
            <a:grayscl/>
            <a:alphaModFix amt="50000"/>
            <a:extLst>
              <a:ext uri="{28A0092B-C50C-407E-A947-70E740481C1C}">
                <a14:useLocalDpi xmlns:a14="http://schemas.microsoft.com/office/drawing/2010/main" val="0"/>
              </a:ext>
            </a:extLst>
          </a:blip>
          <a:stretch>
            <a:fillRect/>
          </a:stretch>
        </p:blipFill>
        <p:spPr>
          <a:xfrm>
            <a:off x="3686065" y="938815"/>
            <a:ext cx="613443" cy="424417"/>
          </a:xfrm>
          <a:prstGeom prst="rect">
            <a:avLst/>
          </a:prstGeom>
        </p:spPr>
      </p:pic>
      <p:pic>
        <p:nvPicPr>
          <p:cNvPr id="12" name="Picture 11" descr="icon_hair_cut-13-512.png"/>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4449627" y="868599"/>
            <a:ext cx="521369" cy="521369"/>
          </a:xfrm>
          <a:prstGeom prst="rect">
            <a:avLst/>
          </a:prstGeom>
        </p:spPr>
      </p:pic>
      <p:pic>
        <p:nvPicPr>
          <p:cNvPr id="13" name="Picture 12" descr="camping-tent.png"/>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5168748" y="931615"/>
            <a:ext cx="401974" cy="401974"/>
          </a:xfrm>
          <a:prstGeom prst="rect">
            <a:avLst/>
          </a:prstGeom>
        </p:spPr>
      </p:pic>
      <p:pic>
        <p:nvPicPr>
          <p:cNvPr id="14" name="Picture 13" descr="102_-_stones_zen_meditation_balance_hobby-512.png"/>
          <p:cNvPicPr>
            <a:picLocks noChangeAspect="1"/>
          </p:cNvPicPr>
          <p:nvPr/>
        </p:nvPicPr>
        <p:blipFill>
          <a:blip r:embed="rId8">
            <a:alphaModFix amt="50000"/>
            <a:extLst>
              <a:ext uri="{28A0092B-C50C-407E-A947-70E740481C1C}">
                <a14:useLocalDpi xmlns:a14="http://schemas.microsoft.com/office/drawing/2010/main" val="0"/>
              </a:ext>
            </a:extLst>
          </a:blip>
          <a:stretch>
            <a:fillRect/>
          </a:stretch>
        </p:blipFill>
        <p:spPr>
          <a:xfrm>
            <a:off x="5597515" y="829528"/>
            <a:ext cx="587176" cy="587176"/>
          </a:xfrm>
          <a:prstGeom prst="rect">
            <a:avLst/>
          </a:prstGeom>
        </p:spPr>
      </p:pic>
      <p:pic>
        <p:nvPicPr>
          <p:cNvPr id="16" name="Picture 15" descr="Screen Shot 2018-10-11 at 9.43.21 PM.png"/>
          <p:cNvPicPr>
            <a:picLocks noChangeAspect="1"/>
          </p:cNvPicPr>
          <p:nvPr/>
        </p:nvPicPr>
        <p:blipFill>
          <a:blip r:embed="rId9">
            <a:grayscl/>
            <a:alphaModFix amt="50000"/>
            <a:extLst>
              <a:ext uri="{28A0092B-C50C-407E-A947-70E740481C1C}">
                <a14:useLocalDpi xmlns:a14="http://schemas.microsoft.com/office/drawing/2010/main" val="0"/>
              </a:ext>
            </a:extLst>
          </a:blip>
          <a:stretch>
            <a:fillRect/>
          </a:stretch>
        </p:blipFill>
        <p:spPr>
          <a:xfrm>
            <a:off x="6184691" y="909109"/>
            <a:ext cx="586268" cy="510005"/>
          </a:xfrm>
          <a:prstGeom prst="rect">
            <a:avLst/>
          </a:prstGeom>
        </p:spPr>
      </p:pic>
      <p:pic>
        <p:nvPicPr>
          <p:cNvPr id="17" name="Picture 16" descr="kabah icon.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413604" y="938815"/>
            <a:ext cx="394774" cy="394774"/>
          </a:xfrm>
          <a:prstGeom prst="rect">
            <a:avLst/>
          </a:prstGeom>
        </p:spPr>
      </p:pic>
      <p:pic>
        <p:nvPicPr>
          <p:cNvPr id="20" name="Picture 19" descr="Screen Shot 2018-10-11 at 9.47.01 PM.png"/>
          <p:cNvPicPr>
            <a:picLocks noChangeAspect="1"/>
          </p:cNvPicPr>
          <p:nvPr/>
        </p:nvPicPr>
        <p:blipFill>
          <a:blip r:embed="rId5">
            <a:grayscl/>
            <a:alphaModFix amt="50000"/>
            <a:extLst>
              <a:ext uri="{28A0092B-C50C-407E-A947-70E740481C1C}">
                <a14:useLocalDpi xmlns:a14="http://schemas.microsoft.com/office/drawing/2010/main" val="0"/>
              </a:ext>
            </a:extLst>
          </a:blip>
          <a:stretch>
            <a:fillRect/>
          </a:stretch>
        </p:blipFill>
        <p:spPr>
          <a:xfrm>
            <a:off x="7928451" y="916372"/>
            <a:ext cx="613443" cy="424417"/>
          </a:xfrm>
          <a:prstGeom prst="rect">
            <a:avLst/>
          </a:prstGeom>
        </p:spPr>
      </p:pic>
      <p:pic>
        <p:nvPicPr>
          <p:cNvPr id="21" name="Picture 20" descr="icon_hair_cut-13-512.png"/>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8582527" y="849072"/>
            <a:ext cx="521369" cy="521369"/>
          </a:xfrm>
          <a:prstGeom prst="rect">
            <a:avLst/>
          </a:prstGeom>
        </p:spPr>
      </p:pic>
      <p:pic>
        <p:nvPicPr>
          <p:cNvPr id="22" name="Picture 21" descr="sheep.png"/>
          <p:cNvPicPr>
            <a:picLocks noChangeAspect="1"/>
          </p:cNvPicPr>
          <p:nvPr/>
        </p:nvPicPr>
        <p:blipFill>
          <a:blip r:embed="rId10">
            <a:alphaModFix amt="50000"/>
            <a:extLst>
              <a:ext uri="{28A0092B-C50C-407E-A947-70E740481C1C}">
                <a14:useLocalDpi xmlns:a14="http://schemas.microsoft.com/office/drawing/2010/main" val="0"/>
              </a:ext>
            </a:extLst>
          </a:blip>
          <a:stretch>
            <a:fillRect/>
          </a:stretch>
        </p:blipFill>
        <p:spPr>
          <a:xfrm>
            <a:off x="6868745" y="895336"/>
            <a:ext cx="431409" cy="431409"/>
          </a:xfrm>
          <a:prstGeom prst="rect">
            <a:avLst/>
          </a:prstGeom>
        </p:spPr>
      </p:pic>
      <p:sp>
        <p:nvSpPr>
          <p:cNvPr id="3" name="Slide Number Placeholder 2"/>
          <p:cNvSpPr>
            <a:spLocks noGrp="1"/>
          </p:cNvSpPr>
          <p:nvPr>
            <p:ph type="sldNum" sz="quarter" idx="12"/>
          </p:nvPr>
        </p:nvSpPr>
        <p:spPr/>
        <p:txBody>
          <a:bodyPr/>
          <a:lstStyle/>
          <a:p>
            <a:fld id="{691A913A-B794-564C-929F-0472DEB82B95}" type="slidenum">
              <a:rPr lang="en-US" smtClean="0"/>
              <a:t>9</a:t>
            </a:fld>
            <a:endParaRPr lang="en-US"/>
          </a:p>
        </p:txBody>
      </p:sp>
    </p:spTree>
    <p:extLst>
      <p:ext uri="{BB962C8B-B14F-4D97-AF65-F5344CB8AC3E}">
        <p14:creationId xmlns:p14="http://schemas.microsoft.com/office/powerpoint/2010/main" val="1711902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6" ma:contentTypeDescription="Create a new document." ma:contentTypeScope="" ma:versionID="465658bcc1bd2f873845018199189500">
  <xsd:schema xmlns:xsd="http://www.w3.org/2001/XMLSchema" xmlns:xs="http://www.w3.org/2001/XMLSchema" xmlns:p="http://schemas.microsoft.com/office/2006/metadata/properties" xmlns:ns2="3daa3796-40a0-4fe0-acc9-e99f93d22791" targetNamespace="http://schemas.microsoft.com/office/2006/metadata/properties" ma:root="true" ma:fieldsID="5257cb878046ebbf463e212ebc310888"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0BCA4B-488E-4758-BA9E-50B7B51B9A6E}"/>
</file>

<file path=customXml/itemProps2.xml><?xml version="1.0" encoding="utf-8"?>
<ds:datastoreItem xmlns:ds="http://schemas.openxmlformats.org/officeDocument/2006/customXml" ds:itemID="{BE041655-BD9F-4293-AC59-8313BD0EC3F2}"/>
</file>

<file path=customXml/itemProps3.xml><?xml version="1.0" encoding="utf-8"?>
<ds:datastoreItem xmlns:ds="http://schemas.openxmlformats.org/officeDocument/2006/customXml" ds:itemID="{2632093D-F544-4F69-8576-116EB520F474}"/>
</file>

<file path=docProps/app.xml><?xml version="1.0" encoding="utf-8"?>
<Properties xmlns="http://schemas.openxmlformats.org/officeDocument/2006/extended-properties" xmlns:vt="http://schemas.openxmlformats.org/officeDocument/2006/docPropsVTypes">
  <TotalTime>23433</TotalTime>
  <Words>2230</Words>
  <Application>Microsoft Office PowerPoint</Application>
  <PresentationFormat>On-screen Show (4:3)</PresentationFormat>
  <Paragraphs>279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Georgia</vt:lpstr>
      <vt:lpstr>Office Theme</vt:lpstr>
      <vt:lpstr>Hajj</vt:lpstr>
      <vt:lpstr>The origins of Hajj</vt:lpstr>
      <vt:lpstr>Hajj over the years</vt:lpstr>
      <vt:lpstr>Hajj over the years</vt:lpstr>
      <vt:lpstr>Hajj over the years</vt:lpstr>
      <vt:lpstr>Hajj over the years</vt:lpstr>
      <vt:lpstr>The state of Ihram</vt:lpstr>
      <vt:lpstr>The stages of Hajj</vt:lpstr>
      <vt:lpstr>The stages of Hajj</vt:lpstr>
      <vt:lpstr>PowerPoint Presentation</vt:lpstr>
      <vt:lpstr>The stages of Hajj</vt:lpstr>
      <vt:lpstr>PowerPoint Presentation</vt:lpstr>
      <vt:lpstr>The stages of Hajj</vt:lpstr>
      <vt:lpstr>PowerPoint Presentation</vt:lpstr>
      <vt:lpstr>The stages of Hajj</vt:lpstr>
      <vt:lpstr>PowerPoint Presentation</vt:lpstr>
      <vt:lpstr>The stages of Hajj</vt:lpstr>
      <vt:lpstr>PowerPoint Presentation</vt:lpstr>
      <vt:lpstr>The stages of Hajj</vt:lpstr>
      <vt:lpstr>Visiting the Prophet</vt:lpstr>
      <vt:lpstr>Sites in Medina</vt:lpstr>
      <vt:lpstr>Sites in Medina</vt:lpstr>
      <vt:lpstr>Sites in Medina</vt:lpstr>
      <vt:lpstr>Sites in Medina</vt:lpstr>
      <vt:lpstr>Sites in Medina</vt:lpstr>
      <vt:lpstr>Sites in Medina</vt:lpstr>
      <vt:lpstr>Fun facts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Hajj</dc:title>
  <dc:creator>Ghadeer</dc:creator>
  <cp:lastModifiedBy>Dave Rees</cp:lastModifiedBy>
  <cp:revision>110</cp:revision>
  <dcterms:created xsi:type="dcterms:W3CDTF">2018-10-10T20:31:46Z</dcterms:created>
  <dcterms:modified xsi:type="dcterms:W3CDTF">2019-03-21T12:15:57Z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