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docProps/custom.xml" ContentType="application/vnd.openxmlformats-officedocument.custom-properties+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0"/>
  </p:notesMasterIdLst>
  <p:sldIdLst>
    <p:sldId id="264" r:id="rId2"/>
    <p:sldId id="257" r:id="rId3"/>
    <p:sldId id="258" r:id="rId4"/>
    <p:sldId id="259" r:id="rId5"/>
    <p:sldId id="261" r:id="rId6"/>
    <p:sldId id="262"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6858" autoAdjust="0"/>
  </p:normalViewPr>
  <p:slideViewPr>
    <p:cSldViewPr>
      <p:cViewPr varScale="1">
        <p:scale>
          <a:sx n="93" d="100"/>
          <a:sy n="93" d="100"/>
        </p:scale>
        <p:origin x="-400" y="-1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24D64-44CF-4097-8B6B-1DDD5A208DBB}" type="datetimeFigureOut">
              <a:rPr lang="en-GB" smtClean="0"/>
              <a:pPr/>
              <a:t>3/15/16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92E98-D332-472D-84CD-38743DFC96B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89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youtube.com/watch?v=69F7GhASOd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youtube.com/watch?v=0A6UKoMcE1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study of knowledge, or epistemology,</a:t>
            </a:r>
            <a:r>
              <a:rPr lang="en-GB" baseline="0" dirty="0" smtClean="0"/>
              <a:t> is a key concept in Philosophy of Religion. </a:t>
            </a:r>
          </a:p>
          <a:p>
            <a:pPr eaLnBrk="1" hangingPunct="1">
              <a:spcBef>
                <a:spcPct val="0"/>
              </a:spcBef>
            </a:pPr>
            <a:r>
              <a:rPr lang="en-GB" baseline="0" dirty="0" smtClean="0"/>
              <a:t>This starter is aimed at KS4 but could be easily adapted for younger or older students. </a:t>
            </a:r>
          </a:p>
          <a:p>
            <a:pPr eaLnBrk="1" hangingPunct="1">
              <a:spcBef>
                <a:spcPct val="0"/>
              </a:spcBef>
            </a:pPr>
            <a:r>
              <a:rPr lang="en-GB" baseline="0" dirty="0" smtClean="0"/>
              <a:t>It follows on from ‘Knowledge and Certainty (Part I)’ and provides further exploration of two forms of knowledge, a priori and a posteriori.</a:t>
            </a:r>
            <a:endParaRPr lang="en-GB" dirty="0" smtClean="0">
              <a:ea typeface="ＭＳ Ｐゴシック" pitchFamily="-110" charset="-128"/>
              <a:cs typeface="ＭＳ Ｐゴシック" pitchFamily="-110" charset="-128"/>
            </a:endParaRP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412322-9F30-A34C-92AF-62DC728F69BD}" type="slidenum">
              <a:rPr lang="en-GB" smtClean="0">
                <a:latin typeface="Arial" pitchFamily="-110" charset="0"/>
                <a:ea typeface="ＭＳ Ｐゴシック" pitchFamily="-110" charset="-128"/>
                <a:cs typeface="ＭＳ Ｐゴシック" pitchFamily="-110" charset="-128"/>
              </a:rPr>
              <a:pPr/>
              <a:t>1</a:t>
            </a:fld>
            <a:endParaRPr lang="en-GB" smtClean="0">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smtClean="0"/>
              <a:t>You should have taught the lesson ‘what do we mean by knowledge’: an introduction to philosophy of religion- starter 1, first. </a:t>
            </a:r>
            <a:endParaRPr lang="en-GB" b="0" i="0" dirty="0" smtClean="0"/>
          </a:p>
          <a:p>
            <a:endParaRPr lang="en-GB" dirty="0" smtClean="0"/>
          </a:p>
          <a:p>
            <a:r>
              <a:rPr lang="en-GB" dirty="0" smtClean="0"/>
              <a:t>Before</a:t>
            </a:r>
            <a:r>
              <a:rPr lang="en-GB" baseline="0" dirty="0" smtClean="0"/>
              <a:t> you begin the lesson, get </a:t>
            </a:r>
            <a:r>
              <a:rPr lang="en-US" baseline="0" dirty="0" smtClean="0"/>
              <a:t>students</a:t>
            </a:r>
            <a:r>
              <a:rPr lang="en-GB" baseline="0" dirty="0" smtClean="0"/>
              <a:t> to jot down an example of something they know a posteriori and an example of something they know a priori. Check understanding and get them to re-read the definitions to remind themselves.</a:t>
            </a:r>
            <a:endParaRPr lang="en-GB" dirty="0" smtClean="0"/>
          </a:p>
          <a:p>
            <a:endParaRPr lang="en-GB" dirty="0" smtClean="0"/>
          </a:p>
          <a:p>
            <a:r>
              <a:rPr lang="en-GB" dirty="0" smtClean="0"/>
              <a:t>The study of knowledge- or epistemology,</a:t>
            </a:r>
            <a:r>
              <a:rPr lang="en-GB" baseline="0" dirty="0" smtClean="0"/>
              <a:t> is a key concept in Philosophy of Religion. This starter is aimed at KS3 but could be easily adapted for KS4. Before you introduce any arguments for the existence of God such as the Teleological, Cosmological and Ontological arguments, it is important to offer </a:t>
            </a:r>
            <a:r>
              <a:rPr lang="en-US" baseline="0" dirty="0" smtClean="0"/>
              <a:t>students</a:t>
            </a:r>
            <a:r>
              <a:rPr lang="en-GB" baseline="0" dirty="0" smtClean="0"/>
              <a:t> a ‘toolkit’ for examining the different types of knowledge which underpin these arguments. By introducing them to two broad types, a posteriori and a priori, they will be able to critically analyse the strength and weaknesses of such arguments in a sophisticated way which goes beyond the stock answers of “There’s just no proof, Miss” or “Yeah, but science proves there is no God”. </a:t>
            </a:r>
            <a:endParaRPr lang="en-GB" dirty="0"/>
          </a:p>
        </p:txBody>
      </p:sp>
      <p:sp>
        <p:nvSpPr>
          <p:cNvPr id="4" name="Slide Number Placeholder 3"/>
          <p:cNvSpPr>
            <a:spLocks noGrp="1"/>
          </p:cNvSpPr>
          <p:nvPr>
            <p:ph type="sldNum" sz="quarter" idx="10"/>
          </p:nvPr>
        </p:nvSpPr>
        <p:spPr/>
        <p:txBody>
          <a:bodyPr/>
          <a:lstStyle/>
          <a:p>
            <a:fld id="{BEDEDF9F-2058-41AF-9ECC-EFEFAD230312}" type="slidenum">
              <a:rPr lang="en-GB" smtClean="0"/>
              <a:pPr/>
              <a:t>2</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022584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pPr>
            <a:r>
              <a:rPr lang="en-GB" b="0" i="0" dirty="0" smtClean="0"/>
              <a:t>This activity</a:t>
            </a:r>
            <a:r>
              <a:rPr lang="en-GB" b="0" i="0" baseline="0" dirty="0" smtClean="0"/>
              <a:t> is a good way of revising the two new concepts of knowledge ‘a priori’ and ‘ a posteriori’ as learnt in their last lesson, and developing students thinking about the concept of ‘certainty’. </a:t>
            </a:r>
          </a:p>
          <a:p>
            <a:pPr marL="0" indent="0">
              <a:lnSpc>
                <a:spcPct val="100000"/>
              </a:lnSpc>
              <a:spcBef>
                <a:spcPts val="0"/>
              </a:spcBef>
              <a:spcAft>
                <a:spcPts val="0"/>
              </a:spcAft>
            </a:pPr>
            <a:r>
              <a:rPr lang="en-GB" b="0" i="0" baseline="0" dirty="0" smtClean="0"/>
              <a:t>Show the students this slide ask them such questions as:</a:t>
            </a:r>
            <a:endParaRPr lang="en-GB" b="0" i="0" dirty="0" smtClean="0"/>
          </a:p>
          <a:p>
            <a:pPr marL="0" indent="0">
              <a:lnSpc>
                <a:spcPct val="100000"/>
              </a:lnSpc>
              <a:spcBef>
                <a:spcPts val="0"/>
              </a:spcBef>
              <a:spcAft>
                <a:spcPts val="0"/>
              </a:spcAft>
              <a:buFontTx/>
              <a:buNone/>
            </a:pPr>
            <a:r>
              <a:rPr lang="en-GB" sz="1200" b="1" i="0" kern="1200" baseline="0" dirty="0" smtClean="0">
                <a:solidFill>
                  <a:schemeClr val="tx1"/>
                </a:solidFill>
                <a:effectLst/>
                <a:latin typeface="+mn-lt"/>
                <a:ea typeface="+mn-ea"/>
                <a:cs typeface="+mn-cs"/>
              </a:rPr>
              <a:t>What do you see? What is going on in the picture? Who do you think these men are?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After sharing ideas, introduce these two famous philosophers of Ancient Greece, Plato (left) and Aristotle (right), and explain that Raphael, the artist, was showing them discussing knowledge. Ask them to note the position of their hands. Plato points upwards, perhaps towards the ‘eternal forms’ of his philosophy, while Aristotle gestures towards the earth, perhaps towards worldly experience.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Some commentators believe that the colours of their clothes are significant also. Plato’s two colours may stand for two of the four elements in Greek thought of fire and air, while Aristotle’s may represent the other elements of water and earth.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Ask students to vote on which philosopher they think supports a priori knowledge, and which supports a posteriori knowledge.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Then ask them to justify their views. </a:t>
            </a:r>
            <a:endParaRPr lang="en-GB" sz="1200" b="1" i="0" kern="1200" baseline="0" dirty="0" smtClean="0">
              <a:solidFill>
                <a:schemeClr val="tx1"/>
              </a:solidFill>
              <a:effectLst/>
              <a:latin typeface="+mn-lt"/>
              <a:ea typeface="+mn-ea"/>
              <a:cs typeface="+mn-cs"/>
            </a:endParaRPr>
          </a:p>
          <a:p>
            <a:pPr marL="0" indent="0">
              <a:lnSpc>
                <a:spcPct val="100000"/>
              </a:lnSpc>
              <a:spcBef>
                <a:spcPts val="0"/>
              </a:spcBef>
              <a:spcAft>
                <a:spcPts val="0"/>
              </a:spcAft>
              <a:buFontTx/>
              <a:buNone/>
            </a:pPr>
            <a:r>
              <a:rPr lang="en-GB" sz="1200" b="0" i="0" kern="1200" baseline="0" dirty="0" smtClean="0">
                <a:solidFill>
                  <a:schemeClr val="tx1"/>
                </a:solidFill>
                <a:effectLst/>
                <a:latin typeface="+mn-lt"/>
                <a:ea typeface="+mn-ea"/>
                <a:cs typeface="+mn-cs"/>
              </a:rPr>
              <a:t>You could label and write around the picture on a Smartboard and get the </a:t>
            </a:r>
            <a:r>
              <a:rPr lang="en-US" sz="1200" b="0" i="0" kern="1200" baseline="0" dirty="0" smtClean="0">
                <a:solidFill>
                  <a:schemeClr val="tx1"/>
                </a:solidFill>
                <a:effectLst/>
                <a:latin typeface="+mn-lt"/>
                <a:ea typeface="+mn-ea"/>
                <a:cs typeface="+mn-cs"/>
              </a:rPr>
              <a:t>students</a:t>
            </a:r>
            <a:r>
              <a:rPr lang="en-GB" sz="1200" b="0" i="0" kern="1200" baseline="0" dirty="0" smtClean="0">
                <a:solidFill>
                  <a:schemeClr val="tx1"/>
                </a:solidFill>
                <a:effectLst/>
                <a:latin typeface="+mn-lt"/>
                <a:ea typeface="+mn-ea"/>
                <a:cs typeface="+mn-cs"/>
              </a:rPr>
              <a:t> to label their own copy too with the following key words: Plato, rationalist, pointing up, walking along, not interested in this world, a priori knowledge, knowledge through reason, knowledge before experience; Aristotle, empiricist, hand palm down, feet firmly planted, interested in empirical evidence and science, a posteriori knowledge, knowledge through senses, knowledge after experience.</a:t>
            </a:r>
          </a:p>
          <a:p>
            <a:pPr marL="0" indent="0">
              <a:lnSpc>
                <a:spcPct val="100000"/>
              </a:lnSpc>
              <a:spcBef>
                <a:spcPts val="0"/>
              </a:spcBef>
              <a:spcAft>
                <a:spcPts val="0"/>
              </a:spcAft>
            </a:pPr>
            <a:r>
              <a:rPr lang="en-GB" b="1" i="0" dirty="0" smtClean="0"/>
              <a:t>Information</a:t>
            </a:r>
            <a:r>
              <a:rPr lang="en-GB" b="1" i="0" baseline="0" dirty="0" smtClean="0"/>
              <a:t> for Teachers: </a:t>
            </a:r>
            <a:endParaRPr lang="en-GB" b="1" i="0" dirty="0" smtClean="0"/>
          </a:p>
          <a:p>
            <a:pPr marL="0" indent="0">
              <a:lnSpc>
                <a:spcPct val="100000"/>
              </a:lnSpc>
              <a:spcBef>
                <a:spcPts val="0"/>
              </a:spcBef>
              <a:spcAft>
                <a:spcPts val="0"/>
              </a:spcAft>
            </a:pPr>
            <a:r>
              <a:rPr lang="en-GB" b="0" i="0" dirty="0" smtClean="0"/>
              <a:t>This detail</a:t>
            </a:r>
            <a:r>
              <a:rPr lang="en-GB" b="0" i="0" baseline="0" dirty="0" smtClean="0"/>
              <a:t> from the fresco </a:t>
            </a:r>
            <a:r>
              <a:rPr lang="en-GB" sz="1200" b="0" i="0" kern="1200" dirty="0" smtClean="0">
                <a:solidFill>
                  <a:schemeClr val="tx1"/>
                </a:solidFill>
                <a:effectLst/>
                <a:latin typeface="+mn-lt"/>
                <a:ea typeface="+mn-ea"/>
                <a:cs typeface="+mn-cs"/>
              </a:rPr>
              <a:t>School of Athens (1510) by Raphael contains the ancient Greek philosophers Plato (a rationalist) on the left and his pupil Aristotle</a:t>
            </a:r>
            <a:r>
              <a:rPr lang="en-GB" sz="1200" b="0" i="0" kern="1200" baseline="0" dirty="0" smtClean="0">
                <a:solidFill>
                  <a:schemeClr val="tx1"/>
                </a:solidFill>
                <a:effectLst/>
                <a:latin typeface="+mn-lt"/>
                <a:ea typeface="+mn-ea"/>
                <a:cs typeface="+mn-cs"/>
              </a:rPr>
              <a:t> (an empiricist) on the right. Their poses symbolise their view on knowledge. Plato felt that the world around us which we came to know a posteriori was merely an illusion. He is painted walking along in bare feet, pointing up to the sky, representing his argument that true knowledge cannot be found through our deceptive senses, but is to be known through reason, a priori, alone. In contrast, Aristotle stands with his feet in sandals firmly planted, and the palm of his hand reaching out into the world of experience. For Aristotle it is through empirical evidence gained a posteriori that true knowledge can be acquired. </a:t>
            </a:r>
          </a:p>
        </p:txBody>
      </p:sp>
      <p:sp>
        <p:nvSpPr>
          <p:cNvPr id="4" name="Slide Number Placeholder 3"/>
          <p:cNvSpPr>
            <a:spLocks noGrp="1"/>
          </p:cNvSpPr>
          <p:nvPr>
            <p:ph type="sldNum" sz="quarter" idx="10"/>
          </p:nvPr>
        </p:nvSpPr>
        <p:spPr/>
        <p:txBody>
          <a:bodyPr/>
          <a:lstStyle/>
          <a:p>
            <a:fld id="{BEDEDF9F-2058-41AF-9ECC-EFEFAD230312}" type="slidenum">
              <a:rPr lang="en-GB" smtClean="0"/>
              <a:pPr/>
              <a:t>3</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843393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You can research</a:t>
            </a:r>
            <a:r>
              <a:rPr lang="en-US" altLang="en-US" baseline="0" dirty="0" smtClean="0"/>
              <a:t> and </a:t>
            </a:r>
            <a:r>
              <a:rPr lang="en-US" altLang="en-US" dirty="0" smtClean="0"/>
              <a:t>give a bit of background</a:t>
            </a:r>
            <a:r>
              <a:rPr lang="en-US" altLang="en-US" baseline="0" dirty="0" smtClean="0"/>
              <a:t> to the allegory of the cave from Plato’s book </a:t>
            </a:r>
            <a:r>
              <a:rPr lang="en-US" altLang="en-US" i="1" baseline="0" dirty="0" smtClean="0"/>
              <a:t>The Republic</a:t>
            </a:r>
            <a:r>
              <a:rPr lang="en-US" altLang="en-US" baseline="0" dirty="0" smtClean="0"/>
              <a:t> if you wish to, but it is best to keep details to a minimum in order to encourage the students to enquire for themselves.</a:t>
            </a:r>
            <a:endParaRPr lang="en-US" altLang="en-US" dirty="0" smtClean="0"/>
          </a:p>
          <a:p>
            <a:pPr>
              <a:lnSpc>
                <a:spcPct val="115000"/>
              </a:lnSpc>
            </a:pPr>
            <a:r>
              <a:rPr lang="en-GB" b="0" dirty="0" smtClean="0"/>
              <a:t>Show</a:t>
            </a:r>
            <a:r>
              <a:rPr lang="en-GB" b="0" baseline="0" dirty="0" smtClean="0"/>
              <a:t> students a short film about Plato’s cave: </a:t>
            </a:r>
            <a:r>
              <a:rPr lang="en-US" altLang="en-US" dirty="0" smtClean="0">
                <a:hlinkClick r:id="rId3"/>
              </a:rPr>
              <a:t>http://www.youtube.com/watch?v=69F7GhASOdM</a:t>
            </a:r>
            <a:r>
              <a:rPr lang="en-US" altLang="en-US" dirty="0" smtClean="0"/>
              <a:t> and ask them to talk in pairs or</a:t>
            </a:r>
            <a:r>
              <a:rPr lang="en-US" altLang="en-US" baseline="0" dirty="0" smtClean="0"/>
              <a:t> threes about possible answers to the questions on this slide. </a:t>
            </a:r>
          </a:p>
          <a:p>
            <a:pPr>
              <a:lnSpc>
                <a:spcPct val="115000"/>
              </a:lnSpc>
            </a:pPr>
            <a:r>
              <a:rPr lang="en-US" b="0" baseline="0" dirty="0" smtClean="0"/>
              <a:t>Get some feedback from the class as a whole and ask the students to note down key points, e.g., </a:t>
            </a:r>
            <a:r>
              <a:rPr lang="en-GB" baseline="0" dirty="0" smtClean="0"/>
              <a:t>on mini-whiteboards.</a:t>
            </a:r>
            <a:endParaRPr lang="en-GB" dirty="0" smtClean="0"/>
          </a:p>
          <a:p>
            <a:pPr>
              <a:lnSpc>
                <a:spcPct val="115000"/>
              </a:lnSpc>
            </a:pPr>
            <a:r>
              <a:rPr lang="en-GB" dirty="0" smtClean="0"/>
              <a:t>Point out that Plato’s cave allegory</a:t>
            </a:r>
            <a:r>
              <a:rPr lang="en-GB" baseline="0" dirty="0" smtClean="0"/>
              <a:t> attempts to show how unreliable our sense experience of the world can be: we cannot use it to be CERTAIN of anything. For Plato, our experience of the world is essentially an illusion based on false beliefs. It was much better, he argued, to rely on </a:t>
            </a:r>
            <a:r>
              <a:rPr lang="en-GB" sz="1200" kern="1200" dirty="0" smtClean="0">
                <a:solidFill>
                  <a:schemeClr val="tx1"/>
                </a:solidFill>
                <a:effectLst/>
                <a:latin typeface="+mn-lt"/>
                <a:ea typeface="+mn-ea"/>
                <a:cs typeface="+mn-cs"/>
              </a:rPr>
              <a:t>knowledge gained through reason (a priori).</a:t>
            </a:r>
            <a:r>
              <a:rPr lang="en-GB" sz="1200" kern="1200" baseline="0" dirty="0" smtClean="0">
                <a:solidFill>
                  <a:schemeClr val="tx1"/>
                </a:solidFill>
                <a:effectLst/>
                <a:latin typeface="+mn-lt"/>
                <a:ea typeface="+mn-ea"/>
                <a:cs typeface="+mn-cs"/>
              </a:rPr>
              <a:t> </a:t>
            </a:r>
          </a:p>
          <a:p>
            <a:pPr>
              <a:lnSpc>
                <a:spcPct val="115000"/>
              </a:lnSpc>
            </a:pPr>
            <a:r>
              <a:rPr lang="en-GB" sz="1200" kern="1200" baseline="0" dirty="0" smtClean="0">
                <a:solidFill>
                  <a:schemeClr val="tx1"/>
                </a:solidFill>
                <a:effectLst/>
                <a:latin typeface="+mn-lt"/>
                <a:ea typeface="+mn-ea"/>
                <a:cs typeface="+mn-cs"/>
              </a:rPr>
              <a:t>Ask the students to comment on how successful they think Plato’s allegory is: to what extent is our experience of the world illusory? Are we completely deceived by our senses? Are we like the prisoners who </a:t>
            </a:r>
            <a:r>
              <a:rPr lang="en-GB" sz="1200" kern="1200" dirty="0" smtClean="0">
                <a:solidFill>
                  <a:schemeClr val="tx1"/>
                </a:solidFill>
                <a:effectLst/>
                <a:latin typeface="+mn-lt"/>
                <a:ea typeface="+mn-ea"/>
                <a:cs typeface="+mn-cs"/>
              </a:rPr>
              <a:t>cannot accept that there is a more real world outside of what we experience in the cave? </a:t>
            </a:r>
          </a:p>
        </p:txBody>
      </p:sp>
      <p:sp>
        <p:nvSpPr>
          <p:cNvPr id="4" name="Slide Number Placeholder 3"/>
          <p:cNvSpPr>
            <a:spLocks noGrp="1"/>
          </p:cNvSpPr>
          <p:nvPr>
            <p:ph type="sldNum" sz="quarter" idx="10"/>
          </p:nvPr>
        </p:nvSpPr>
        <p:spPr/>
        <p:txBody>
          <a:bodyPr/>
          <a:lstStyle/>
          <a:p>
            <a:fld id="{BEDEDF9F-2058-41AF-9ECC-EFEFAD230312}" type="slidenum">
              <a:rPr lang="en-GB" smtClean="0"/>
              <a:pPr/>
              <a:t>4</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555885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 Ask </a:t>
            </a:r>
            <a:r>
              <a:rPr lang="en-US" dirty="0" smtClean="0"/>
              <a:t>students</a:t>
            </a:r>
            <a:r>
              <a:rPr lang="en-GB" dirty="0" smtClean="0"/>
              <a:t> to </a:t>
            </a:r>
            <a:r>
              <a:rPr lang="en-GB" baseline="0" dirty="0" smtClean="0"/>
              <a:t>imagine they are dreaming about maths (an exciting dream!!)</a:t>
            </a:r>
          </a:p>
          <a:p>
            <a:r>
              <a:rPr lang="en-GB" baseline="0" dirty="0" smtClean="0"/>
              <a:t>1b) In their dream, is it possible that they are convinced that they KNOW that 2+3=6?</a:t>
            </a:r>
          </a:p>
          <a:p>
            <a:r>
              <a:rPr lang="en-GB" baseline="0" dirty="0" smtClean="0"/>
              <a:t>1c) How secure is their a priori knowledge in a dream? – what about in real life?</a:t>
            </a:r>
          </a:p>
          <a:p>
            <a:endParaRPr lang="en-GB" baseline="0" dirty="0" smtClean="0"/>
          </a:p>
          <a:p>
            <a:r>
              <a:rPr lang="en-GB" baseline="0" dirty="0" smtClean="0"/>
              <a:t>2a) Ask </a:t>
            </a:r>
            <a:r>
              <a:rPr lang="en-US" baseline="0" dirty="0" smtClean="0"/>
              <a:t>students</a:t>
            </a:r>
            <a:r>
              <a:rPr lang="en-GB" baseline="0" dirty="0" smtClean="0"/>
              <a:t> what the image is showing. </a:t>
            </a:r>
          </a:p>
          <a:p>
            <a:r>
              <a:rPr lang="en-GB" baseline="0" dirty="0" smtClean="0"/>
              <a:t>2b) Ask them how it might link to our A PRIORI knowledge.</a:t>
            </a:r>
          </a:p>
          <a:p>
            <a:endParaRPr lang="en-GB" baseline="0" dirty="0" smtClean="0"/>
          </a:p>
          <a:p>
            <a:r>
              <a:rPr lang="en-GB" baseline="0" dirty="0" smtClean="0"/>
              <a:t>Lead </a:t>
            </a:r>
            <a:r>
              <a:rPr lang="en-US" baseline="0" dirty="0" smtClean="0"/>
              <a:t>students</a:t>
            </a:r>
            <a:r>
              <a:rPr lang="en-GB" baseline="0" dirty="0" smtClean="0"/>
              <a:t> towards to idea of mind control, or being tricked into believing something is true through misrepresentation of facts, manipulation.</a:t>
            </a:r>
            <a:endParaRPr lang="en-GB" b="0" baseline="0" dirty="0" smtClean="0"/>
          </a:p>
          <a:p>
            <a:pPr>
              <a:buFontTx/>
              <a:buNone/>
            </a:pPr>
            <a:r>
              <a:rPr lang="en-GB" b="0" baseline="0" dirty="0" smtClean="0"/>
              <a:t>Encourage them to consider the nature of dreams: w</a:t>
            </a:r>
            <a:r>
              <a:rPr lang="en-GB" baseline="0" dirty="0" smtClean="0"/>
              <a:t>hen you dream, you only ever know that something was amiss when you wake up. The mind can create an elaborate world in which all appears real, and it is only when you wake up that you realise how strange of unbelievable it was. Sometimes, when dreaming, the mind can play tricks that even change the way in which maths works. In a dream, you could be convinced that 2+3=6, rather than 5 and be perfectly sure of the answer – it being self evident to you. Only when you wake up do you realise that this knowledge is actually false.</a:t>
            </a:r>
            <a:endParaRPr lang="en-GB" dirty="0" smtClean="0"/>
          </a:p>
          <a:p>
            <a:r>
              <a:rPr lang="en-GB" dirty="0" smtClean="0"/>
              <a:t>Explain that the philosopher Rene Descartes</a:t>
            </a:r>
            <a:r>
              <a:rPr lang="en-GB" baseline="0" dirty="0" smtClean="0"/>
              <a:t> in his ‘Meditations’ argued that we should doubt all our knowledge, including mathematics and other a priori ideas because they could, conceivably, be a trick of an e</a:t>
            </a:r>
            <a:r>
              <a:rPr lang="en-GB" dirty="0" smtClean="0"/>
              <a:t>vil demon</a:t>
            </a:r>
            <a:r>
              <a:rPr lang="en-GB" baseline="0" dirty="0" smtClean="0"/>
              <a:t> corrupting our thoughts and making us believe that 2+3= 5, when really, it is = 6! For Descartes, we should be careful of treating knowledge as ‘fact’ as it is difficult to be certain of anything, a posteriori or a priori.</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time allows, show a clip from the BBC ‘History of Ideas’ series to introduce them to Descartes’ ideas: </a:t>
            </a:r>
            <a:r>
              <a:rPr lang="en-GB" dirty="0" smtClean="0">
                <a:hlinkClick r:id="rId3"/>
              </a:rPr>
              <a:t>https://www.youtube.com/watch?v=0A6UKoMcE10</a:t>
            </a:r>
            <a:r>
              <a:rPr lang="en-GB" dirty="0" smtClean="0"/>
              <a:t> </a:t>
            </a:r>
          </a:p>
          <a:p>
            <a:r>
              <a:rPr lang="en-GB" dirty="0" smtClean="0"/>
              <a:t>Some students may engage in further investigation of</a:t>
            </a:r>
            <a:r>
              <a:rPr lang="en-GB" baseline="0" dirty="0" smtClean="0"/>
              <a:t> the idea that ‘Cogito ergo sum’ or on ‘Cartesian Doubt’. </a:t>
            </a:r>
            <a:endParaRPr lang="en-GB" dirty="0"/>
          </a:p>
        </p:txBody>
      </p:sp>
      <p:sp>
        <p:nvSpPr>
          <p:cNvPr id="4" name="Slide Number Placeholder 3"/>
          <p:cNvSpPr>
            <a:spLocks noGrp="1"/>
          </p:cNvSpPr>
          <p:nvPr>
            <p:ph type="sldNum" sz="quarter" idx="10"/>
          </p:nvPr>
        </p:nvSpPr>
        <p:spPr/>
        <p:txBody>
          <a:bodyPr/>
          <a:lstStyle/>
          <a:p>
            <a:fld id="{BEDEDF9F-2058-41AF-9ECC-EFEFAD230312}" type="slidenum">
              <a:rPr lang="en-GB" smtClean="0"/>
              <a:pPr/>
              <a:t>5</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555885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 </a:t>
            </a:r>
            <a:r>
              <a:rPr lang="en-GB" baseline="0" dirty="0" smtClean="0"/>
              <a:t>with copies of this and the next slide and encourage them to work in small groups on the strengths and weaknesses of the two forms of knowledge being studied. </a:t>
            </a:r>
          </a:p>
          <a:p>
            <a:pPr>
              <a:lnSpc>
                <a:spcPct val="115000"/>
              </a:lnSpc>
            </a:pPr>
            <a:r>
              <a:rPr lang="en-GB" dirty="0" smtClean="0">
                <a:effectLst/>
              </a:rPr>
              <a:t>Points</a:t>
            </a:r>
            <a:r>
              <a:rPr lang="en-GB" baseline="0" dirty="0" smtClean="0">
                <a:effectLst/>
              </a:rPr>
              <a:t> on </a:t>
            </a:r>
            <a:r>
              <a:rPr lang="en-GB" b="1" baseline="0" dirty="0" smtClean="0">
                <a:effectLst/>
              </a:rPr>
              <a:t>a posteriori </a:t>
            </a:r>
            <a:r>
              <a:rPr lang="en-GB" baseline="0" dirty="0" smtClean="0">
                <a:effectLst/>
              </a:rPr>
              <a:t>knowledge could include:</a:t>
            </a:r>
            <a:endParaRPr lang="en-GB" dirty="0" smtClean="0">
              <a:effectLst/>
            </a:endParaRPr>
          </a:p>
          <a:p>
            <a:pPr>
              <a:lnSpc>
                <a:spcPct val="115000"/>
              </a:lnSpc>
            </a:pPr>
            <a:r>
              <a:rPr lang="en-GB" b="1" dirty="0" smtClean="0">
                <a:effectLst/>
              </a:rPr>
              <a:t>Strengths</a:t>
            </a:r>
            <a:r>
              <a:rPr lang="en-GB" b="0" dirty="0" smtClean="0">
                <a:effectLst/>
              </a:rPr>
              <a:t>:</a:t>
            </a:r>
            <a:r>
              <a:rPr lang="en-GB" dirty="0" smtClean="0">
                <a:effectLst/>
              </a:rPr>
              <a:t> convincing evidence which appeals to human beings who are sensory creatures. Aristotle would argue that empirical</a:t>
            </a:r>
            <a:r>
              <a:rPr lang="en-GB" baseline="0" dirty="0" smtClean="0">
                <a:effectLst/>
              </a:rPr>
              <a:t> evidence is all that is available to us and we must accept this is the only ‘true’ knowledge we can have. Science uses this type of knowledge all the time and it can lead to great benefits to mankind e.g. medicine. </a:t>
            </a:r>
            <a:endParaRPr lang="en-GB" dirty="0" smtClean="0">
              <a:effectLst/>
            </a:endParaRPr>
          </a:p>
          <a:p>
            <a:pPr>
              <a:lnSpc>
                <a:spcPct val="115000"/>
              </a:lnSpc>
            </a:pPr>
            <a:r>
              <a:rPr lang="en-GB" b="1" dirty="0" smtClean="0"/>
              <a:t>Weaknesses</a:t>
            </a:r>
            <a:r>
              <a:rPr lang="en-GB" b="0" dirty="0" smtClean="0"/>
              <a:t>:</a:t>
            </a:r>
            <a:r>
              <a:rPr lang="en-GB" dirty="0" smtClean="0"/>
              <a:t> The senses can be unreliable. Plato</a:t>
            </a:r>
            <a:r>
              <a:rPr lang="en-GB" baseline="0" dirty="0" smtClean="0"/>
              <a:t> would argue that we can never be certain that our senses are telling the truth. There are many times when we might make an error and think we ‘know’ something because we have observed it happening when, in fact, we were wrong. The Philosopher </a:t>
            </a:r>
            <a:r>
              <a:rPr lang="en-GB" dirty="0" smtClean="0"/>
              <a:t>Descartes</a:t>
            </a:r>
            <a:r>
              <a:rPr lang="en-GB" baseline="0" dirty="0" smtClean="0"/>
              <a:t> gave the example of a stick appearing bent in water; our senses can play tricks on us and therefore they do not always lead to ‘sound’ knowledge. (You can also give the example of dreaming and thinking it is real; films such as </a:t>
            </a:r>
            <a:r>
              <a:rPr lang="en-GB" i="1" baseline="0" dirty="0" smtClean="0"/>
              <a:t>The Matrix</a:t>
            </a:r>
            <a:r>
              <a:rPr lang="en-GB" baseline="0" dirty="0" smtClean="0"/>
              <a:t> and </a:t>
            </a:r>
            <a:r>
              <a:rPr lang="en-GB" i="1" baseline="0" dirty="0" smtClean="0"/>
              <a:t>Inception</a:t>
            </a:r>
            <a:r>
              <a:rPr lang="en-GB" baseline="0" dirty="0" smtClean="0"/>
              <a:t> are useful stimulus here too). Kant argued that the human mind had a tendency to see order and regularity in places where none existed, we think that what we observe is the ‘truth’ because we simply function that way.</a:t>
            </a:r>
            <a:endParaRPr lang="en-GB" dirty="0" smtClean="0">
              <a:effectLst/>
            </a:endParaRPr>
          </a:p>
        </p:txBody>
      </p:sp>
      <p:sp>
        <p:nvSpPr>
          <p:cNvPr id="4" name="Slide Number Placeholder 3"/>
          <p:cNvSpPr>
            <a:spLocks noGrp="1"/>
          </p:cNvSpPr>
          <p:nvPr>
            <p:ph type="sldNum" sz="quarter" idx="10"/>
          </p:nvPr>
        </p:nvSpPr>
        <p:spPr/>
        <p:txBody>
          <a:bodyPr/>
          <a:lstStyle/>
          <a:p>
            <a:fld id="{BEDEDF9F-2058-41AF-9ECC-EFEFAD230312}" type="slidenum">
              <a:rPr lang="en-GB" smtClean="0"/>
              <a:pPr/>
              <a:t>6</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287368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smtClean="0">
                <a:effectLst/>
              </a:rPr>
              <a:t>Points</a:t>
            </a:r>
            <a:r>
              <a:rPr lang="en-GB" baseline="0" dirty="0" smtClean="0">
                <a:effectLst/>
              </a:rPr>
              <a:t> on </a:t>
            </a:r>
            <a:r>
              <a:rPr lang="en-GB" b="1" baseline="0" dirty="0" smtClean="0">
                <a:effectLst/>
              </a:rPr>
              <a:t>a priori </a:t>
            </a:r>
            <a:r>
              <a:rPr lang="en-GB" baseline="0" dirty="0" smtClean="0">
                <a:effectLst/>
              </a:rPr>
              <a:t>knowledge could include:</a:t>
            </a:r>
            <a:endParaRPr lang="en-GB" dirty="0" smtClean="0">
              <a:effectLst/>
            </a:endParaRPr>
          </a:p>
          <a:p>
            <a:pPr>
              <a:lnSpc>
                <a:spcPct val="115000"/>
              </a:lnSpc>
            </a:pPr>
            <a:r>
              <a:rPr lang="en-GB" b="1" dirty="0" smtClean="0">
                <a:effectLst/>
              </a:rPr>
              <a:t>Strengths</a:t>
            </a:r>
            <a:r>
              <a:rPr lang="en-US" b="0" dirty="0" smtClean="0">
                <a:effectLst/>
              </a:rPr>
              <a:t>: A priori knowledge is more reliable than a posteriori because we avoid the problems of sensory evidence which might deceive us. We can be more certain of its truth because it is based in definition and ‘fact’. It is convincing because we can use our reason to verify it without relying on any experience, it is self-evidently true. </a:t>
            </a:r>
          </a:p>
          <a:p>
            <a:pPr>
              <a:lnSpc>
                <a:spcPct val="115000"/>
              </a:lnSpc>
            </a:pPr>
            <a:r>
              <a:rPr lang="en-US" b="1" dirty="0" smtClean="0">
                <a:effectLst/>
              </a:rPr>
              <a:t>Weaknesses</a:t>
            </a:r>
            <a:r>
              <a:rPr lang="en-US" b="0" dirty="0" smtClean="0">
                <a:effectLst/>
              </a:rPr>
              <a:t>: Descartes doubts all knowledge, including mathematics, something we feel we know a priori. We could be being tricked by an evil demon, we cannot be certain of any knowledge and we should be careful to accept things as ‘true’ without questioning them first. In addition, a priori often just gives us a definition of a word and, as such it is not a very useful form of knowledge because we do not learn anything new about the world.</a:t>
            </a:r>
          </a:p>
          <a:p>
            <a:pPr>
              <a:lnSpc>
                <a:spcPct val="115000"/>
              </a:lnSpc>
            </a:pPr>
            <a:r>
              <a:rPr lang="en-US" b="0" dirty="0" smtClean="0">
                <a:effectLst/>
              </a:rPr>
              <a:t>When students have completed their</a:t>
            </a:r>
            <a:r>
              <a:rPr lang="en-US" b="0" baseline="0" dirty="0" smtClean="0">
                <a:effectLst/>
              </a:rPr>
              <a:t> charts, encourage them to display them and to compare with other answers.</a:t>
            </a:r>
            <a:endParaRPr lang="en-US" b="0" dirty="0" smtClean="0">
              <a:effectLst/>
            </a:endParaRPr>
          </a:p>
          <a:p>
            <a:pPr>
              <a:lnSpc>
                <a:spcPct val="115000"/>
              </a:lnSpc>
            </a:pPr>
            <a:endParaRPr lang="en-US" b="0" dirty="0" smtClean="0">
              <a:effectLst/>
            </a:endParaRPr>
          </a:p>
        </p:txBody>
      </p:sp>
      <p:sp>
        <p:nvSpPr>
          <p:cNvPr id="4" name="Slide Number Placeholder 3"/>
          <p:cNvSpPr>
            <a:spLocks noGrp="1"/>
          </p:cNvSpPr>
          <p:nvPr>
            <p:ph type="sldNum" sz="quarter" idx="10"/>
          </p:nvPr>
        </p:nvSpPr>
        <p:spPr/>
        <p:txBody>
          <a:bodyPr/>
          <a:lstStyle/>
          <a:p>
            <a:fld id="{BEDEDF9F-2058-41AF-9ECC-EFEFAD230312}" type="slidenum">
              <a:rPr lang="en-GB" smtClean="0"/>
              <a:pPr/>
              <a:t>7</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287368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 this homework task for </a:t>
            </a:r>
            <a:r>
              <a:rPr lang="en-US" dirty="0" smtClean="0"/>
              <a:t>students</a:t>
            </a:r>
            <a:r>
              <a:rPr lang="en-GB" dirty="0" smtClean="0"/>
              <a:t> to consolidate all they have learnt as well as to encourage them to develop confidence</a:t>
            </a:r>
            <a:r>
              <a:rPr lang="en-GB" baseline="0" dirty="0" smtClean="0"/>
              <a:t> in front of their peers.</a:t>
            </a:r>
          </a:p>
          <a:p>
            <a:r>
              <a:rPr lang="en-GB" baseline="0" dirty="0" smtClean="0"/>
              <a:t>Provide a mark scheme, or a checklist of things for students to include in their speech. Depending on ability you might want to provide a writing frame to boost confidence in terms of structure, or ask students to work in pairs.</a:t>
            </a:r>
          </a:p>
          <a:p>
            <a:r>
              <a:rPr lang="en-GB" baseline="0" dirty="0" smtClean="0"/>
              <a:t>It is important to give them adequate time to prepare for their speech and then offer extra incentives such as a bonus prize for the person who can end bang on 90 seconds! </a:t>
            </a:r>
          </a:p>
          <a:p>
            <a:r>
              <a:rPr lang="en-GB" baseline="0" dirty="0" smtClean="0"/>
              <a:t>Encourage all </a:t>
            </a:r>
            <a:r>
              <a:rPr lang="en-US" baseline="0" dirty="0" smtClean="0"/>
              <a:t>students</a:t>
            </a:r>
            <a:r>
              <a:rPr lang="en-GB" baseline="0" dirty="0" smtClean="0"/>
              <a:t> to listen respectfully to each others’ presentations and to give their classmates a cheer and a clap when they have finished! </a:t>
            </a:r>
          </a:p>
          <a:p>
            <a:r>
              <a:rPr lang="en-GB" baseline="0" dirty="0" smtClean="0"/>
              <a:t>Evaluate the presentations during the lesson by jotting down comments and reporting back to students at the end. </a:t>
            </a:r>
            <a:endParaRPr lang="en-GB" dirty="0"/>
          </a:p>
        </p:txBody>
      </p:sp>
      <p:sp>
        <p:nvSpPr>
          <p:cNvPr id="4" name="Slide Number Placeholder 3"/>
          <p:cNvSpPr>
            <a:spLocks noGrp="1"/>
          </p:cNvSpPr>
          <p:nvPr>
            <p:ph type="sldNum" sz="quarter" idx="10"/>
          </p:nvPr>
        </p:nvSpPr>
        <p:spPr/>
        <p:txBody>
          <a:bodyPr/>
          <a:lstStyle/>
          <a:p>
            <a:fld id="{BEDEDF9F-2058-41AF-9ECC-EFEFAD230312}" type="slidenum">
              <a:rPr lang="en-GB" smtClean="0"/>
              <a:pPr/>
              <a:t>8</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513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A26939-EC67-4A80-8CBD-B60E1792A1C6}" type="datetimeFigureOut">
              <a:rPr lang="en-GB" smtClean="0"/>
              <a:pPr/>
              <a:t>3/15/16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018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A26939-EC67-4A80-8CBD-B60E1792A1C6}" type="datetimeFigureOut">
              <a:rPr lang="en-GB" smtClean="0"/>
              <a:pPr/>
              <a:t>3/15/16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862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A26939-EC67-4A80-8CBD-B60E1792A1C6}" type="datetimeFigureOut">
              <a:rPr lang="en-GB" smtClean="0"/>
              <a:pPr/>
              <a:t>3/15/16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3585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A26939-EC67-4A80-8CBD-B60E1792A1C6}" type="datetimeFigureOut">
              <a:rPr lang="en-GB" smtClean="0"/>
              <a:pPr/>
              <a:t>3/15/16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948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26939-EC67-4A80-8CBD-B60E1792A1C6}" type="datetimeFigureOut">
              <a:rPr lang="en-GB" smtClean="0"/>
              <a:pPr/>
              <a:t>3/15/16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754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A26939-EC67-4A80-8CBD-B60E1792A1C6}" type="datetimeFigureOut">
              <a:rPr lang="en-GB" smtClean="0"/>
              <a:pPr/>
              <a:t>3/15/16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217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A26939-EC67-4A80-8CBD-B60E1792A1C6}" type="datetimeFigureOut">
              <a:rPr lang="en-GB" smtClean="0"/>
              <a:pPr/>
              <a:t>3/15/16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1509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A26939-EC67-4A80-8CBD-B60E1792A1C6}" type="datetimeFigureOut">
              <a:rPr lang="en-GB" smtClean="0"/>
              <a:pPr/>
              <a:t>3/15/16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099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26939-EC67-4A80-8CBD-B60E1792A1C6}" type="datetimeFigureOut">
              <a:rPr lang="en-GB" smtClean="0"/>
              <a:pPr/>
              <a:t>3/15/16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361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26939-EC67-4A80-8CBD-B60E1792A1C6}" type="datetimeFigureOut">
              <a:rPr lang="en-GB" smtClean="0"/>
              <a:pPr/>
              <a:t>3/15/16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474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26939-EC67-4A80-8CBD-B60E1792A1C6}" type="datetimeFigureOut">
              <a:rPr lang="en-GB" smtClean="0"/>
              <a:pPr/>
              <a:t>3/15/16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482071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6939-EC67-4A80-8CBD-B60E1792A1C6}" type="datetimeFigureOut">
              <a:rPr lang="en-GB" smtClean="0"/>
              <a:pPr/>
              <a:t>3/15/16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F697A-569D-4ABA-9221-EBB6242406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204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ahUKEwj88YG1j8_JAhUKXRoKHZVXDdcQjRwIBw&amp;url=http://www.zazzle.com/school_of_athens_detail_plato_aristotle_poster-228232994070568347&amp;psig=AFQjCNG_hFHpk43Gb7EX5QKvCuumTNMXWA&amp;ust=1449762237161282"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ahUKEwjgt6HBls_JAhVMVxoKHfgtCbYQjRwIBw&amp;url=http://expectingmore.info/tag/management/&amp;bvm=bv.109395566,d.d2s&amp;psig=AFQjCNFoqgwo3wxLcB4NwF-3L4hkGvfs4g&amp;ust=1449764160186673"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828801"/>
            <a:ext cx="7772400" cy="1771650"/>
          </a:xfrm>
        </p:spPr>
        <p:txBody>
          <a:bodyPr>
            <a:normAutofit fontScale="90000"/>
          </a:bodyPr>
          <a:lstStyle/>
          <a:p>
            <a:pPr eaLnBrk="1" hangingPunct="1"/>
            <a:r>
              <a:rPr lang="en-GB" sz="6000" b="1" dirty="0" smtClean="0">
                <a:ea typeface="ＭＳ Ｐゴシック" pitchFamily="-110" charset="-128"/>
                <a:cs typeface="ＭＳ Ｐゴシック" pitchFamily="-110" charset="-128"/>
              </a:rPr>
              <a:t>KNOWLEDGE AND CERTAINTY (Part 2)</a:t>
            </a:r>
          </a:p>
        </p:txBody>
      </p:sp>
      <p:sp>
        <p:nvSpPr>
          <p:cNvPr id="3" name="Subtitle 2"/>
          <p:cNvSpPr>
            <a:spLocks noGrp="1"/>
          </p:cNvSpPr>
          <p:nvPr>
            <p:ph type="subTitle" idx="1"/>
          </p:nvPr>
        </p:nvSpPr>
        <p:spPr>
          <a:xfrm>
            <a:off x="1066800" y="3886200"/>
            <a:ext cx="7010400" cy="1752600"/>
          </a:xfrm>
        </p:spPr>
        <p:txBody>
          <a:bodyPr rtlCol="0">
            <a:normAutofit/>
          </a:bodyPr>
          <a:lstStyle/>
          <a:p>
            <a:pPr eaLnBrk="1" fontAlgn="auto" hangingPunct="1">
              <a:spcAft>
                <a:spcPts val="0"/>
              </a:spcAft>
              <a:buFont typeface="Arial"/>
              <a:buNone/>
              <a:defRPr/>
            </a:pPr>
            <a:r>
              <a:rPr lang="en-GB" sz="4400" dirty="0" smtClean="0">
                <a:ea typeface="+mn-ea"/>
                <a:cs typeface="+mn-cs"/>
              </a:rPr>
              <a:t>RELIGION AND BELIEF – KS4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32656"/>
            <a:ext cx="8856984" cy="1254001"/>
          </a:xfrm>
        </p:spPr>
        <p:txBody>
          <a:bodyPr>
            <a:noAutofit/>
          </a:bodyPr>
          <a:lstStyle/>
          <a:p>
            <a:r>
              <a:rPr lang="en-GB" sz="4000" dirty="0" smtClean="0">
                <a:latin typeface="Comic Sans MS" panose="030F0702030302020204" pitchFamily="66" charset="0"/>
              </a:rPr>
              <a:t>How can we be ‘certain’ of anything?</a:t>
            </a:r>
            <a:endParaRPr lang="en-GB" sz="4000" dirty="0">
              <a:latin typeface="Comic Sans MS" panose="030F0702030302020204" pitchFamily="66" charset="0"/>
            </a:endParaRPr>
          </a:p>
        </p:txBody>
      </p:sp>
      <p:sp>
        <p:nvSpPr>
          <p:cNvPr id="3" name="Subtitle 2"/>
          <p:cNvSpPr>
            <a:spLocks noGrp="1"/>
          </p:cNvSpPr>
          <p:nvPr>
            <p:ph type="subTitle" idx="1"/>
          </p:nvPr>
        </p:nvSpPr>
        <p:spPr>
          <a:xfrm>
            <a:off x="914400" y="4800600"/>
            <a:ext cx="7160840" cy="1170940"/>
          </a:xfrm>
        </p:spPr>
        <p:txBody>
          <a:bodyPr>
            <a:normAutofit/>
          </a:bodyPr>
          <a:lstStyle/>
          <a:p>
            <a:r>
              <a:rPr lang="en-GB" sz="2800" dirty="0" smtClean="0">
                <a:solidFill>
                  <a:schemeClr val="tx1"/>
                </a:solidFill>
              </a:rPr>
              <a:t>An Introduction to Philosophy of Religion</a:t>
            </a:r>
          </a:p>
          <a:p>
            <a:r>
              <a:rPr lang="en-GB" sz="2800" dirty="0" smtClean="0">
                <a:solidFill>
                  <a:schemeClr val="tx1"/>
                </a:solidFill>
              </a:rPr>
              <a:t>Getting the tools for the job</a:t>
            </a:r>
            <a:endParaRPr lang="en-GB" sz="2800" dirty="0">
              <a:solidFill>
                <a:schemeClr val="tx1"/>
              </a:solidFill>
            </a:endParaRPr>
          </a:p>
        </p:txBody>
      </p:sp>
      <p:pic>
        <p:nvPicPr>
          <p:cNvPr id="5" name="Picture 2" descr="http://youthvoices.net/sites/default/files/image/25509/dec/thinking-outside-the-box.jpg"/>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90800" y="1676400"/>
            <a:ext cx="3672408" cy="286815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7088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http://rlv.zcache.com/school_of_athens_detail_plato_aristotle_poster-r6075357367004c7bada995037a040a24_zbyu8_8byvr_1024.jpg">
            <a:hlinkClick r:id="rId3"/>
          </p:cNvPr>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300" t="4943" r="14036" b="5100"/>
          <a:stretch/>
        </p:blipFill>
        <p:spPr bwMode="auto">
          <a:xfrm>
            <a:off x="2030827" y="188640"/>
            <a:ext cx="5040560" cy="632723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0854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499" t="23512" r="40952" b="37053"/>
          <a:stretch>
            <a:fillRect/>
          </a:stretch>
        </p:blipFill>
        <p:spPr bwMode="auto">
          <a:xfrm>
            <a:off x="2339752" y="977430"/>
            <a:ext cx="4137794" cy="307981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 name="Title 1"/>
          <p:cNvSpPr>
            <a:spLocks noGrp="1"/>
          </p:cNvSpPr>
          <p:nvPr>
            <p:ph type="title"/>
          </p:nvPr>
        </p:nvSpPr>
        <p:spPr>
          <a:xfrm>
            <a:off x="276756" y="53752"/>
            <a:ext cx="8784976" cy="1143000"/>
          </a:xfrm>
        </p:spPr>
        <p:txBody>
          <a:bodyPr>
            <a:normAutofit/>
          </a:bodyPr>
          <a:lstStyle/>
          <a:p>
            <a:r>
              <a:rPr lang="en-GB" sz="3200" dirty="0" smtClean="0">
                <a:latin typeface="Comic Sans MS" panose="030F0702030302020204" pitchFamily="66" charset="0"/>
              </a:rPr>
              <a:t>How secure is our </a:t>
            </a:r>
            <a:r>
              <a:rPr lang="en-GB" sz="3200" dirty="0" smtClean="0">
                <a:solidFill>
                  <a:schemeClr val="tx2">
                    <a:lumMod val="60000"/>
                    <a:lumOff val="40000"/>
                  </a:schemeClr>
                </a:solidFill>
                <a:latin typeface="Comic Sans MS" panose="030F0702030302020204" pitchFamily="66" charset="0"/>
              </a:rPr>
              <a:t>a posteriori </a:t>
            </a:r>
            <a:r>
              <a:rPr lang="en-GB" sz="3200" dirty="0" smtClean="0">
                <a:latin typeface="Comic Sans MS" panose="030F0702030302020204" pitchFamily="66" charset="0"/>
              </a:rPr>
              <a:t>knowledge</a:t>
            </a:r>
            <a:r>
              <a:rPr lang="en-GB" sz="3600" dirty="0" smtClean="0">
                <a:latin typeface="Comic Sans MS" panose="030F0702030302020204" pitchFamily="66" charset="0"/>
              </a:rPr>
              <a:t>?</a:t>
            </a:r>
            <a:endParaRPr lang="en-GB" sz="3600" dirty="0">
              <a:latin typeface="Comic Sans MS" panose="030F0702030302020204" pitchFamily="66" charset="0"/>
            </a:endParaRPr>
          </a:p>
        </p:txBody>
      </p:sp>
      <p:sp>
        <p:nvSpPr>
          <p:cNvPr id="6" name="TextBox 5"/>
          <p:cNvSpPr txBox="1"/>
          <p:nvPr/>
        </p:nvSpPr>
        <p:spPr>
          <a:xfrm>
            <a:off x="580728" y="4200942"/>
            <a:ext cx="8120236" cy="2123658"/>
          </a:xfrm>
          <a:prstGeom prst="rect">
            <a:avLst/>
          </a:prstGeom>
          <a:noFill/>
        </p:spPr>
        <p:txBody>
          <a:bodyPr wrap="square" rtlCol="0">
            <a:spAutoFit/>
          </a:bodyPr>
          <a:lstStyle/>
          <a:p>
            <a:r>
              <a:rPr lang="en-GB" sz="2400" dirty="0" smtClean="0"/>
              <a:t>Watch the clip on Plato’s cave and think about these questions: </a:t>
            </a:r>
          </a:p>
          <a:p>
            <a:endParaRPr lang="en-GB" sz="1200" dirty="0" smtClean="0"/>
          </a:p>
          <a:p>
            <a:pPr marL="285750" indent="-285750">
              <a:buFontTx/>
              <a:buChar char="-"/>
            </a:pPr>
            <a:r>
              <a:rPr lang="en-GB" sz="2400" dirty="0" smtClean="0"/>
              <a:t>What do the prisoners ‘know’?</a:t>
            </a:r>
          </a:p>
          <a:p>
            <a:pPr marL="285750" indent="-285750">
              <a:buFontTx/>
              <a:buChar char="-"/>
            </a:pPr>
            <a:r>
              <a:rPr lang="en-GB" sz="2400" dirty="0" smtClean="0"/>
              <a:t>How reliable is their knowledge? </a:t>
            </a:r>
          </a:p>
          <a:p>
            <a:pPr marL="285750" indent="-285750">
              <a:buFontTx/>
              <a:buChar char="-"/>
            </a:pPr>
            <a:r>
              <a:rPr lang="en-GB" sz="2400" dirty="0" smtClean="0"/>
              <a:t>Think of an example in your life when you might have been like one of the prisoners.</a:t>
            </a:r>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233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6756" y="188640"/>
            <a:ext cx="8784976" cy="1143000"/>
          </a:xfrm>
        </p:spPr>
        <p:txBody>
          <a:bodyPr>
            <a:normAutofit/>
          </a:bodyPr>
          <a:lstStyle/>
          <a:p>
            <a:r>
              <a:rPr lang="en-GB" sz="3200" dirty="0" smtClean="0">
                <a:latin typeface="Comic Sans MS" panose="030F0702030302020204" pitchFamily="66" charset="0"/>
              </a:rPr>
              <a:t>How secure is our </a:t>
            </a:r>
            <a:r>
              <a:rPr lang="en-GB" sz="3200" dirty="0" smtClean="0">
                <a:solidFill>
                  <a:srgbClr val="FF0000"/>
                </a:solidFill>
                <a:latin typeface="Comic Sans MS" panose="030F0702030302020204" pitchFamily="66" charset="0"/>
              </a:rPr>
              <a:t>a priori </a:t>
            </a:r>
            <a:r>
              <a:rPr lang="en-GB" sz="3200" dirty="0" smtClean="0">
                <a:latin typeface="Comic Sans MS" panose="030F0702030302020204" pitchFamily="66" charset="0"/>
              </a:rPr>
              <a:t>knowledge</a:t>
            </a:r>
            <a:r>
              <a:rPr lang="en-GB" sz="3600" dirty="0" smtClean="0">
                <a:latin typeface="Comic Sans MS" panose="030F0702030302020204" pitchFamily="66" charset="0"/>
              </a:rPr>
              <a:t>?</a:t>
            </a:r>
            <a:endParaRPr lang="en-GB" sz="3600" dirty="0">
              <a:latin typeface="Comic Sans MS" panose="030F0702030302020204" pitchFamily="66" charset="0"/>
            </a:endParaRPr>
          </a:p>
        </p:txBody>
      </p:sp>
      <p:pic>
        <p:nvPicPr>
          <p:cNvPr id="1030" name="Picture 6" descr="http://expectingmore.info/wp-content/uploads/2014/10/micromanaging.jpg">
            <a:hlinkClick r:id="rId3"/>
          </p:cNvPr>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76056" y="1844824"/>
            <a:ext cx="3456384" cy="431181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4" name="Cloud 3"/>
          <p:cNvSpPr/>
          <p:nvPr/>
        </p:nvSpPr>
        <p:spPr>
          <a:xfrm>
            <a:off x="539552" y="1236313"/>
            <a:ext cx="4032448" cy="4859687"/>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Imagine you are having a dream about maths….</a:t>
            </a:r>
          </a:p>
          <a:p>
            <a:pPr algn="ctr"/>
            <a:endParaRPr lang="en-GB" sz="2400" dirty="0" smtClean="0"/>
          </a:p>
          <a:p>
            <a:pPr algn="ctr"/>
            <a:r>
              <a:rPr lang="en-GB" sz="2400" dirty="0" smtClean="0"/>
              <a:t>Is it possible in your dream for you to be convinced that you KNOW that 2+3=6?</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054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sz="4000" dirty="0" smtClean="0">
                <a:latin typeface="Comic Sans MS" panose="030F0702030302020204" pitchFamily="66" charset="0"/>
              </a:rPr>
              <a:t>Evaluating </a:t>
            </a:r>
            <a:r>
              <a:rPr lang="en-GB" sz="4000" dirty="0" smtClean="0">
                <a:solidFill>
                  <a:schemeClr val="tx2">
                    <a:lumMod val="60000"/>
                    <a:lumOff val="40000"/>
                  </a:schemeClr>
                </a:solidFill>
                <a:latin typeface="Comic Sans MS" panose="030F0702030302020204" pitchFamily="66" charset="0"/>
              </a:rPr>
              <a:t>a posteriori </a:t>
            </a:r>
            <a:r>
              <a:rPr lang="en-GB" sz="4000" dirty="0" smtClean="0">
                <a:latin typeface="Comic Sans MS" panose="030F0702030302020204" pitchFamily="66" charset="0"/>
              </a:rPr>
              <a:t>knowledge</a:t>
            </a:r>
            <a:endParaRPr lang="en-GB" sz="4000" dirty="0">
              <a:latin typeface="Comic Sans MS" panose="030F0702030302020204" pitchFamily="66" charset="0"/>
            </a:endParaRPr>
          </a:p>
        </p:txBody>
      </p:sp>
      <p:graphicFrame>
        <p:nvGraphicFramePr>
          <p:cNvPr id="5" name="Content Placeholder 4"/>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5924606"/>
              </p:ext>
            </p:extLst>
          </p:nvPr>
        </p:nvGraphicFramePr>
        <p:xfrm>
          <a:off x="467544" y="1268760"/>
          <a:ext cx="8229600" cy="5090159"/>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r>
                        <a:rPr lang="en-GB" sz="2800" b="1" dirty="0" smtClean="0"/>
                        <a:t>Strengths</a:t>
                      </a:r>
                      <a:r>
                        <a:rPr lang="en-GB" sz="2800" b="1" baseline="0" dirty="0" smtClean="0"/>
                        <a:t> </a:t>
                      </a:r>
                      <a:endParaRPr lang="en-GB" sz="2800" b="1" dirty="0"/>
                    </a:p>
                  </a:txBody>
                  <a:tcPr>
                    <a:solidFill>
                      <a:srgbClr val="00B0F0"/>
                    </a:solidFill>
                  </a:tcPr>
                </a:tc>
                <a:tc>
                  <a:txBody>
                    <a:bodyPr/>
                    <a:lstStyle/>
                    <a:p>
                      <a:pPr algn="ctr"/>
                      <a:r>
                        <a:rPr lang="en-GB" sz="2800" b="1" dirty="0" smtClean="0"/>
                        <a:t>Weaknesses</a:t>
                      </a:r>
                      <a:endParaRPr lang="en-GB" sz="2800" b="1" dirty="0"/>
                    </a:p>
                  </a:txBody>
                  <a:tcPr>
                    <a:solidFill>
                      <a:srgbClr val="00B0F0"/>
                    </a:solidFill>
                  </a:tcPr>
                </a:tc>
              </a:tr>
              <a:tr h="370840">
                <a:tc>
                  <a:txBody>
                    <a:bodyPr/>
                    <a:lstStyle/>
                    <a:p>
                      <a:endParaRPr lang="en-GB" sz="7200" dirty="0"/>
                    </a:p>
                  </a:txBody>
                  <a:tcPr/>
                </a:tc>
                <a:tc>
                  <a:txBody>
                    <a:bodyPr/>
                    <a:lstStyle/>
                    <a:p>
                      <a:endParaRPr lang="en-GB" sz="7200" dirty="0" smtClean="0"/>
                    </a:p>
                    <a:p>
                      <a:endParaRPr lang="en-GB" sz="7200" dirty="0"/>
                    </a:p>
                  </a:txBody>
                  <a:tcPr/>
                </a:tc>
              </a:tr>
              <a:tr h="370840">
                <a:tc>
                  <a:txBody>
                    <a:bodyPr/>
                    <a:lstStyle/>
                    <a:p>
                      <a:endParaRPr lang="en-GB" sz="7200" dirty="0"/>
                    </a:p>
                  </a:txBody>
                  <a:tcPr/>
                </a:tc>
                <a:tc>
                  <a:txBody>
                    <a:bodyPr/>
                    <a:lstStyle/>
                    <a:p>
                      <a:endParaRPr lang="en-GB" sz="7200" dirty="0" smtClean="0"/>
                    </a:p>
                    <a:p>
                      <a:endParaRPr lang="en-GB" sz="7200" dirty="0"/>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3463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sz="4000" dirty="0" smtClean="0">
                <a:latin typeface="Comic Sans MS" panose="030F0702030302020204" pitchFamily="66" charset="0"/>
              </a:rPr>
              <a:t>Evaluating </a:t>
            </a:r>
            <a:r>
              <a:rPr lang="en-GB" sz="4000" dirty="0" smtClean="0">
                <a:solidFill>
                  <a:srgbClr val="FF0000"/>
                </a:solidFill>
                <a:latin typeface="Comic Sans MS" panose="030F0702030302020204" pitchFamily="66" charset="0"/>
              </a:rPr>
              <a:t>a priori </a:t>
            </a:r>
            <a:r>
              <a:rPr lang="en-GB" sz="4000" dirty="0" smtClean="0">
                <a:latin typeface="Comic Sans MS" panose="030F0702030302020204" pitchFamily="66" charset="0"/>
              </a:rPr>
              <a:t>knowledge</a:t>
            </a:r>
            <a:endParaRPr lang="en-GB" sz="4000" dirty="0">
              <a:latin typeface="Comic Sans MS" panose="030F0702030302020204" pitchFamily="66" charset="0"/>
            </a:endParaRPr>
          </a:p>
        </p:txBody>
      </p:sp>
      <p:graphicFrame>
        <p:nvGraphicFramePr>
          <p:cNvPr id="5" name="Content Placeholder 4"/>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6406761"/>
              </p:ext>
            </p:extLst>
          </p:nvPr>
        </p:nvGraphicFramePr>
        <p:xfrm>
          <a:off x="467544" y="1268760"/>
          <a:ext cx="8229600" cy="5090159"/>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r>
                        <a:rPr lang="en-GB" sz="2800" b="1" dirty="0" smtClean="0"/>
                        <a:t>Strengths</a:t>
                      </a:r>
                      <a:r>
                        <a:rPr lang="en-GB" sz="2800" b="1" baseline="0" dirty="0" smtClean="0"/>
                        <a:t> </a:t>
                      </a:r>
                      <a:endParaRPr lang="en-GB" sz="2800" b="1" dirty="0"/>
                    </a:p>
                  </a:txBody>
                  <a:tcPr>
                    <a:solidFill>
                      <a:srgbClr val="FF0000"/>
                    </a:solidFill>
                  </a:tcPr>
                </a:tc>
                <a:tc>
                  <a:txBody>
                    <a:bodyPr/>
                    <a:lstStyle/>
                    <a:p>
                      <a:pPr algn="ctr"/>
                      <a:r>
                        <a:rPr lang="en-GB" sz="2800" b="1" dirty="0" smtClean="0"/>
                        <a:t>Weaknesses</a:t>
                      </a:r>
                      <a:endParaRPr lang="en-GB" sz="2800" b="1" dirty="0"/>
                    </a:p>
                  </a:txBody>
                  <a:tcPr>
                    <a:solidFill>
                      <a:srgbClr val="FF0000"/>
                    </a:solidFill>
                  </a:tcPr>
                </a:tc>
              </a:tr>
              <a:tr h="370840">
                <a:tc>
                  <a:txBody>
                    <a:bodyPr/>
                    <a:lstStyle/>
                    <a:p>
                      <a:endParaRPr lang="en-GB" sz="7200" dirty="0"/>
                    </a:p>
                  </a:txBody>
                  <a:tcPr/>
                </a:tc>
                <a:tc>
                  <a:txBody>
                    <a:bodyPr/>
                    <a:lstStyle/>
                    <a:p>
                      <a:endParaRPr lang="en-GB" sz="7200" dirty="0" smtClean="0"/>
                    </a:p>
                    <a:p>
                      <a:endParaRPr lang="en-GB" sz="7200" dirty="0"/>
                    </a:p>
                  </a:txBody>
                  <a:tcPr/>
                </a:tc>
              </a:tr>
              <a:tr h="370840">
                <a:tc>
                  <a:txBody>
                    <a:bodyPr/>
                    <a:lstStyle/>
                    <a:p>
                      <a:endParaRPr lang="en-GB" sz="7200" dirty="0"/>
                    </a:p>
                  </a:txBody>
                  <a:tcPr/>
                </a:tc>
                <a:tc>
                  <a:txBody>
                    <a:bodyPr/>
                    <a:lstStyle/>
                    <a:p>
                      <a:endParaRPr lang="en-GB" sz="7200" dirty="0" smtClean="0"/>
                    </a:p>
                    <a:p>
                      <a:endParaRPr lang="en-GB" sz="7200" dirty="0"/>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8560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90600"/>
            <a:ext cx="8229600" cy="5715000"/>
          </a:xfrm>
        </p:spPr>
        <p:txBody>
          <a:bodyPr>
            <a:noAutofit/>
          </a:bodyPr>
          <a:lstStyle/>
          <a:p>
            <a:pPr marL="0" indent="0" algn="ctr">
              <a:spcBef>
                <a:spcPts val="0"/>
              </a:spcBef>
              <a:buNone/>
            </a:pPr>
            <a:r>
              <a:rPr lang="en-GB" sz="2800" dirty="0" smtClean="0">
                <a:solidFill>
                  <a:schemeClr val="accent1">
                    <a:lumMod val="75000"/>
                  </a:schemeClr>
                </a:solidFill>
              </a:rPr>
              <a:t>Prepare a 90 second speech which begins</a:t>
            </a:r>
          </a:p>
          <a:p>
            <a:pPr marL="0" indent="0" algn="ctr">
              <a:spcBef>
                <a:spcPts val="0"/>
              </a:spcBef>
              <a:buNone/>
            </a:pPr>
            <a:endParaRPr lang="en-GB" sz="1600" dirty="0" smtClean="0">
              <a:solidFill>
                <a:schemeClr val="accent1">
                  <a:lumMod val="75000"/>
                </a:schemeClr>
              </a:solidFill>
            </a:endParaRPr>
          </a:p>
          <a:p>
            <a:pPr marL="0" indent="0" algn="ctr">
              <a:spcBef>
                <a:spcPts val="0"/>
              </a:spcBef>
              <a:buNone/>
            </a:pPr>
            <a:r>
              <a:rPr lang="en-GB" sz="2800" b="1" i="1" dirty="0" smtClean="0"/>
              <a:t>‘We can be certain of some things because…’</a:t>
            </a:r>
          </a:p>
          <a:p>
            <a:pPr marL="0" indent="0" algn="ctr">
              <a:spcBef>
                <a:spcPts val="0"/>
              </a:spcBef>
              <a:buNone/>
            </a:pPr>
            <a:r>
              <a:rPr lang="en-GB" sz="2800" b="1" i="1" dirty="0" smtClean="0"/>
              <a:t>OR</a:t>
            </a:r>
          </a:p>
          <a:p>
            <a:pPr marL="0" indent="0" algn="ctr">
              <a:spcBef>
                <a:spcPts val="0"/>
              </a:spcBef>
              <a:buNone/>
            </a:pPr>
            <a:r>
              <a:rPr lang="en-GB" sz="2800" b="1" i="1" dirty="0" smtClean="0"/>
              <a:t>‘We can be certain of nothing because…’</a:t>
            </a:r>
          </a:p>
          <a:p>
            <a:pPr marL="0" indent="0" algn="ctr">
              <a:spcBef>
                <a:spcPts val="0"/>
              </a:spcBef>
              <a:buNone/>
            </a:pPr>
            <a:endParaRPr lang="en-GB" sz="1600" b="1" i="1" dirty="0" smtClean="0"/>
          </a:p>
          <a:p>
            <a:pPr marL="360000" lvl="0" indent="-360000">
              <a:spcBef>
                <a:spcPts val="0"/>
              </a:spcBef>
            </a:pPr>
            <a:r>
              <a:rPr lang="en-GB" sz="2400" dirty="0" smtClean="0">
                <a:solidFill>
                  <a:srgbClr val="376092"/>
                </a:solidFill>
              </a:rPr>
              <a:t>State your </a:t>
            </a:r>
            <a:r>
              <a:rPr lang="en-GB" sz="2400" b="1" dirty="0" smtClean="0">
                <a:solidFill>
                  <a:srgbClr val="376092"/>
                </a:solidFill>
              </a:rPr>
              <a:t>opinion</a:t>
            </a:r>
            <a:r>
              <a:rPr lang="en-GB" sz="2400" dirty="0" smtClean="0">
                <a:solidFill>
                  <a:srgbClr val="376092"/>
                </a:solidFill>
              </a:rPr>
              <a:t> firmly.  You must be able to concisely state your opinion, giving reasons to back it up.</a:t>
            </a:r>
          </a:p>
          <a:p>
            <a:pPr marL="360000" lvl="0" indent="-360000">
              <a:spcBef>
                <a:spcPts val="0"/>
              </a:spcBef>
            </a:pPr>
            <a:r>
              <a:rPr lang="en-GB" sz="2400" dirty="0" smtClean="0">
                <a:solidFill>
                  <a:srgbClr val="376092"/>
                </a:solidFill>
              </a:rPr>
              <a:t>Speak to </a:t>
            </a:r>
            <a:r>
              <a:rPr lang="en-GB" sz="2400" b="1" dirty="0" smtClean="0">
                <a:solidFill>
                  <a:srgbClr val="376092"/>
                </a:solidFill>
              </a:rPr>
              <a:t>persuade</a:t>
            </a:r>
            <a:r>
              <a:rPr lang="en-GB" sz="2400" dirty="0" smtClean="0">
                <a:solidFill>
                  <a:srgbClr val="376092"/>
                </a:solidFill>
              </a:rPr>
              <a:t>.  You should attempt to convince the rest of the class of your perspective.  You can use props, pictures, well placed humour or anything else that you can think of to bring people round to your view.</a:t>
            </a:r>
          </a:p>
          <a:p>
            <a:pPr marL="360000" lvl="0" indent="-360000">
              <a:spcBef>
                <a:spcPts val="0"/>
              </a:spcBef>
            </a:pPr>
            <a:r>
              <a:rPr lang="en-GB" sz="2400" dirty="0" smtClean="0">
                <a:solidFill>
                  <a:srgbClr val="376092"/>
                </a:solidFill>
              </a:rPr>
              <a:t>Organise your speech and write it down ahead of time.</a:t>
            </a:r>
          </a:p>
          <a:p>
            <a:pPr marL="360000" indent="-360000">
              <a:spcBef>
                <a:spcPts val="0"/>
              </a:spcBef>
            </a:pPr>
            <a:r>
              <a:rPr lang="en-GB" sz="2400" dirty="0" smtClean="0">
                <a:solidFill>
                  <a:srgbClr val="376092"/>
                </a:solidFill>
              </a:rPr>
              <a:t>Present your speech as clearly and as fluently as you can! </a:t>
            </a:r>
          </a:p>
          <a:p>
            <a:pPr marL="360000" indent="-360000">
              <a:spcBef>
                <a:spcPts val="0"/>
              </a:spcBef>
            </a:pPr>
            <a:r>
              <a:rPr lang="en-GB" sz="2400" dirty="0" smtClean="0">
                <a:solidFill>
                  <a:srgbClr val="376092"/>
                </a:solidFill>
              </a:rPr>
              <a:t>Use scholars and key words, e.g., ‘a priori’ and ‘a posteriori’!</a:t>
            </a:r>
            <a:endParaRPr lang="en-GB" sz="2400" dirty="0">
              <a:solidFill>
                <a:srgbClr val="376092"/>
              </a:solidFill>
            </a:endParaRPr>
          </a:p>
        </p:txBody>
      </p:sp>
      <p:sp>
        <p:nvSpPr>
          <p:cNvPr id="4" name="Title 1"/>
          <p:cNvSpPr txBox="1">
            <a:spLocks/>
          </p:cNvSpPr>
          <p:nvPr/>
        </p:nvSpPr>
        <p:spPr>
          <a:xfrm>
            <a:off x="276756" y="35701"/>
            <a:ext cx="8784976" cy="10154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Comic Sans MS" panose="030F0702030302020204" pitchFamily="66" charset="0"/>
              </a:rPr>
              <a:t>How can we be certain of anything</a:t>
            </a:r>
            <a:r>
              <a:rPr lang="en-GB" sz="3600" b="1" dirty="0" smtClean="0">
                <a:latin typeface="Comic Sans MS" panose="030F0702030302020204" pitchFamily="66" charset="0"/>
              </a:rPr>
              <a:t>?</a:t>
            </a:r>
            <a:endParaRPr lang="en-GB" sz="3600" b="1" dirty="0">
              <a:latin typeface="Comic Sans MS" panose="030F0702030302020204" pitchFamily="66"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1351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2237</Words>
  <Application>Microsoft Macintosh PowerPoint</Application>
  <PresentationFormat>On-screen Show (4:3)</PresentationFormat>
  <Paragraphs>89</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KNOWLEDGE AND CERTAINTY (Part 2)</vt:lpstr>
      <vt:lpstr>How can we be ‘certain’ of anything?</vt:lpstr>
      <vt:lpstr>Slide 3</vt:lpstr>
      <vt:lpstr>How secure is our a posteriori knowledge?</vt:lpstr>
      <vt:lpstr>How secure is our a priori knowledge?</vt:lpstr>
      <vt:lpstr>Evaluating a posteriori knowledge</vt:lpstr>
      <vt:lpstr>Evaluating a priori knowledge</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secure is our ‘knowledge’?</dc:title>
  <dc:creator>user</dc:creator>
  <cp:lastModifiedBy>Dave Francis</cp:lastModifiedBy>
  <cp:revision>9</cp:revision>
  <dcterms:created xsi:type="dcterms:W3CDTF">2016-03-15T17:09:46Z</dcterms:created>
  <dcterms:modified xsi:type="dcterms:W3CDTF">2016-03-15T17:17:43Z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