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9.xml" ContentType="application/vnd.openxmlformats-officedocument.presentationml.notesSlide+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11"/>
  </p:notesMasterIdLst>
  <p:sldIdLst>
    <p:sldId id="270" r:id="rId2"/>
    <p:sldId id="256" r:id="rId3"/>
    <p:sldId id="261" r:id="rId4"/>
    <p:sldId id="259" r:id="rId5"/>
    <p:sldId id="269" r:id="rId6"/>
    <p:sldId id="262" r:id="rId7"/>
    <p:sldId id="263" r:id="rId8"/>
    <p:sldId id="266"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67043" autoAdjust="0"/>
  </p:normalViewPr>
  <p:slideViewPr>
    <p:cSldViewPr>
      <p:cViewPr varScale="1">
        <p:scale>
          <a:sx n="100" d="100"/>
          <a:sy n="100" d="100"/>
        </p:scale>
        <p:origin x="-128" y="-10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B3757B-D1B7-4582-BBD0-D689BA55F9F2}" type="datetimeFigureOut">
              <a:rPr lang="en-GB" smtClean="0"/>
              <a:pPr/>
              <a:t>12/18/15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EDF9F-2058-41AF-9ECC-EFEFAD230312}"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3905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Slide Image Placeholder 1"/>
          <p:cNvSpPr>
            <a:spLocks noGrp="1" noRot="1" noChangeAspect="1"/>
          </p:cNvSpPr>
          <p:nvPr>
            <p:ph type="sldImg"/>
          </p:nvPr>
        </p:nvSpPr>
        <p:spPr bwMode="auto">
          <a:noFill/>
          <a:ln>
            <a:solidFill>
              <a:srgbClr val="000000"/>
            </a:solidFill>
            <a:miter lim="800000"/>
            <a:headEnd/>
            <a:tailEnd/>
          </a:ln>
        </p:spPr>
      </p:sp>
      <p:sp>
        <p:nvSpPr>
          <p:cNvPr id="153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GB" dirty="0" smtClean="0"/>
              <a:t>The study of knowledge, or epistemology,</a:t>
            </a:r>
            <a:r>
              <a:rPr lang="en-GB" baseline="0" dirty="0" smtClean="0"/>
              <a:t> is a key concept in Philosophy of Religion. </a:t>
            </a:r>
          </a:p>
          <a:p>
            <a:pPr eaLnBrk="1" hangingPunct="1">
              <a:spcBef>
                <a:spcPct val="0"/>
              </a:spcBef>
            </a:pPr>
            <a:r>
              <a:rPr lang="en-GB" baseline="0" dirty="0" smtClean="0"/>
              <a:t>This starter is aimed at KS4 but could be easily adapted for younger or older students. </a:t>
            </a:r>
          </a:p>
          <a:p>
            <a:pPr eaLnBrk="1" hangingPunct="1">
              <a:spcBef>
                <a:spcPct val="0"/>
              </a:spcBef>
            </a:pPr>
            <a:r>
              <a:rPr lang="en-GB" baseline="0" dirty="0" smtClean="0"/>
              <a:t>Before you introduce any arguments for the existence of God such as the Teleological, Cosmological and Ontological arguments, it is important to offer </a:t>
            </a:r>
            <a:r>
              <a:rPr lang="en-US" baseline="0" dirty="0" smtClean="0"/>
              <a:t>students</a:t>
            </a:r>
            <a:r>
              <a:rPr lang="en-GB" baseline="0" dirty="0" smtClean="0"/>
              <a:t> a ‘toolkit’ for examining the different types of knowledge which underpin these arguments. </a:t>
            </a:r>
            <a:endParaRPr lang="en-GB" dirty="0" smtClean="0">
              <a:ea typeface="ＭＳ Ｐゴシック" pitchFamily="-110" charset="-128"/>
              <a:cs typeface="ＭＳ Ｐゴシック" pitchFamily="-110" charset="-128"/>
            </a:endParaRPr>
          </a:p>
        </p:txBody>
      </p:sp>
      <p:sp>
        <p:nvSpPr>
          <p:cNvPr id="153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412322-9F30-A34C-92AF-62DC728F69BD}" type="slidenum">
              <a:rPr lang="en-GB" smtClean="0">
                <a:latin typeface="Arial" pitchFamily="-110" charset="0"/>
                <a:ea typeface="ＭＳ Ｐゴシック" pitchFamily="-110" charset="-128"/>
                <a:cs typeface="ＭＳ Ｐゴシック" pitchFamily="-110" charset="-128"/>
              </a:rPr>
              <a:pPr/>
              <a:t>1</a:t>
            </a:fld>
            <a:endParaRPr lang="en-GB" smtClean="0">
              <a:latin typeface="Arial" pitchFamily="-110" charset="0"/>
              <a:ea typeface="ＭＳ Ｐゴシック" pitchFamily="-110" charset="-128"/>
              <a:cs typeface="ＭＳ Ｐゴシック" pitchFamily="-11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Explain to the students that they are going to investigate the nature of knowledge. This will involve trying to find answers to such questions as, ‘What is it to “know” something?’</a:t>
            </a:r>
            <a:r>
              <a:rPr lang="en-GB" baseline="0" dirty="0" smtClean="0"/>
              <a:t> , ‘How can we be “certain” of anything?’ and </a:t>
            </a:r>
            <a:r>
              <a:rPr lang="en-GB" baseline="0" dirty="0" smtClean="0"/>
              <a:t>‘Do you need to “prove” something to “know” it?’. </a:t>
            </a:r>
          </a:p>
          <a:p>
            <a:r>
              <a:rPr lang="en-GB" baseline="0" dirty="0" smtClean="0"/>
              <a:t>Explain that they are going to examine two broad types of knowledge to start with and that these are known as A POSTERIORI and A PRIORI. Students will be aiming to critically analyse the strength and weaknesses of such arguments in a sophisticated way which goes beyond the stock answers of “There’s just no proof, Miss” or “Yeah, but science proves there is no God”. </a:t>
            </a:r>
            <a:endParaRPr lang="en-GB" dirty="0"/>
          </a:p>
        </p:txBody>
      </p:sp>
      <p:sp>
        <p:nvSpPr>
          <p:cNvPr id="4" name="Slide Number Placeholder 3"/>
          <p:cNvSpPr>
            <a:spLocks noGrp="1"/>
          </p:cNvSpPr>
          <p:nvPr>
            <p:ph type="sldNum" sz="quarter" idx="10"/>
          </p:nvPr>
        </p:nvSpPr>
        <p:spPr/>
        <p:txBody>
          <a:bodyPr/>
          <a:lstStyle/>
          <a:p>
            <a:fld id="{BEDEDF9F-2058-41AF-9ECC-EFEFAD230312}" type="slidenum">
              <a:rPr lang="en-GB" smtClean="0"/>
              <a:pPr/>
              <a:t>2</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00225847"/>
      </p:ext>
    </p:extLst>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Print off</a:t>
            </a:r>
            <a:r>
              <a:rPr lang="en-GB" baseline="0" noProof="0" dirty="0" smtClean="0"/>
              <a:t> sets of cards as in this slide and give them to students in</a:t>
            </a:r>
            <a:r>
              <a:rPr lang="en-GB" noProof="0" dirty="0" smtClean="0"/>
              <a:t> pairs/threes.</a:t>
            </a:r>
          </a:p>
          <a:p>
            <a:r>
              <a:rPr lang="en-GB" noProof="0" dirty="0" smtClean="0"/>
              <a:t>Ask them to arrange</a:t>
            </a:r>
            <a:r>
              <a:rPr lang="en-GB" baseline="0" noProof="0" dirty="0" smtClean="0"/>
              <a:t> the cards into two groups and to be ready to explain HOW they might come to know these things. </a:t>
            </a:r>
          </a:p>
          <a:p>
            <a:r>
              <a:rPr lang="en-GB" baseline="0" noProof="0" dirty="0" smtClean="0"/>
              <a:t>Ask them to discuss and consider each card in turn and try to reach consensus in their pairs/threes.</a:t>
            </a:r>
          </a:p>
          <a:p>
            <a:r>
              <a:rPr lang="en-GB" baseline="0" noProof="0" dirty="0" smtClean="0"/>
              <a:t>Prompt their thinking by asking them such questions as, ‘Do you know these things BEFORE or AFTER experience?’ and ‘Can you know it without having experience of it?’ and ‘Are some things true by definition?’</a:t>
            </a:r>
            <a:endParaRPr lang="en-GB" noProof="0" dirty="0" smtClean="0"/>
          </a:p>
          <a:p>
            <a:endParaRPr lang="en-GB" noProof="0" dirty="0" smtClean="0"/>
          </a:p>
          <a:p>
            <a:r>
              <a:rPr lang="en-GB" noProof="0" dirty="0" smtClean="0"/>
              <a:t>The aim of the task</a:t>
            </a:r>
            <a:r>
              <a:rPr lang="en-GB" baseline="0" noProof="0" dirty="0" smtClean="0"/>
              <a:t> is to get them analysing their different knowledge and finding patterns. </a:t>
            </a:r>
          </a:p>
          <a:p>
            <a:endParaRPr lang="en-GB" baseline="0" noProof="0" dirty="0" smtClean="0"/>
          </a:p>
          <a:p>
            <a:r>
              <a:rPr lang="en-GB" baseline="0" noProof="0" dirty="0" smtClean="0"/>
              <a:t>Answers:</a:t>
            </a:r>
          </a:p>
          <a:p>
            <a:r>
              <a:rPr lang="en-GB" baseline="0" noProof="0" dirty="0" smtClean="0"/>
              <a:t>Group 1 (a posteriori): a, d, </a:t>
            </a:r>
            <a:r>
              <a:rPr lang="en-GB" baseline="0" noProof="0" dirty="0" err="1" smtClean="0"/>
              <a:t>f</a:t>
            </a:r>
            <a:r>
              <a:rPr lang="en-GB" baseline="0" noProof="0" dirty="0" smtClean="0"/>
              <a:t>, g, </a:t>
            </a:r>
            <a:r>
              <a:rPr lang="en-GB" baseline="0" noProof="0" dirty="0" err="1" smtClean="0"/>
              <a:t>h</a:t>
            </a:r>
            <a:r>
              <a:rPr lang="en-GB" baseline="0" noProof="0" dirty="0" smtClean="0"/>
              <a:t>, </a:t>
            </a:r>
          </a:p>
          <a:p>
            <a:r>
              <a:rPr lang="en-GB" baseline="0" noProof="0" dirty="0" smtClean="0"/>
              <a:t>Group 2 (a priori): b, c, e, g, </a:t>
            </a:r>
            <a:r>
              <a:rPr lang="en-GB" baseline="0" noProof="0" dirty="0" err="1" smtClean="0"/>
              <a:t>i</a:t>
            </a:r>
            <a:r>
              <a:rPr lang="en-GB" baseline="0" noProof="0" dirty="0" smtClean="0"/>
              <a:t>,</a:t>
            </a:r>
          </a:p>
          <a:p>
            <a:endParaRPr lang="en-GB" noProof="0" dirty="0"/>
          </a:p>
        </p:txBody>
      </p:sp>
      <p:sp>
        <p:nvSpPr>
          <p:cNvPr id="4" name="Slide Number Placeholder 3"/>
          <p:cNvSpPr>
            <a:spLocks noGrp="1"/>
          </p:cNvSpPr>
          <p:nvPr>
            <p:ph type="sldNum" sz="quarter" idx="10"/>
          </p:nvPr>
        </p:nvSpPr>
        <p:spPr/>
        <p:txBody>
          <a:bodyPr/>
          <a:lstStyle/>
          <a:p>
            <a:fld id="{BEDEDF9F-2058-41AF-9ECC-EFEFAD230312}" type="slidenum">
              <a:rPr lang="en-GB" smtClean="0"/>
              <a:pPr/>
              <a:t>3</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438493078"/>
      </p:ext>
    </p:extLst>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Using this slide as an example, ask the</a:t>
            </a:r>
            <a:r>
              <a:rPr lang="en-GB" baseline="0" noProof="0" dirty="0" smtClean="0"/>
              <a:t> class to work together to suggest answers (apart from the different colours of the statements). </a:t>
            </a:r>
          </a:p>
          <a:p>
            <a:r>
              <a:rPr lang="en-GB" baseline="0" noProof="0" dirty="0" smtClean="0"/>
              <a:t>Take suggestions from the group and lead them towards the (philosophical) answer (next slide).</a:t>
            </a:r>
            <a:endParaRPr lang="en-GB" noProof="0" dirty="0" smtClean="0"/>
          </a:p>
        </p:txBody>
      </p:sp>
      <p:sp>
        <p:nvSpPr>
          <p:cNvPr id="7" name="Header Placeholder 6"/>
          <p:cNvSpPr>
            <a:spLocks noGrp="1"/>
          </p:cNvSpPr>
          <p:nvPr>
            <p:ph type="hdr" sz="quarter" idx="13"/>
          </p:nvPr>
        </p:nvSpPr>
        <p:spPr/>
        <p:txBody>
          <a:bodyPr/>
          <a:lstStyle/>
          <a:p>
            <a:r>
              <a:rPr lang="en-GB" smtClean="0"/>
              <a:t>@MissAVECarter - Beyond the Textbook</a:t>
            </a:r>
            <a:endParaRPr lang="en-GB"/>
          </a:p>
        </p:txBody>
      </p:sp>
      <p:sp>
        <p:nvSpPr>
          <p:cNvPr id="5" name="Date Placeholder 4"/>
          <p:cNvSpPr>
            <a:spLocks noGrp="1"/>
          </p:cNvSpPr>
          <p:nvPr>
            <p:ph type="dt" idx="14"/>
          </p:nvPr>
        </p:nvSpPr>
        <p:spPr/>
        <p:txBody>
          <a:bodyPr/>
          <a:lstStyle/>
          <a:p>
            <a:r>
              <a:rPr lang="en-US" smtClean="0"/>
              <a:t>Thursday 30th July 2015</a:t>
            </a:r>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29829808"/>
      </p:ext>
    </p:extLst>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Introduce students to the two categories</a:t>
            </a:r>
            <a:r>
              <a:rPr lang="en-GB" baseline="0" noProof="0" dirty="0" smtClean="0"/>
              <a:t> of knowledge:</a:t>
            </a:r>
          </a:p>
          <a:p>
            <a:endParaRPr lang="en-GB" baseline="0" noProof="0" dirty="0" smtClean="0"/>
          </a:p>
          <a:p>
            <a:r>
              <a:rPr lang="en-GB" baseline="0" noProof="0" dirty="0" smtClean="0"/>
              <a:t>A posteriori knowledge is knowledge which we gain after (post) experience. It is linked to science and empiricism.</a:t>
            </a:r>
          </a:p>
          <a:p>
            <a:r>
              <a:rPr lang="en-GB" baseline="0" noProof="0" dirty="0" smtClean="0"/>
              <a:t>A priori knowledge is knowledge which we have before (prior) to experience. It is linked to rationalism.</a:t>
            </a:r>
          </a:p>
          <a:p>
            <a:endParaRPr lang="en-GB" baseline="0" noProof="0" dirty="0" smtClean="0"/>
          </a:p>
          <a:p>
            <a:r>
              <a:rPr lang="en-GB" baseline="0" noProof="0" dirty="0" smtClean="0"/>
              <a:t>Ask students to write these down or provide copies for their reference.</a:t>
            </a:r>
            <a:endParaRPr lang="en-GB" noProof="0" dirty="0" smtClean="0"/>
          </a:p>
        </p:txBody>
      </p:sp>
      <p:sp>
        <p:nvSpPr>
          <p:cNvPr id="7" name="Header Placeholder 6"/>
          <p:cNvSpPr>
            <a:spLocks noGrp="1"/>
          </p:cNvSpPr>
          <p:nvPr>
            <p:ph type="hdr" sz="quarter" idx="13"/>
          </p:nvPr>
        </p:nvSpPr>
        <p:spPr/>
        <p:txBody>
          <a:bodyPr/>
          <a:lstStyle/>
          <a:p>
            <a:r>
              <a:rPr lang="en-GB" smtClean="0"/>
              <a:t>@MissAVECarter - Beyond the Textbook</a:t>
            </a:r>
            <a:endParaRPr lang="en-GB"/>
          </a:p>
        </p:txBody>
      </p:sp>
      <p:sp>
        <p:nvSpPr>
          <p:cNvPr id="5" name="Date Placeholder 4"/>
          <p:cNvSpPr>
            <a:spLocks noGrp="1"/>
          </p:cNvSpPr>
          <p:nvPr>
            <p:ph type="dt" idx="14"/>
          </p:nvPr>
        </p:nvSpPr>
        <p:spPr/>
        <p:txBody>
          <a:bodyPr/>
          <a:lstStyle/>
          <a:p>
            <a:r>
              <a:rPr lang="en-US" smtClean="0"/>
              <a:t>Thursday 30th July 2015</a:t>
            </a:r>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29829808"/>
      </p:ext>
    </p:extLst>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Ask the students to line up around the room in height order.</a:t>
            </a:r>
          </a:p>
          <a:p>
            <a:r>
              <a:rPr lang="en-GB" baseline="0" noProof="0" dirty="0" smtClean="0"/>
              <a:t>Go round in turn and ask them </a:t>
            </a:r>
            <a:r>
              <a:rPr lang="en-GB" noProof="0" dirty="0" smtClean="0"/>
              <a:t>whether</a:t>
            </a:r>
            <a:r>
              <a:rPr lang="en-GB" baseline="0" noProof="0" dirty="0" smtClean="0"/>
              <a:t> they are ‘tall’ or ‘short’ and to e</a:t>
            </a:r>
            <a:r>
              <a:rPr lang="en-GB" noProof="0" dirty="0" smtClean="0"/>
              <a:t>xplain how they ‘KNOW’ they are tall</a:t>
            </a:r>
            <a:r>
              <a:rPr lang="en-GB" baseline="0" noProof="0" dirty="0" smtClean="0"/>
              <a:t> or short.</a:t>
            </a:r>
          </a:p>
          <a:p>
            <a:r>
              <a:rPr lang="en-GB" baseline="0" noProof="0" dirty="0" smtClean="0"/>
              <a:t>They might say, e.g., ‘from experience’, ‘from looking at other people’, ‘from measuring myself’, ‘I can see, it is obvious’, etc.</a:t>
            </a:r>
          </a:p>
          <a:p>
            <a:r>
              <a:rPr lang="en-GB" baseline="0" noProof="0" dirty="0" smtClean="0"/>
              <a:t>Encourage them to start using the new term, e.g. saying ‘I come to know I am ‘tall’, a posteriori.’ </a:t>
            </a:r>
            <a:endParaRPr lang="en-GB" noProof="0" dirty="0"/>
          </a:p>
        </p:txBody>
      </p:sp>
      <p:sp>
        <p:nvSpPr>
          <p:cNvPr id="4" name="Slide Number Placeholder 3"/>
          <p:cNvSpPr>
            <a:spLocks noGrp="1"/>
          </p:cNvSpPr>
          <p:nvPr>
            <p:ph type="sldNum" sz="quarter" idx="10"/>
          </p:nvPr>
        </p:nvSpPr>
        <p:spPr/>
        <p:txBody>
          <a:bodyPr/>
          <a:lstStyle/>
          <a:p>
            <a:fld id="{BEDEDF9F-2058-41AF-9ECC-EFEFAD230312}" type="slidenum">
              <a:rPr lang="en-GB" smtClean="0"/>
              <a:pPr/>
              <a:t>6</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895127905"/>
      </p:ext>
    </p:extLst>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Ask the students to draw a three sided shape,</a:t>
            </a:r>
            <a:r>
              <a:rPr lang="en-GB" baseline="0" noProof="0" dirty="0" smtClean="0"/>
              <a:t> a four sided shape.</a:t>
            </a:r>
            <a:endParaRPr lang="en-GB" noProof="0" dirty="0" smtClean="0"/>
          </a:p>
          <a:p>
            <a:r>
              <a:rPr lang="en-GB" noProof="0" dirty="0" smtClean="0"/>
              <a:t>Ask them what shape</a:t>
            </a:r>
            <a:r>
              <a:rPr lang="en-GB" baseline="0" noProof="0" dirty="0" smtClean="0"/>
              <a:t> it is [answers: triangle; rhombus or square], and to </a:t>
            </a:r>
            <a:r>
              <a:rPr lang="en-GB" noProof="0" dirty="0" smtClean="0"/>
              <a:t>explain how they ‘KNOW’ what shape it is</a:t>
            </a:r>
            <a:r>
              <a:rPr lang="en-GB" baseline="0" noProof="0" dirty="0" smtClean="0"/>
              <a:t>.</a:t>
            </a:r>
          </a:p>
          <a:p>
            <a:r>
              <a:rPr lang="en-GB" baseline="0" noProof="0" dirty="0" smtClean="0"/>
              <a:t>They might say, e.g., ‘it is obvious’, ‘because it is the same as saying 3-sided shape’, ‘I don’t need to experience it to know what a triangle is because it is the same as a 3 sided shape it is just another word for it….’</a:t>
            </a:r>
          </a:p>
          <a:p>
            <a:r>
              <a:rPr lang="en-GB" baseline="0" noProof="0" dirty="0" smtClean="0"/>
              <a:t>Encourage them to start using the new term, e.g. saying ‘I know a triangle has three sides, a priori’  or ‘I know this through reason’.</a:t>
            </a:r>
            <a:endParaRPr lang="en-GB" noProof="0" dirty="0" smtClean="0"/>
          </a:p>
          <a:p>
            <a:endParaRPr lang="en-GB" noProof="0" dirty="0"/>
          </a:p>
        </p:txBody>
      </p:sp>
      <p:sp>
        <p:nvSpPr>
          <p:cNvPr id="4" name="Slide Number Placeholder 3"/>
          <p:cNvSpPr>
            <a:spLocks noGrp="1"/>
          </p:cNvSpPr>
          <p:nvPr>
            <p:ph type="sldNum" sz="quarter" idx="10"/>
          </p:nvPr>
        </p:nvSpPr>
        <p:spPr/>
        <p:txBody>
          <a:bodyPr/>
          <a:lstStyle/>
          <a:p>
            <a:fld id="{BEDEDF9F-2058-41AF-9ECC-EFEFAD230312}" type="slidenum">
              <a:rPr lang="en-GB" smtClean="0"/>
              <a:pPr/>
              <a:t>7</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206388152"/>
      </p:ext>
    </p:extLst>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Note: although 6+1= 8 is a false answer, the type of knowledge does not change, it is still a priori. We do not need</a:t>
            </a:r>
            <a:r>
              <a:rPr lang="en-GB" baseline="0" noProof="0" dirty="0" smtClean="0"/>
              <a:t> to have experience of this to know that it is wrong. </a:t>
            </a:r>
          </a:p>
          <a:p>
            <a:endParaRPr lang="en-GB" baseline="0" noProof="0" dirty="0" smtClean="0"/>
          </a:p>
          <a:p>
            <a:r>
              <a:rPr lang="en-GB" baseline="0" noProof="0" dirty="0" smtClean="0"/>
              <a:t>It can be helpful to explain to students that in maths the = sign means ‘equals’ in the literal sense that 9 times 9 is equal (the same as) 81; rather than meaning when you times 9 by 9 you end up with 81. We know this through reason alone in the same way that we know a definition of a word through reason alone, we do not need to ‘check’ it because they are the same thing written in a different way, a bit like a synonym. </a:t>
            </a:r>
            <a:endParaRPr lang="en-GB" noProof="0" dirty="0"/>
          </a:p>
        </p:txBody>
      </p:sp>
      <p:sp>
        <p:nvSpPr>
          <p:cNvPr id="4" name="Slide Number Placeholder 3"/>
          <p:cNvSpPr>
            <a:spLocks noGrp="1"/>
          </p:cNvSpPr>
          <p:nvPr>
            <p:ph type="sldNum" sz="quarter" idx="10"/>
          </p:nvPr>
        </p:nvSpPr>
        <p:spPr/>
        <p:txBody>
          <a:bodyPr/>
          <a:lstStyle/>
          <a:p>
            <a:fld id="{BEDEDF9F-2058-41AF-9ECC-EFEFAD230312}" type="slidenum">
              <a:rPr lang="en-GB" smtClean="0"/>
              <a:pPr/>
              <a:t>8</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23971675"/>
      </p:ext>
    </p:extLst>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smtClean="0"/>
              <a:t>Extension</a:t>
            </a:r>
            <a:r>
              <a:rPr lang="en-GB" baseline="0" noProof="0" dirty="0" smtClean="0"/>
              <a:t> exercise…..</a:t>
            </a:r>
          </a:p>
          <a:p>
            <a:r>
              <a:rPr lang="en-GB" baseline="0" noProof="0" dirty="0" smtClean="0"/>
              <a:t>This is an interesting question for students to consider and can provide a very good introduction to the different arguments for the Existence of God. </a:t>
            </a:r>
          </a:p>
          <a:p>
            <a:r>
              <a:rPr lang="en-GB" baseline="0" noProof="0" dirty="0" smtClean="0"/>
              <a:t>Only the ontological argument would use a priori knowledge to affirm the existence of God whereas others such as teleological and cosmological will use a posteriori knowledge. </a:t>
            </a:r>
            <a:endParaRPr lang="en-GB" baseline="0" noProof="0" smtClean="0"/>
          </a:p>
          <a:p>
            <a:r>
              <a:rPr lang="en-GB" baseline="0" noProof="0" smtClean="0"/>
              <a:t>Generally</a:t>
            </a:r>
            <a:r>
              <a:rPr lang="en-GB" baseline="0" noProof="0" dirty="0" smtClean="0"/>
              <a:t>, students can reach a consensus that this is certainly an a posteriori statement, but getting students to consider what it might mean if someone felt they ‘know’ God exists a priori can be an interesting introduction to conversations about faith, belief and the ontological argument. </a:t>
            </a:r>
            <a:endParaRPr lang="en-GB" noProof="0" dirty="0"/>
          </a:p>
        </p:txBody>
      </p:sp>
      <p:sp>
        <p:nvSpPr>
          <p:cNvPr id="4" name="Slide Number Placeholder 3"/>
          <p:cNvSpPr>
            <a:spLocks noGrp="1"/>
          </p:cNvSpPr>
          <p:nvPr>
            <p:ph type="sldNum" sz="quarter" idx="10"/>
          </p:nvPr>
        </p:nvSpPr>
        <p:spPr/>
        <p:txBody>
          <a:bodyPr/>
          <a:lstStyle/>
          <a:p>
            <a:fld id="{BEDEDF9F-2058-41AF-9ECC-EFEFAD230312}" type="slidenum">
              <a:rPr lang="en-GB" smtClean="0"/>
              <a:pPr/>
              <a:t>9</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57945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0249A4-07CE-4BA2-B98A-CC273AFB7023}" type="datetimeFigureOut">
              <a:rPr lang="en-GB" smtClean="0"/>
              <a:pPr/>
              <a:t>12/18/15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23146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0249A4-07CE-4BA2-B98A-CC273AFB7023}" type="datetimeFigureOut">
              <a:rPr lang="en-GB" smtClean="0"/>
              <a:pPr/>
              <a:t>12/18/15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628945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0249A4-07CE-4BA2-B98A-CC273AFB7023}" type="datetimeFigureOut">
              <a:rPr lang="en-GB" smtClean="0"/>
              <a:pPr/>
              <a:t>12/18/15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096214537"/>
      </p:ext>
    </p:extLst>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0249A4-07CE-4BA2-B98A-CC273AFB7023}" type="datetimeFigureOut">
              <a:rPr lang="en-GB" smtClean="0"/>
              <a:pPr/>
              <a:t>12/18/15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093829"/>
      </p:ext>
    </p:extLst>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0249A4-07CE-4BA2-B98A-CC273AFB7023}" type="datetimeFigureOut">
              <a:rPr lang="en-GB" smtClean="0"/>
              <a:pPr/>
              <a:t>12/18/15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8849207"/>
      </p:ext>
    </p:extLst>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0249A4-07CE-4BA2-B98A-CC273AFB7023}" type="datetimeFigureOut">
              <a:rPr lang="en-GB" smtClean="0"/>
              <a:pPr/>
              <a:t>12/18/15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102792868"/>
      </p:ext>
    </p:extLst>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0249A4-07CE-4BA2-B98A-CC273AFB7023}" type="datetimeFigureOut">
              <a:rPr lang="en-GB" smtClean="0"/>
              <a:pPr/>
              <a:t>12/18/15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30649630"/>
      </p:ext>
    </p:extLst>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0249A4-07CE-4BA2-B98A-CC273AFB7023}" type="datetimeFigureOut">
              <a:rPr lang="en-GB" smtClean="0"/>
              <a:pPr/>
              <a:t>12/18/15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33754210"/>
      </p:ext>
    </p:extLst>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0249A4-07CE-4BA2-B98A-CC273AFB7023}" type="datetimeFigureOut">
              <a:rPr lang="en-GB" smtClean="0"/>
              <a:pPr/>
              <a:t>12/18/15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32989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0249A4-07CE-4BA2-B98A-CC273AFB7023}" type="datetimeFigureOut">
              <a:rPr lang="en-GB" smtClean="0"/>
              <a:pPr/>
              <a:t>12/18/15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195383462"/>
      </p:ext>
    </p:extLst>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0249A4-07CE-4BA2-B98A-CC273AFB7023}" type="datetimeFigureOut">
              <a:rPr lang="en-GB" smtClean="0"/>
              <a:pPr/>
              <a:t>12/18/15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795817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0249A4-07CE-4BA2-B98A-CC273AFB7023}" type="datetimeFigureOut">
              <a:rPr lang="en-GB" smtClean="0"/>
              <a:pPr/>
              <a:t>12/18/15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32AAEF-7FAC-4635-8172-25B5CCA5F7A5}" type="slidenum">
              <a:rPr lang="en-GB" smtClean="0"/>
              <a:pPr/>
              <a:t>‹#›</a:t>
            </a:fld>
            <a:endParaRPr lang="en-GB"/>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848348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ahUKEwik_Jnag8_JAhVCuBoKHRU-BL0QjRwIBw&amp;url=http://www.wallpaper222.net/explore/tall-pics/&amp;bvm=bv.109332125,d.d24&amp;psig=AFQjCNHRBDTSwW0zs3an7Bq2O3khV7t8EA&amp;ust=1449759112528193" TargetMode="External"/><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www.google.co.uk/url?sa=i&amp;rct=j&amp;q=&amp;esrc=s&amp;frm=1&amp;source=images&amp;cd=&amp;cad=rja&amp;uact=8&amp;ved=0ahUKEwjmqL_ng8_JAhWFChoKHTTcD5QQjRwIBw&amp;url=http://kindersay.com/words/shapes/triangle&amp;bvm=bv.109332125,d.d24&amp;psig=AFQjCNFIc8KIkFkINXtnjR82-cfMCh7ujg&amp;ust=1449759131592319"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itle 1"/>
          <p:cNvSpPr>
            <a:spLocks noGrp="1"/>
          </p:cNvSpPr>
          <p:nvPr>
            <p:ph type="ctrTitle"/>
          </p:nvPr>
        </p:nvSpPr>
        <p:spPr>
          <a:xfrm>
            <a:off x="685800" y="1828801"/>
            <a:ext cx="7772400" cy="1771650"/>
          </a:xfrm>
        </p:spPr>
        <p:txBody>
          <a:bodyPr>
            <a:normAutofit fontScale="90000"/>
          </a:bodyPr>
          <a:lstStyle/>
          <a:p>
            <a:pPr eaLnBrk="1" hangingPunct="1"/>
            <a:r>
              <a:rPr lang="en-GB" sz="6000" b="1" dirty="0" smtClean="0">
                <a:ea typeface="ＭＳ Ｐゴシック" pitchFamily="-110" charset="-128"/>
                <a:cs typeface="ＭＳ Ｐゴシック" pitchFamily="-110" charset="-128"/>
              </a:rPr>
              <a:t>KNOWLEDGE AND CERTAINTY (Part 1)</a:t>
            </a:r>
            <a:endParaRPr lang="en-GB" sz="6000" b="1" dirty="0" smtClean="0">
              <a:ea typeface="ＭＳ Ｐゴシック" pitchFamily="-110" charset="-128"/>
              <a:cs typeface="ＭＳ Ｐゴシック" pitchFamily="-110" charset="-128"/>
            </a:endParaRPr>
          </a:p>
        </p:txBody>
      </p:sp>
      <p:sp>
        <p:nvSpPr>
          <p:cNvPr id="3" name="Subtitle 2"/>
          <p:cNvSpPr>
            <a:spLocks noGrp="1"/>
          </p:cNvSpPr>
          <p:nvPr>
            <p:ph type="subTitle" idx="1"/>
          </p:nvPr>
        </p:nvSpPr>
        <p:spPr>
          <a:xfrm>
            <a:off x="1066800" y="3886200"/>
            <a:ext cx="7010400" cy="1752600"/>
          </a:xfrm>
        </p:spPr>
        <p:txBody>
          <a:bodyPr rtlCol="0">
            <a:normAutofit/>
          </a:bodyPr>
          <a:lstStyle/>
          <a:p>
            <a:pPr eaLnBrk="1" fontAlgn="auto" hangingPunct="1">
              <a:spcAft>
                <a:spcPts val="0"/>
              </a:spcAft>
              <a:buFont typeface="Arial"/>
              <a:buNone/>
              <a:defRPr/>
            </a:pPr>
            <a:r>
              <a:rPr lang="en-GB" sz="4400" dirty="0" smtClean="0">
                <a:ea typeface="+mn-ea"/>
                <a:cs typeface="+mn-cs"/>
              </a:rPr>
              <a:t>RELIGION AND BELIEF – KS4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856984" cy="1254001"/>
          </a:xfrm>
        </p:spPr>
        <p:txBody>
          <a:bodyPr>
            <a:noAutofit/>
          </a:bodyPr>
          <a:lstStyle/>
          <a:p>
            <a:r>
              <a:rPr lang="en-GB" sz="4000" dirty="0" smtClean="0">
                <a:latin typeface="Comic Sans MS" panose="030F0702030302020204" pitchFamily="66" charset="0"/>
              </a:rPr>
              <a:t>What do we mean by ‘knowledge’?</a:t>
            </a:r>
            <a:endParaRPr lang="en-GB" sz="4000" dirty="0">
              <a:latin typeface="Comic Sans MS" panose="030F0702030302020204" pitchFamily="66" charset="0"/>
            </a:endParaRPr>
          </a:p>
        </p:txBody>
      </p:sp>
      <p:sp>
        <p:nvSpPr>
          <p:cNvPr id="3" name="Subtitle 2"/>
          <p:cNvSpPr>
            <a:spLocks noGrp="1"/>
          </p:cNvSpPr>
          <p:nvPr>
            <p:ph type="subTitle" idx="1"/>
          </p:nvPr>
        </p:nvSpPr>
        <p:spPr>
          <a:xfrm>
            <a:off x="1115616" y="4848860"/>
            <a:ext cx="7160840" cy="1170940"/>
          </a:xfrm>
        </p:spPr>
        <p:txBody>
          <a:bodyPr>
            <a:normAutofit/>
          </a:bodyPr>
          <a:lstStyle/>
          <a:p>
            <a:r>
              <a:rPr lang="en-GB" sz="2800" dirty="0" smtClean="0">
                <a:solidFill>
                  <a:schemeClr val="tx1"/>
                </a:solidFill>
              </a:rPr>
              <a:t>An Introduction to Philosophy of Religion</a:t>
            </a:r>
            <a:endParaRPr lang="en-GB" sz="2800" dirty="0" smtClean="0">
              <a:solidFill>
                <a:srgbClr val="FF0000"/>
              </a:solidFill>
            </a:endParaRPr>
          </a:p>
          <a:p>
            <a:r>
              <a:rPr lang="en-GB" sz="2800" dirty="0" smtClean="0">
                <a:solidFill>
                  <a:schemeClr val="tx1"/>
                </a:solidFill>
              </a:rPr>
              <a:t>Getting the tools for the job</a:t>
            </a:r>
            <a:endParaRPr lang="en-GB" sz="2800" dirty="0">
              <a:solidFill>
                <a:schemeClr val="tx1"/>
              </a:solidFill>
            </a:endParaRPr>
          </a:p>
        </p:txBody>
      </p:sp>
      <p:pic>
        <p:nvPicPr>
          <p:cNvPr id="5" name="Picture 2" descr="http://youthvoices.net/sites/default/files/image/25509/dec/thinking-outside-the-box.jpg"/>
          <p:cNvPicPr>
            <a:picLocks noChangeAspect="1" noChangeArrowheads="1"/>
          </p:cNvPicPr>
          <p:nvPr/>
        </p:nvPicPr>
        <p:blipFill>
          <a:blip r:embed="rId3" cstate="print">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2792692" y="1700808"/>
            <a:ext cx="3672408" cy="2868151"/>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43563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32656"/>
            <a:ext cx="8229600" cy="1124744"/>
          </a:xfrm>
        </p:spPr>
        <p:txBody>
          <a:bodyPr>
            <a:normAutofit fontScale="90000"/>
          </a:bodyPr>
          <a:lstStyle/>
          <a:p>
            <a:r>
              <a:rPr lang="en-GB" sz="4900" dirty="0" smtClean="0">
                <a:latin typeface="Comic Sans MS" panose="030F0702030302020204" pitchFamily="66" charset="0"/>
              </a:rPr>
              <a:t>…But how do I know?</a:t>
            </a:r>
            <a:r>
              <a:rPr lang="en-GB" sz="3600" dirty="0" smtClean="0"/>
              <a:t/>
            </a:r>
            <a:br>
              <a:rPr lang="en-GB" sz="3600" dirty="0" smtClean="0"/>
            </a:br>
            <a:r>
              <a:rPr lang="en-GB" sz="3600" dirty="0" smtClean="0"/>
              <a:t>arrange these cards in two groups</a:t>
            </a:r>
            <a:endParaRPr lang="en-GB" sz="3600" dirty="0"/>
          </a:p>
        </p:txBody>
      </p:sp>
      <p:graphicFrame>
        <p:nvGraphicFramePr>
          <p:cNvPr id="5" name="Content Placeholder 4"/>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071104920"/>
              </p:ext>
            </p:extLst>
          </p:nvPr>
        </p:nvGraphicFramePr>
        <p:xfrm>
          <a:off x="467544" y="1628800"/>
          <a:ext cx="8229600" cy="4536000"/>
        </p:xfrm>
        <a:graphic>
          <a:graphicData uri="http://schemas.openxmlformats.org/drawingml/2006/table">
            <a:tbl>
              <a:tblPr firstRow="1" bandRow="1">
                <a:tableStyleId>{5940675A-B579-460E-94D1-54222C63F5DA}</a:tableStyleId>
              </a:tblPr>
              <a:tblGrid>
                <a:gridCol w="2743200"/>
                <a:gridCol w="2743200"/>
                <a:gridCol w="2743200"/>
              </a:tblGrid>
              <a:tr h="1512000">
                <a:tc>
                  <a:txBody>
                    <a:bodyPr/>
                    <a:lstStyle/>
                    <a:p>
                      <a:pPr algn="ctr"/>
                      <a:r>
                        <a:rPr lang="en-GB" dirty="0" smtClean="0"/>
                        <a:t>(a)</a:t>
                      </a:r>
                    </a:p>
                    <a:p>
                      <a:pPr algn="ctr"/>
                      <a:r>
                        <a:rPr lang="en-GB" dirty="0" smtClean="0"/>
                        <a:t>I know that Miss Carter</a:t>
                      </a:r>
                      <a:r>
                        <a:rPr lang="en-GB" baseline="0" dirty="0" smtClean="0"/>
                        <a:t> is engaged to be married.</a:t>
                      </a:r>
                      <a:endParaRPr lang="en-GB" dirty="0"/>
                    </a:p>
                  </a:txBody>
                  <a:tcPr anchor="ctr"/>
                </a:tc>
                <a:tc>
                  <a:txBody>
                    <a:bodyPr/>
                    <a:lstStyle/>
                    <a:p>
                      <a:pPr algn="ctr"/>
                      <a:r>
                        <a:rPr lang="en-GB" dirty="0" smtClean="0"/>
                        <a:t>(d)</a:t>
                      </a:r>
                    </a:p>
                    <a:p>
                      <a:pPr algn="ctr"/>
                      <a:r>
                        <a:rPr lang="en-GB" dirty="0" smtClean="0"/>
                        <a:t>I know that the moon is bright tonight</a:t>
                      </a:r>
                      <a:endParaRPr lang="en-GB" dirty="0"/>
                    </a:p>
                  </a:txBody>
                  <a:tcPr anchor="ctr"/>
                </a:tc>
                <a:tc>
                  <a:txBody>
                    <a:bodyPr/>
                    <a:lstStyle/>
                    <a:p>
                      <a:pPr algn="ctr"/>
                      <a:r>
                        <a:rPr lang="en-GB" dirty="0" smtClean="0"/>
                        <a:t>(g)</a:t>
                      </a:r>
                    </a:p>
                    <a:p>
                      <a:pPr algn="ctr"/>
                      <a:r>
                        <a:rPr lang="en-GB" dirty="0" smtClean="0"/>
                        <a:t>I know that human</a:t>
                      </a:r>
                      <a:r>
                        <a:rPr lang="en-GB" baseline="0" dirty="0" smtClean="0"/>
                        <a:t> beings are mammals</a:t>
                      </a:r>
                      <a:endParaRPr lang="en-GB" dirty="0"/>
                    </a:p>
                  </a:txBody>
                  <a:tcPr anchor="ctr"/>
                </a:tc>
              </a:tr>
              <a:tr h="151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dirty="0" smtClean="0"/>
                        <a:t>(b)</a:t>
                      </a:r>
                    </a:p>
                    <a:p>
                      <a:pPr algn="ctr"/>
                      <a:r>
                        <a:rPr lang="en-GB" dirty="0" smtClean="0"/>
                        <a:t>I know that a bachelor</a:t>
                      </a:r>
                      <a:r>
                        <a:rPr lang="en-GB" baseline="0" dirty="0" smtClean="0"/>
                        <a:t> is an unmarried man.</a:t>
                      </a:r>
                      <a:endParaRPr lang="en-GB" dirty="0"/>
                    </a:p>
                  </a:txBody>
                  <a:tcPr anchor="ctr"/>
                </a:tc>
                <a:tc>
                  <a:txBody>
                    <a:bodyPr/>
                    <a:lstStyle/>
                    <a:p>
                      <a:pPr algn="ctr"/>
                      <a:r>
                        <a:rPr lang="en-GB" dirty="0" smtClean="0"/>
                        <a:t>(e)</a:t>
                      </a:r>
                    </a:p>
                    <a:p>
                      <a:pPr algn="ctr"/>
                      <a:r>
                        <a:rPr lang="en-GB" dirty="0" smtClean="0"/>
                        <a:t>I know that 5+2=7</a:t>
                      </a:r>
                      <a:endParaRPr lang="en-GB" dirty="0"/>
                    </a:p>
                  </a:txBody>
                  <a:tcPr anchor="ctr"/>
                </a:tc>
                <a:tc>
                  <a:txBody>
                    <a:bodyPr/>
                    <a:lstStyle/>
                    <a:p>
                      <a:pPr algn="ctr"/>
                      <a:r>
                        <a:rPr lang="en-GB" dirty="0" smtClean="0"/>
                        <a:t>(h)</a:t>
                      </a:r>
                    </a:p>
                    <a:p>
                      <a:pPr algn="ctr"/>
                      <a:r>
                        <a:rPr lang="en-GB" dirty="0" smtClean="0"/>
                        <a:t>I know the Loch Ness Monster does</a:t>
                      </a:r>
                      <a:r>
                        <a:rPr lang="en-GB" baseline="0" dirty="0" smtClean="0"/>
                        <a:t> not exist</a:t>
                      </a:r>
                      <a:endParaRPr lang="en-GB" dirty="0"/>
                    </a:p>
                  </a:txBody>
                  <a:tcPr anchor="ctr"/>
                </a:tc>
              </a:tr>
              <a:tr h="1512000">
                <a:tc>
                  <a:txBody>
                    <a:bodyPr/>
                    <a:lstStyle/>
                    <a:p>
                      <a:pPr algn="ctr"/>
                      <a:r>
                        <a:rPr lang="en-GB" dirty="0" smtClean="0"/>
                        <a:t>(c)</a:t>
                      </a:r>
                    </a:p>
                    <a:p>
                      <a:pPr algn="ctr"/>
                      <a:r>
                        <a:rPr lang="en-GB" dirty="0" smtClean="0"/>
                        <a:t>I know that a Hexagon is a 6 sided shape</a:t>
                      </a:r>
                      <a:endParaRPr lang="en-GB" dirty="0"/>
                    </a:p>
                  </a:txBody>
                  <a:tcPr anchor="ctr"/>
                </a:tc>
                <a:tc>
                  <a:txBody>
                    <a:bodyPr/>
                    <a:lstStyle/>
                    <a:p>
                      <a:pPr algn="ctr"/>
                      <a:r>
                        <a:rPr lang="en-GB" dirty="0" smtClean="0"/>
                        <a:t>(f)</a:t>
                      </a:r>
                    </a:p>
                    <a:p>
                      <a:pPr algn="ctr"/>
                      <a:r>
                        <a:rPr lang="en-GB" dirty="0" smtClean="0"/>
                        <a:t>I</a:t>
                      </a:r>
                      <a:r>
                        <a:rPr lang="en-GB" baseline="0" dirty="0" smtClean="0"/>
                        <a:t> know that z</a:t>
                      </a:r>
                      <a:r>
                        <a:rPr lang="en-GB" dirty="0" smtClean="0"/>
                        <a:t>ebras have stripes</a:t>
                      </a:r>
                      <a:endParaRPr lang="en-GB" dirty="0"/>
                    </a:p>
                  </a:txBody>
                  <a:tcPr anchor="ctr"/>
                </a:tc>
                <a:tc>
                  <a:txBody>
                    <a:bodyPr/>
                    <a:lstStyle/>
                    <a:p>
                      <a:pPr algn="ctr"/>
                      <a:r>
                        <a:rPr lang="en-GB" dirty="0" smtClean="0"/>
                        <a:t>(</a:t>
                      </a:r>
                      <a:r>
                        <a:rPr lang="en-GB" dirty="0" err="1" smtClean="0"/>
                        <a:t>i</a:t>
                      </a:r>
                      <a:r>
                        <a:rPr lang="en-GB" dirty="0" smtClean="0"/>
                        <a:t>)</a:t>
                      </a:r>
                    </a:p>
                    <a:p>
                      <a:pPr algn="ctr"/>
                      <a:r>
                        <a:rPr lang="en-GB" dirty="0" smtClean="0"/>
                        <a:t>I</a:t>
                      </a:r>
                      <a:r>
                        <a:rPr lang="en-GB" baseline="0" dirty="0" smtClean="0"/>
                        <a:t> know that arachnids have 8 legs</a:t>
                      </a:r>
                      <a:endParaRPr lang="en-GB" dirty="0"/>
                    </a:p>
                  </a:txBody>
                  <a:tcPr anchor="ctr"/>
                </a:tc>
              </a:tr>
            </a:tbl>
          </a:graphicData>
        </a:graphic>
      </p:graphicFrame>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831891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22358" y="476672"/>
            <a:ext cx="8229600" cy="701824"/>
          </a:xfrm>
          <a:noFill/>
        </p:spPr>
        <p:txBody>
          <a:bodyPr>
            <a:noAutofit/>
          </a:bodyPr>
          <a:lstStyle/>
          <a:p>
            <a:pPr algn="ctr"/>
            <a:r>
              <a:rPr lang="en-GB" sz="3600" dirty="0" smtClean="0">
                <a:latin typeface="Comic Sans MS" panose="030F0702030302020204" pitchFamily="66" charset="0"/>
              </a:rPr>
              <a:t>TASK: Can you spot the difference?</a:t>
            </a:r>
            <a:endParaRPr lang="en-GB" sz="3600" dirty="0">
              <a:latin typeface="Comic Sans MS" panose="030F0702030302020204" pitchFamily="66" charset="0"/>
            </a:endParaRPr>
          </a:p>
        </p:txBody>
      </p:sp>
      <p:sp>
        <p:nvSpPr>
          <p:cNvPr id="5" name="Content Placeholder 2"/>
          <p:cNvSpPr txBox="1">
            <a:spLocks/>
          </p:cNvSpPr>
          <p:nvPr/>
        </p:nvSpPr>
        <p:spPr>
          <a:xfrm>
            <a:off x="107504" y="2167717"/>
            <a:ext cx="4429654" cy="2328083"/>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None/>
            </a:pPr>
            <a:r>
              <a:rPr lang="en-GB" sz="4400" dirty="0" smtClean="0">
                <a:solidFill>
                  <a:srgbClr val="FF0000"/>
                </a:solidFill>
              </a:rPr>
              <a:t>I know that Miss Carter is engaged to be married.</a:t>
            </a:r>
            <a:endParaRPr lang="en-GB" sz="4400" dirty="0">
              <a:solidFill>
                <a:srgbClr val="FF0000"/>
              </a:solidFill>
            </a:endParaRPr>
          </a:p>
        </p:txBody>
      </p:sp>
      <p:sp>
        <p:nvSpPr>
          <p:cNvPr id="6" name="Content Placeholder 2"/>
          <p:cNvSpPr txBox="1">
            <a:spLocks/>
          </p:cNvSpPr>
          <p:nvPr/>
        </p:nvSpPr>
        <p:spPr>
          <a:xfrm>
            <a:off x="4860032" y="2167717"/>
            <a:ext cx="3944405" cy="232808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4400" dirty="0" smtClean="0">
                <a:solidFill>
                  <a:schemeClr val="accent1"/>
                </a:solidFill>
              </a:rPr>
              <a:t>I know that a bachelor is an unmarried man.</a:t>
            </a:r>
            <a:endParaRPr lang="en-GB" sz="4400" dirty="0">
              <a:solidFill>
                <a:schemeClr val="accent1"/>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950092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2"/>
          <p:cNvSpPr txBox="1">
            <a:spLocks/>
          </p:cNvSpPr>
          <p:nvPr/>
        </p:nvSpPr>
        <p:spPr>
          <a:xfrm>
            <a:off x="107504" y="2167717"/>
            <a:ext cx="4429654" cy="2592288"/>
          </a:xfrm>
          <a:prstGeom prst="rect">
            <a:avLst/>
          </a:prstGeom>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ctr">
              <a:buNone/>
            </a:pPr>
            <a:r>
              <a:rPr lang="en-GB" sz="4400" dirty="0" smtClean="0">
                <a:solidFill>
                  <a:srgbClr val="FF0000"/>
                </a:solidFill>
              </a:rPr>
              <a:t>I know that Miss Carter is engaged to be married</a:t>
            </a:r>
            <a:endParaRPr lang="en-GB" sz="4400" dirty="0">
              <a:solidFill>
                <a:srgbClr val="FF0000"/>
              </a:solidFill>
            </a:endParaRPr>
          </a:p>
        </p:txBody>
      </p:sp>
      <p:sp>
        <p:nvSpPr>
          <p:cNvPr id="6" name="Content Placeholder 2"/>
          <p:cNvSpPr txBox="1">
            <a:spLocks/>
          </p:cNvSpPr>
          <p:nvPr/>
        </p:nvSpPr>
        <p:spPr>
          <a:xfrm>
            <a:off x="4860032" y="2167717"/>
            <a:ext cx="3944405" cy="113149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GB" sz="4400" dirty="0" smtClean="0">
                <a:solidFill>
                  <a:schemeClr val="accent1"/>
                </a:solidFill>
              </a:rPr>
              <a:t>I know that a bachelor is an unmarried man.</a:t>
            </a:r>
            <a:endParaRPr lang="en-GB" sz="4400" dirty="0">
              <a:solidFill>
                <a:schemeClr val="accent1"/>
              </a:solidFill>
            </a:endParaRPr>
          </a:p>
        </p:txBody>
      </p:sp>
      <p:sp>
        <p:nvSpPr>
          <p:cNvPr id="7" name="Rectangle 6"/>
          <p:cNvSpPr/>
          <p:nvPr/>
        </p:nvSpPr>
        <p:spPr>
          <a:xfrm>
            <a:off x="299712" y="4642103"/>
            <a:ext cx="4045237" cy="1754326"/>
          </a:xfrm>
          <a:prstGeom prst="rect">
            <a:avLst/>
          </a:prstGeom>
        </p:spPr>
        <p:txBody>
          <a:bodyPr wrap="square">
            <a:spAutoFit/>
          </a:bodyPr>
          <a:lstStyle/>
          <a:p>
            <a:pPr algn="ctr"/>
            <a:r>
              <a:rPr lang="en-GB" sz="3600" b="1" dirty="0" smtClean="0"/>
              <a:t>We know this through sensory information</a:t>
            </a:r>
          </a:p>
        </p:txBody>
      </p:sp>
      <p:sp>
        <p:nvSpPr>
          <p:cNvPr id="8" name="Rectangle 7"/>
          <p:cNvSpPr/>
          <p:nvPr/>
        </p:nvSpPr>
        <p:spPr>
          <a:xfrm>
            <a:off x="4325612" y="4365104"/>
            <a:ext cx="4848259" cy="2308324"/>
          </a:xfrm>
          <a:prstGeom prst="rect">
            <a:avLst/>
          </a:prstGeom>
        </p:spPr>
        <p:txBody>
          <a:bodyPr wrap="square">
            <a:spAutoFit/>
          </a:bodyPr>
          <a:lstStyle/>
          <a:p>
            <a:pPr algn="ctr"/>
            <a:r>
              <a:rPr lang="en-GB" sz="3600" b="1" dirty="0" smtClean="0"/>
              <a:t>We know this through our </a:t>
            </a:r>
            <a:r>
              <a:rPr lang="en-GB" sz="3600" b="1" i="1" dirty="0" smtClean="0"/>
              <a:t>reason.</a:t>
            </a:r>
            <a:r>
              <a:rPr lang="en-GB" sz="3600" b="1" dirty="0" smtClean="0"/>
              <a:t> We do not need sensory information</a:t>
            </a:r>
          </a:p>
        </p:txBody>
      </p:sp>
      <p:sp>
        <p:nvSpPr>
          <p:cNvPr id="9" name="Rectangle 8"/>
          <p:cNvSpPr/>
          <p:nvPr/>
        </p:nvSpPr>
        <p:spPr>
          <a:xfrm>
            <a:off x="149321" y="1333099"/>
            <a:ext cx="4670842" cy="646331"/>
          </a:xfrm>
          <a:prstGeom prst="rect">
            <a:avLst/>
          </a:prstGeom>
        </p:spPr>
        <p:txBody>
          <a:bodyPr wrap="square">
            <a:spAutoFit/>
          </a:bodyPr>
          <a:lstStyle/>
          <a:p>
            <a:pPr algn="ctr"/>
            <a:r>
              <a:rPr lang="en-GB" sz="3600" b="1" dirty="0" smtClean="0"/>
              <a:t>A </a:t>
            </a:r>
            <a:r>
              <a:rPr lang="en-GB" sz="3600" b="1" dirty="0" smtClean="0">
                <a:solidFill>
                  <a:srgbClr val="FF0000"/>
                </a:solidFill>
              </a:rPr>
              <a:t>post</a:t>
            </a:r>
            <a:r>
              <a:rPr lang="en-GB" sz="3600" b="1" dirty="0" smtClean="0"/>
              <a:t>eriori knowledge </a:t>
            </a:r>
          </a:p>
        </p:txBody>
      </p:sp>
      <p:sp>
        <p:nvSpPr>
          <p:cNvPr id="10" name="Rectangle 9"/>
          <p:cNvSpPr/>
          <p:nvPr/>
        </p:nvSpPr>
        <p:spPr>
          <a:xfrm>
            <a:off x="5004048" y="1333099"/>
            <a:ext cx="4045237" cy="646331"/>
          </a:xfrm>
          <a:prstGeom prst="rect">
            <a:avLst/>
          </a:prstGeom>
        </p:spPr>
        <p:txBody>
          <a:bodyPr wrap="square">
            <a:spAutoFit/>
          </a:bodyPr>
          <a:lstStyle/>
          <a:p>
            <a:pPr algn="ctr"/>
            <a:r>
              <a:rPr lang="en-GB" sz="3600" b="1" dirty="0" smtClean="0"/>
              <a:t>A </a:t>
            </a:r>
            <a:r>
              <a:rPr lang="en-GB" sz="3600" b="1" dirty="0" smtClean="0">
                <a:solidFill>
                  <a:schemeClr val="accent1"/>
                </a:solidFill>
              </a:rPr>
              <a:t>prior</a:t>
            </a:r>
            <a:r>
              <a:rPr lang="en-GB" sz="3600" b="1" dirty="0" smtClean="0"/>
              <a:t>i knowledge</a:t>
            </a:r>
          </a:p>
        </p:txBody>
      </p:sp>
      <p:sp>
        <p:nvSpPr>
          <p:cNvPr id="3" name="Title 2"/>
          <p:cNvSpPr>
            <a:spLocks noGrp="1"/>
          </p:cNvSpPr>
          <p:nvPr>
            <p:ph type="title"/>
          </p:nvPr>
        </p:nvSpPr>
        <p:spPr>
          <a:xfrm>
            <a:off x="422358" y="0"/>
            <a:ext cx="8229600" cy="1143000"/>
          </a:xfrm>
        </p:spPr>
        <p:txBody>
          <a:bodyPr>
            <a:normAutofit/>
          </a:bodyPr>
          <a:lstStyle/>
          <a:p>
            <a:r>
              <a:rPr lang="en-GB" sz="4000" dirty="0" smtClean="0">
                <a:latin typeface="Comic Sans MS" panose="030F0702030302020204" pitchFamily="66" charset="0"/>
              </a:rPr>
              <a:t>Two types of knowledge: </a:t>
            </a:r>
            <a:endParaRPr lang="en-GB" sz="4000" dirty="0">
              <a:latin typeface="Comic Sans MS" panose="030F0702030302020204" pitchFamily="66"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3462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circle(in)">
                                      <p:cBhvr>
                                        <p:cTn id="15" dur="2000"/>
                                        <p:tgtEl>
                                          <p:spTgt spid="9"/>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circle(in)">
                                      <p:cBhvr>
                                        <p:cTn id="18"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rgbClr val="FF0000"/>
                </a:solidFill>
                <a:latin typeface="Comic Sans MS" panose="030F0702030302020204" pitchFamily="66" charset="0"/>
              </a:rPr>
              <a:t>A posteriori knowledge is….</a:t>
            </a:r>
            <a:endParaRPr lang="en-GB" dirty="0">
              <a:solidFill>
                <a:srgbClr val="FF0000"/>
              </a:solidFill>
              <a:latin typeface="Comic Sans MS" panose="030F0702030302020204" pitchFamily="66" charset="0"/>
            </a:endParaRPr>
          </a:p>
        </p:txBody>
      </p:sp>
      <p:sp>
        <p:nvSpPr>
          <p:cNvPr id="3" name="Content Placeholder 2"/>
          <p:cNvSpPr>
            <a:spLocks noGrp="1"/>
          </p:cNvSpPr>
          <p:nvPr>
            <p:ph idx="1"/>
          </p:nvPr>
        </p:nvSpPr>
        <p:spPr>
          <a:xfrm>
            <a:off x="457200" y="1600200"/>
            <a:ext cx="8229600" cy="4191000"/>
          </a:xfrm>
        </p:spPr>
        <p:txBody>
          <a:bodyPr>
            <a:normAutofit/>
          </a:bodyPr>
          <a:lstStyle/>
          <a:p>
            <a:pPr>
              <a:lnSpc>
                <a:spcPct val="115000"/>
              </a:lnSpc>
              <a:spcAft>
                <a:spcPts val="0"/>
              </a:spcAft>
            </a:pPr>
            <a:r>
              <a:rPr lang="en-GB" dirty="0" smtClean="0">
                <a:effectLst/>
              </a:rPr>
              <a:t>Knowledge gained post (after) experience.</a:t>
            </a:r>
            <a:endParaRPr lang="en-GB" sz="2800" dirty="0" smtClean="0">
              <a:effectLst/>
            </a:endParaRPr>
          </a:p>
          <a:p>
            <a:pPr>
              <a:lnSpc>
                <a:spcPct val="115000"/>
              </a:lnSpc>
              <a:spcAft>
                <a:spcPts val="0"/>
              </a:spcAft>
            </a:pPr>
            <a:r>
              <a:rPr lang="en-GB" dirty="0" smtClean="0">
                <a:effectLst/>
              </a:rPr>
              <a:t>Something that you come to know by finding it out through observation and using your senses. </a:t>
            </a:r>
          </a:p>
          <a:p>
            <a:pPr marL="0" indent="0">
              <a:lnSpc>
                <a:spcPct val="115000"/>
              </a:lnSpc>
              <a:spcAft>
                <a:spcPts val="0"/>
              </a:spcAft>
              <a:buNone/>
            </a:pPr>
            <a:endParaRPr lang="en-GB" sz="2800" dirty="0" smtClean="0"/>
          </a:p>
          <a:p>
            <a:pPr marL="0" indent="0">
              <a:lnSpc>
                <a:spcPct val="115000"/>
              </a:lnSpc>
              <a:spcAft>
                <a:spcPts val="0"/>
              </a:spcAft>
              <a:buNone/>
            </a:pPr>
            <a:r>
              <a:rPr lang="en-GB" sz="2800" dirty="0" smtClean="0"/>
              <a:t>For example: </a:t>
            </a:r>
          </a:p>
          <a:p>
            <a:pPr marL="0" indent="0">
              <a:lnSpc>
                <a:spcPct val="115000"/>
              </a:lnSpc>
              <a:spcAft>
                <a:spcPts val="0"/>
              </a:spcAft>
              <a:buNone/>
            </a:pPr>
            <a:r>
              <a:rPr lang="en-GB" sz="2800" dirty="0" smtClean="0"/>
              <a:t>‘I am tall for my age.’</a:t>
            </a:r>
          </a:p>
          <a:p>
            <a:pPr marL="0" indent="0">
              <a:buNone/>
            </a:pPr>
            <a:endParaRPr lang="en-GB" dirty="0"/>
          </a:p>
        </p:txBody>
      </p:sp>
      <p:pic>
        <p:nvPicPr>
          <p:cNvPr id="1026" name="Picture 2" descr="http://www.art4apps.org/images/downloadable/tall.png">
            <a:hlinkClick r:id="rId3"/>
          </p:cNvPr>
          <p:cNvPicPr>
            <a:picLocks noChangeAspect="1" noChangeArrowheads="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5436096" y="3573016"/>
            <a:ext cx="2857500" cy="285750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56625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latin typeface="Comic Sans MS" panose="030F0702030302020204" pitchFamily="66" charset="0"/>
              </a:rPr>
              <a:t>A priori knowledge is….</a:t>
            </a:r>
            <a:endParaRPr lang="en-GB" dirty="0">
              <a:solidFill>
                <a:schemeClr val="accent1"/>
              </a:solidFill>
              <a:latin typeface="Comic Sans MS" panose="030F0702030302020204" pitchFamily="66" charset="0"/>
            </a:endParaRPr>
          </a:p>
        </p:txBody>
      </p:sp>
      <p:sp>
        <p:nvSpPr>
          <p:cNvPr id="3" name="Content Placeholder 2"/>
          <p:cNvSpPr>
            <a:spLocks noGrp="1"/>
          </p:cNvSpPr>
          <p:nvPr>
            <p:ph idx="1"/>
          </p:nvPr>
        </p:nvSpPr>
        <p:spPr>
          <a:xfrm>
            <a:off x="457200" y="1600200"/>
            <a:ext cx="8229600" cy="3962399"/>
          </a:xfrm>
        </p:spPr>
        <p:txBody>
          <a:bodyPr>
            <a:normAutofit/>
          </a:bodyPr>
          <a:lstStyle/>
          <a:p>
            <a:r>
              <a:rPr lang="en-GB" dirty="0" smtClean="0"/>
              <a:t>Knowledge </a:t>
            </a:r>
            <a:r>
              <a:rPr lang="en-GB" dirty="0"/>
              <a:t>gained </a:t>
            </a:r>
            <a:r>
              <a:rPr lang="en-GB" b="1" dirty="0"/>
              <a:t>prior to</a:t>
            </a:r>
            <a:r>
              <a:rPr lang="en-GB" dirty="0"/>
              <a:t> </a:t>
            </a:r>
            <a:r>
              <a:rPr lang="en-GB" dirty="0" smtClean="0"/>
              <a:t>experience.</a:t>
            </a:r>
          </a:p>
          <a:p>
            <a:r>
              <a:rPr lang="en-GB" dirty="0" smtClean="0"/>
              <a:t>Something </a:t>
            </a:r>
            <a:r>
              <a:rPr lang="en-GB" dirty="0"/>
              <a:t>that you know through </a:t>
            </a:r>
            <a:r>
              <a:rPr lang="en-GB" b="1" dirty="0"/>
              <a:t>reason</a:t>
            </a:r>
            <a:r>
              <a:rPr lang="en-GB" dirty="0"/>
              <a:t> alone, without the need to find it out through the senses.</a:t>
            </a:r>
          </a:p>
          <a:p>
            <a:pPr marL="0" indent="0">
              <a:lnSpc>
                <a:spcPct val="115000"/>
              </a:lnSpc>
              <a:spcAft>
                <a:spcPts val="0"/>
              </a:spcAft>
              <a:buNone/>
            </a:pPr>
            <a:endParaRPr lang="en-GB" sz="2800" dirty="0" smtClean="0"/>
          </a:p>
          <a:p>
            <a:pPr marL="0" indent="0">
              <a:lnSpc>
                <a:spcPct val="115000"/>
              </a:lnSpc>
              <a:spcAft>
                <a:spcPts val="0"/>
              </a:spcAft>
              <a:buNone/>
            </a:pPr>
            <a:r>
              <a:rPr lang="en-GB" sz="2800" dirty="0" smtClean="0"/>
              <a:t>For example: </a:t>
            </a:r>
          </a:p>
          <a:p>
            <a:pPr marL="0" indent="0">
              <a:lnSpc>
                <a:spcPct val="115000"/>
              </a:lnSpc>
              <a:spcAft>
                <a:spcPts val="0"/>
              </a:spcAft>
              <a:buNone/>
            </a:pPr>
            <a:r>
              <a:rPr lang="en-GB" sz="2800" dirty="0" smtClean="0"/>
              <a:t>‘A triangle has three sides.’</a:t>
            </a:r>
          </a:p>
          <a:p>
            <a:pPr marL="0" indent="0">
              <a:lnSpc>
                <a:spcPct val="115000"/>
              </a:lnSpc>
              <a:spcAft>
                <a:spcPts val="0"/>
              </a:spcAft>
              <a:buNone/>
            </a:pPr>
            <a:endParaRPr lang="en-GB" sz="2800" dirty="0" smtClean="0"/>
          </a:p>
          <a:p>
            <a:pPr marL="0" indent="0">
              <a:buNone/>
            </a:pPr>
            <a:endParaRPr lang="en-GB" dirty="0"/>
          </a:p>
        </p:txBody>
      </p:sp>
      <p:pic>
        <p:nvPicPr>
          <p:cNvPr id="2050" name="Picture 2" descr="http://kindersay.com/files/images/triangle.png">
            <a:hlinkClick r:id="rId3"/>
          </p:cNvPr>
          <p:cNvPicPr>
            <a:picLocks noChangeAspect="1" noChangeArrowheads="1"/>
          </p:cNvPicPr>
          <p:nvPr/>
        </p:nvPicPr>
        <p:blipFill>
          <a:blip r:embed="rId4">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4648200" y="3116585"/>
            <a:ext cx="4238625" cy="3741415"/>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383980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Test yourself- tick the correct box</a:t>
            </a:r>
            <a:r>
              <a:rPr lang="en-GB" dirty="0" smtClean="0"/>
              <a:t>!</a:t>
            </a:r>
            <a:endParaRPr lang="en-GB" dirty="0"/>
          </a:p>
        </p:txBody>
      </p:sp>
      <p:graphicFrame>
        <p:nvGraphicFramePr>
          <p:cNvPr id="4" name="Content Placeholder 3"/>
          <p:cNvGraphicFramePr>
            <a:graphicFrameLocks noGrp="1"/>
          </p:cNvGraphicFramePr>
          <p:nvPr>
            <p:ph idx="1"/>
            <p:extLst>
              <p:ext uri="{D42A27DB-BD31-4B8C-83A1-F6EECF244321}">
                <p14:mod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005907166"/>
              </p:ext>
            </p:extLst>
          </p:nvPr>
        </p:nvGraphicFramePr>
        <p:xfrm>
          <a:off x="683568" y="1412777"/>
          <a:ext cx="7704856" cy="4650324"/>
        </p:xfrm>
        <a:graphic>
          <a:graphicData uri="http://schemas.openxmlformats.org/drawingml/2006/table">
            <a:tbl>
              <a:tblPr firstRow="1" firstCol="1" bandRow="1">
                <a:tableStyleId>{5940675A-B579-460E-94D1-54222C63F5DA}</a:tableStyleId>
              </a:tblPr>
              <a:tblGrid>
                <a:gridCol w="4392488"/>
                <a:gridCol w="1656184"/>
                <a:gridCol w="1656184"/>
              </a:tblGrid>
              <a:tr h="543276">
                <a:tc>
                  <a:txBody>
                    <a:bodyPr/>
                    <a:lstStyle/>
                    <a:p>
                      <a:pPr algn="ctr">
                        <a:lnSpc>
                          <a:spcPct val="115000"/>
                        </a:lnSpc>
                        <a:spcAft>
                          <a:spcPts val="0"/>
                        </a:spcAft>
                      </a:pPr>
                      <a:endParaRPr lang="en-GB" sz="2400" dirty="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dirty="0" smtClean="0">
                          <a:effectLst/>
                        </a:rPr>
                        <a:t>A posteriori</a:t>
                      </a:r>
                      <a:endParaRPr lang="en-GB" sz="2400" dirty="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smtClean="0">
                          <a:effectLst/>
                        </a:rPr>
                        <a:t>A priori</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dirty="0">
                          <a:effectLst/>
                        </a:rPr>
                        <a:t>‘The grass outside is green.’</a:t>
                      </a:r>
                      <a:endParaRPr lang="en-GB" sz="2000" dirty="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dirty="0" smtClean="0">
                          <a:effectLst/>
                        </a:rPr>
                        <a:t>‘Polygons have straight sides</a:t>
                      </a:r>
                      <a:r>
                        <a:rPr lang="en-GB" sz="2000" kern="1200" dirty="0">
                          <a:effectLst/>
                        </a:rPr>
                        <a:t>’.</a:t>
                      </a:r>
                      <a:endParaRPr lang="en-GB" sz="2000" dirty="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dirty="0">
                          <a:effectLst/>
                        </a:rPr>
                        <a:t>‘The view from the window is beautiful’.</a:t>
                      </a:r>
                      <a:endParaRPr lang="en-GB" sz="2000" dirty="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a:effectLst/>
                        </a:rPr>
                        <a:t> </a:t>
                      </a:r>
                      <a:endParaRPr lang="en-GB" sz="240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a:effectLst/>
                        </a:rPr>
                        <a:t>’9x9=81’</a:t>
                      </a:r>
                      <a:endParaRPr lang="en-GB" sz="200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a:effectLst/>
                        </a:rPr>
                        <a:t> </a:t>
                      </a:r>
                      <a:endParaRPr lang="en-GB" sz="240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dirty="0">
                          <a:effectLst/>
                        </a:rPr>
                        <a:t>‘Mr Clark is in his flat.’</a:t>
                      </a:r>
                      <a:endParaRPr lang="en-GB" sz="2000" dirty="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a:effectLst/>
                        </a:rPr>
                        <a:t> </a:t>
                      </a:r>
                      <a:endParaRPr lang="en-GB" sz="240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a:effectLst/>
                        </a:rPr>
                        <a:t>‘This classroom has 20 windows.’</a:t>
                      </a:r>
                      <a:endParaRPr lang="en-GB" sz="200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a:effectLst/>
                        </a:rPr>
                        <a:t> </a:t>
                      </a:r>
                      <a:endParaRPr lang="en-GB" sz="240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dirty="0">
                          <a:effectLst/>
                        </a:rPr>
                        <a:t>‘6+1</a:t>
                      </a:r>
                      <a:r>
                        <a:rPr lang="en-GB" sz="2000" kern="1200" dirty="0" smtClean="0">
                          <a:effectLst/>
                        </a:rPr>
                        <a:t>=8’</a:t>
                      </a:r>
                      <a:endParaRPr lang="en-GB" sz="2000" dirty="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a:effectLst/>
                        </a:rPr>
                        <a:t> </a:t>
                      </a:r>
                      <a:endParaRPr lang="en-GB" sz="240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r h="513381">
                <a:tc>
                  <a:txBody>
                    <a:bodyPr/>
                    <a:lstStyle/>
                    <a:p>
                      <a:pPr>
                        <a:lnSpc>
                          <a:spcPct val="115000"/>
                        </a:lnSpc>
                        <a:spcAft>
                          <a:spcPts val="0"/>
                        </a:spcAft>
                      </a:pPr>
                      <a:r>
                        <a:rPr lang="en-GB" sz="2000" kern="1200" dirty="0">
                          <a:effectLst/>
                        </a:rPr>
                        <a:t>‘A </a:t>
                      </a:r>
                      <a:r>
                        <a:rPr lang="en-GB" sz="2000" kern="1200" dirty="0" smtClean="0">
                          <a:effectLst/>
                        </a:rPr>
                        <a:t>spinster is </a:t>
                      </a:r>
                      <a:r>
                        <a:rPr lang="en-GB" sz="2000" kern="1200" dirty="0">
                          <a:effectLst/>
                        </a:rPr>
                        <a:t>an </a:t>
                      </a:r>
                      <a:r>
                        <a:rPr lang="en-GB" sz="2000" kern="1200" dirty="0" smtClean="0">
                          <a:effectLst/>
                        </a:rPr>
                        <a:t>unmarried woman’.</a:t>
                      </a:r>
                      <a:endParaRPr lang="en-GB" sz="2000" dirty="0">
                        <a:effectLst/>
                        <a:latin typeface="Calibri"/>
                        <a:ea typeface="Calibri"/>
                        <a:cs typeface="Times New Roman"/>
                      </a:endParaRPr>
                    </a:p>
                  </a:txBody>
                  <a:tcPr marL="68580" marR="68580" marT="9525" marB="0"/>
                </a:tc>
                <a:tc>
                  <a:txBody>
                    <a:bodyPr/>
                    <a:lstStyle/>
                    <a:p>
                      <a:pPr algn="ctr">
                        <a:lnSpc>
                          <a:spcPct val="115000"/>
                        </a:lnSpc>
                        <a:spcAft>
                          <a:spcPts val="0"/>
                        </a:spcAft>
                      </a:pPr>
                      <a:r>
                        <a:rPr lang="en-GB" sz="2400" kern="1200">
                          <a:effectLst/>
                        </a:rPr>
                        <a:t> </a:t>
                      </a:r>
                      <a:endParaRPr lang="en-GB" sz="2400">
                        <a:effectLst/>
                        <a:latin typeface="Calibri"/>
                        <a:ea typeface="Calibri"/>
                        <a:cs typeface="Times New Roman"/>
                      </a:endParaRPr>
                    </a:p>
                  </a:txBody>
                  <a:tcPr marL="0" marR="0" marT="0" marB="0"/>
                </a:tc>
                <a:tc>
                  <a:txBody>
                    <a:bodyPr/>
                    <a:lstStyle/>
                    <a:p>
                      <a:pPr algn="ctr">
                        <a:lnSpc>
                          <a:spcPct val="115000"/>
                        </a:lnSpc>
                        <a:spcAft>
                          <a:spcPts val="0"/>
                        </a:spcAft>
                      </a:pPr>
                      <a:r>
                        <a:rPr lang="en-GB" sz="2400" kern="1200" dirty="0">
                          <a:effectLst/>
                        </a:rPr>
                        <a:t> </a:t>
                      </a:r>
                      <a:endParaRPr lang="en-GB" sz="2400" dirty="0">
                        <a:effectLst/>
                        <a:latin typeface="Calibri"/>
                        <a:ea typeface="Calibri"/>
                        <a:cs typeface="Times New Roman"/>
                      </a:endParaRPr>
                    </a:p>
                  </a:txBody>
                  <a:tcPr marL="0" marR="0" marT="0" marB="0"/>
                </a:tc>
              </a:tr>
            </a:tbl>
          </a:graphicData>
        </a:graphic>
      </p:graphicFrame>
      <p:sp>
        <p:nvSpPr>
          <p:cNvPr id="6" name="TextBox 5"/>
          <p:cNvSpPr txBox="1"/>
          <p:nvPr/>
        </p:nvSpPr>
        <p:spPr>
          <a:xfrm>
            <a:off x="5724128" y="1988840"/>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
        <p:nvSpPr>
          <p:cNvPr id="7" name="TextBox 6"/>
          <p:cNvSpPr txBox="1"/>
          <p:nvPr/>
        </p:nvSpPr>
        <p:spPr>
          <a:xfrm>
            <a:off x="7380312" y="2533771"/>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
        <p:nvSpPr>
          <p:cNvPr id="8" name="TextBox 7"/>
          <p:cNvSpPr txBox="1"/>
          <p:nvPr/>
        </p:nvSpPr>
        <p:spPr>
          <a:xfrm>
            <a:off x="5724128" y="3055503"/>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
        <p:nvSpPr>
          <p:cNvPr id="9" name="TextBox 8"/>
          <p:cNvSpPr txBox="1"/>
          <p:nvPr/>
        </p:nvSpPr>
        <p:spPr>
          <a:xfrm>
            <a:off x="7380312" y="3573016"/>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
        <p:nvSpPr>
          <p:cNvPr id="10" name="TextBox 9"/>
          <p:cNvSpPr txBox="1"/>
          <p:nvPr/>
        </p:nvSpPr>
        <p:spPr>
          <a:xfrm>
            <a:off x="5652120" y="4077072"/>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
        <p:nvSpPr>
          <p:cNvPr id="11" name="TextBox 10"/>
          <p:cNvSpPr txBox="1"/>
          <p:nvPr/>
        </p:nvSpPr>
        <p:spPr>
          <a:xfrm>
            <a:off x="5652120" y="4581128"/>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
        <p:nvSpPr>
          <p:cNvPr id="12" name="TextBox 11"/>
          <p:cNvSpPr txBox="1"/>
          <p:nvPr/>
        </p:nvSpPr>
        <p:spPr>
          <a:xfrm>
            <a:off x="7293024" y="5157192"/>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
        <p:nvSpPr>
          <p:cNvPr id="13" name="TextBox 12"/>
          <p:cNvSpPr txBox="1"/>
          <p:nvPr/>
        </p:nvSpPr>
        <p:spPr>
          <a:xfrm>
            <a:off x="7328939" y="5661248"/>
            <a:ext cx="432048" cy="369332"/>
          </a:xfrm>
          <a:prstGeom prst="rect">
            <a:avLst/>
          </a:prstGeom>
          <a:noFill/>
        </p:spPr>
        <p:txBody>
          <a:bodyPr wrap="square" rtlCol="0">
            <a:spAutoFit/>
          </a:bodyPr>
          <a:lstStyle/>
          <a:p>
            <a:pPr marL="285750" indent="-285750">
              <a:buFont typeface="Wingdings" panose="05000000000000000000" pitchFamily="2" charset="2"/>
              <a:buChar char="ü"/>
            </a:pPr>
            <a:r>
              <a:rPr lang="en-GB" dirty="0" smtClean="0"/>
              <a:t> </a:t>
            </a:r>
            <a:endParaRPr lang="en-GB"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774829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ircle(in)">
                                      <p:cBhvr>
                                        <p:cTn id="7" dur="2000"/>
                                        <p:tgtEl>
                                          <p:spTgt spid="12"/>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circle(in)">
                                      <p:cBhvr>
                                        <p:cTn id="10" dur="2000"/>
                                        <p:tgtEl>
                                          <p:spTgt spid="13"/>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circle(in)">
                                      <p:cBhvr>
                                        <p:cTn id="13" dur="2000"/>
                                        <p:tgtEl>
                                          <p:spTgt spid="11"/>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circle(in)">
                                      <p:cBhvr>
                                        <p:cTn id="16" dur="2000"/>
                                        <p:tgtEl>
                                          <p:spTgt spid="10"/>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circle(in)">
                                      <p:cBhvr>
                                        <p:cTn id="19" dur="2000"/>
                                        <p:tgtEl>
                                          <p:spTgt spid="9"/>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ircle(in)">
                                      <p:cBhvr>
                                        <p:cTn id="22" dur="2000"/>
                                        <p:tgtEl>
                                          <p:spTgt spid="7"/>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circle(in)">
                                      <p:cBhvr>
                                        <p:cTn id="25" dur="2000"/>
                                        <p:tgtEl>
                                          <p:spTgt spid="8"/>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ircle(in)">
                                      <p:cBhvr>
                                        <p:cTn id="28"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57200"/>
            <a:ext cx="8229600" cy="3352800"/>
          </a:xfrm>
        </p:spPr>
        <p:txBody>
          <a:bodyPr>
            <a:noAutofit/>
          </a:bodyPr>
          <a:lstStyle/>
          <a:p>
            <a:r>
              <a:rPr lang="en-GB" sz="3600" dirty="0" smtClean="0">
                <a:latin typeface="Comic Sans MS" panose="030F0702030302020204" pitchFamily="66" charset="0"/>
              </a:rPr>
              <a:t>What </a:t>
            </a:r>
            <a:r>
              <a:rPr lang="en-GB" sz="3600" dirty="0">
                <a:latin typeface="Comic Sans MS" panose="030F0702030302020204" pitchFamily="66" charset="0"/>
              </a:rPr>
              <a:t>about this </a:t>
            </a:r>
            <a:r>
              <a:rPr lang="en-GB" sz="3600" dirty="0" smtClean="0">
                <a:latin typeface="Comic Sans MS" panose="030F0702030302020204" pitchFamily="66" charset="0"/>
              </a:rPr>
              <a:t>statement?</a:t>
            </a:r>
            <a:br>
              <a:rPr lang="en-GB" sz="3600" dirty="0" smtClean="0">
                <a:latin typeface="Comic Sans MS" panose="030F0702030302020204" pitchFamily="66" charset="0"/>
              </a:rPr>
            </a:br>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3600" dirty="0" smtClean="0"/>
              <a:t>Do we come to know about whether God exists a priori (through reason alone) or a posteriori (through sensory experience)?</a:t>
            </a:r>
            <a:endParaRPr lang="en-GB" sz="3600" dirty="0"/>
          </a:p>
        </p:txBody>
      </p:sp>
      <p:sp>
        <p:nvSpPr>
          <p:cNvPr id="3" name="Content Placeholder 2"/>
          <p:cNvSpPr>
            <a:spLocks noGrp="1"/>
          </p:cNvSpPr>
          <p:nvPr>
            <p:ph idx="1"/>
          </p:nvPr>
        </p:nvSpPr>
        <p:spPr>
          <a:xfrm>
            <a:off x="1676400" y="3962400"/>
            <a:ext cx="5760640" cy="1400944"/>
          </a:xfrm>
        </p:spPr>
        <p:txBody>
          <a:bodyPr>
            <a:normAutofit/>
          </a:bodyPr>
          <a:lstStyle/>
          <a:p>
            <a:pPr marL="0" indent="0" algn="ctr">
              <a:buNone/>
            </a:pPr>
            <a:r>
              <a:rPr lang="en-GB" sz="8000" b="1" dirty="0" smtClean="0">
                <a:solidFill>
                  <a:schemeClr val="accent4"/>
                </a:solidFill>
              </a:rPr>
              <a:t>“God exists”</a:t>
            </a:r>
            <a:endParaRPr lang="en-GB" b="1" dirty="0">
              <a:solidFill>
                <a:schemeClr val="accent4"/>
              </a:solidFill>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0310934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952</TotalTime>
  <Words>1466</Words>
  <Application>Microsoft Macintosh PowerPoint</Application>
  <PresentationFormat>On-screen Show (4:3)</PresentationFormat>
  <Paragraphs>132</Paragraphs>
  <Slides>9</Slides>
  <Notes>9</Notes>
  <HiddenSlides>0</HiddenSlides>
  <MMClips>0</MMClips>
  <ScaleCrop>false</ScaleCrop>
  <HeadingPairs>
    <vt:vector size="4" baseType="variant">
      <vt:variant>
        <vt:lpstr>Design Template</vt:lpstr>
      </vt:variant>
      <vt:variant>
        <vt:i4>1</vt:i4>
      </vt:variant>
      <vt:variant>
        <vt:lpstr>Slide Titles</vt:lpstr>
      </vt:variant>
      <vt:variant>
        <vt:i4>9</vt:i4>
      </vt:variant>
    </vt:vector>
  </HeadingPairs>
  <TitlesOfParts>
    <vt:vector size="10" baseType="lpstr">
      <vt:lpstr>Office Theme</vt:lpstr>
      <vt:lpstr>KNOWLEDGE AND CERTAINTY (Part 1)</vt:lpstr>
      <vt:lpstr>What do we mean by ‘knowledge’?</vt:lpstr>
      <vt:lpstr>…But how do I know? arrange these cards in two groups</vt:lpstr>
      <vt:lpstr>TASK: Can you spot the difference?</vt:lpstr>
      <vt:lpstr>Two types of knowledge: </vt:lpstr>
      <vt:lpstr>A posteriori knowledge is….</vt:lpstr>
      <vt:lpstr>A priori knowledge is….</vt:lpstr>
      <vt:lpstr>Test yourself- tick the correct box!</vt:lpstr>
      <vt:lpstr>What about this statement?  Do we come to know about whether God exists a priori (through reason alone) or a posteriori (through sensory experience)?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Dave Francis</cp:lastModifiedBy>
  <cp:revision>74</cp:revision>
  <dcterms:created xsi:type="dcterms:W3CDTF">2015-12-18T11:06:33Z</dcterms:created>
  <dcterms:modified xsi:type="dcterms:W3CDTF">2015-12-18T12:44:25Z</dcterms:modified>
</cp:coreProperties>
</file>