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309" r:id="rId5"/>
    <p:sldId id="300" r:id="rId6"/>
    <p:sldId id="301" r:id="rId7"/>
    <p:sldId id="302" r:id="rId8"/>
    <p:sldId id="281" r:id="rId9"/>
    <p:sldId id="304" r:id="rId10"/>
    <p:sldId id="307" r:id="rId11"/>
    <p:sldId id="308" r:id="rId12"/>
    <p:sldId id="289" r:id="rId1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4A49"/>
    <a:srgbClr val="D072A1"/>
    <a:srgbClr val="6B7F29"/>
    <a:srgbClr val="93B4AB"/>
    <a:srgbClr val="3C6A89"/>
    <a:srgbClr val="EBEBEB"/>
    <a:srgbClr val="DDD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4"/>
    <p:restoredTop sz="94593"/>
  </p:normalViewPr>
  <p:slideViewPr>
    <p:cSldViewPr snapToGrid="0" snapToObjects="1">
      <p:cViewPr varScale="1">
        <p:scale>
          <a:sx n="160" d="100"/>
          <a:sy n="160" d="100"/>
        </p:scale>
        <p:origin x="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B9012-F52B-164B-9179-EE5A3111F5E0}" type="datetimeFigureOut">
              <a:rPr lang="en-US" smtClean="0"/>
              <a:t>6/19/19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18B13-0EDF-2D40-A6FD-7F8FA450B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1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16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16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99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47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308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04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4F441-55C8-4AD5-B047-B4E54A424BD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15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C5DC3A-268F-7B47-9A2E-233E08F4ED08}"/>
              </a:ext>
            </a:extLst>
          </p:cNvPr>
          <p:cNvSpPr/>
          <p:nvPr userDrawn="1"/>
        </p:nvSpPr>
        <p:spPr>
          <a:xfrm>
            <a:off x="0" y="4333875"/>
            <a:ext cx="9144000" cy="80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40B04-589D-44C9-BF65-D350C225C2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This is the title slide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D85D7-9C4F-4FB6-8502-CC54053B9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8C8FAFB-B644-D041-A902-92056C65E343}"/>
              </a:ext>
            </a:extLst>
          </p:cNvPr>
          <p:cNvGrpSpPr/>
          <p:nvPr userDrawn="1"/>
        </p:nvGrpSpPr>
        <p:grpSpPr>
          <a:xfrm>
            <a:off x="2150038" y="4496711"/>
            <a:ext cx="4843924" cy="547409"/>
            <a:chOff x="2385817" y="4496711"/>
            <a:chExt cx="4843924" cy="54740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1271D78-E997-134E-872A-A0785AC6AB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6178" y="4557056"/>
              <a:ext cx="1833563" cy="42672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2AE57F-B5CD-7D46-9229-097C79C66BDB}"/>
                </a:ext>
              </a:extLst>
            </p:cNvPr>
            <p:cNvSpPr txBox="1"/>
            <p:nvPr userDrawn="1"/>
          </p:nvSpPr>
          <p:spPr>
            <a:xfrm>
              <a:off x="3699847" y="4631916"/>
              <a:ext cx="1744306" cy="248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13" baseline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</a:rPr>
                <a:t>is owned and managed by 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FD62534-F9EE-2C44-80AA-E11E0B3055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385817" y="4496711"/>
              <a:ext cx="1362006" cy="5474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2118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4FD582F6-7A3D-4841-9383-1A88ECE46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219200"/>
            <a:ext cx="6858000" cy="33201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83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8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F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912A265-A876-A74F-B91A-78B13DCA265F}"/>
              </a:ext>
            </a:extLst>
          </p:cNvPr>
          <p:cNvSpPr/>
          <p:nvPr userDrawn="1"/>
        </p:nvSpPr>
        <p:spPr>
          <a:xfrm>
            <a:off x="0" y="-19050"/>
            <a:ext cx="9144000" cy="809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D9853C-08A3-1F49-AE40-2B39DCB7D4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96850" y="27184"/>
            <a:ext cx="1784350" cy="71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9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issiononre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issiononre.org.uk/what-can-you-do-to-support-the-national-plan-for-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roll: Horizontal 8">
            <a:extLst>
              <a:ext uri="{FF2B5EF4-FFF2-40B4-BE49-F238E27FC236}">
                <a16:creationId xmlns:a16="http://schemas.microsoft.com/office/drawing/2014/main" id="{58552D3A-A95C-AB46-BF32-A489EDF73C10}"/>
              </a:ext>
            </a:extLst>
          </p:cNvPr>
          <p:cNvSpPr/>
          <p:nvPr/>
        </p:nvSpPr>
        <p:spPr>
          <a:xfrm>
            <a:off x="1428750" y="866410"/>
            <a:ext cx="6232877" cy="1885950"/>
          </a:xfrm>
          <a:prstGeom prst="horizontalScroll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/>
                </a:solidFill>
                <a:latin typeface="Arial Black" panose="020B0A04020102020204" pitchFamily="34" charset="0"/>
              </a:rPr>
              <a:t>Religion and Worldviews:</a:t>
            </a:r>
          </a:p>
          <a:p>
            <a:pPr algn="ctr"/>
            <a:r>
              <a:rPr lang="en-GB" sz="4500" dirty="0">
                <a:solidFill>
                  <a:schemeClr val="tx1"/>
                </a:solidFill>
                <a:latin typeface="Arial Black" panose="020B0A04020102020204" pitchFamily="34" charset="0"/>
              </a:rPr>
              <a:t>The Way Forward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04834AE-05EC-2E4F-8FB0-A833DDA9D820}"/>
              </a:ext>
            </a:extLst>
          </p:cNvPr>
          <p:cNvSpPr/>
          <p:nvPr/>
        </p:nvSpPr>
        <p:spPr>
          <a:xfrm>
            <a:off x="1885950" y="2641046"/>
            <a:ext cx="1543050" cy="15122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F49FB1-B833-C140-AB95-5D97DCFE5EE6}"/>
              </a:ext>
            </a:extLst>
          </p:cNvPr>
          <p:cNvSpPr txBox="1"/>
          <p:nvPr/>
        </p:nvSpPr>
        <p:spPr>
          <a:xfrm>
            <a:off x="1875536" y="2906842"/>
            <a:ext cx="1543050" cy="12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What is the Commission on RE? </a:t>
            </a:r>
            <a:endParaRPr lang="en-GB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013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0C9B042-5D11-5A4D-B9CE-6C5676244A34}"/>
              </a:ext>
            </a:extLst>
          </p:cNvPr>
          <p:cNvSpPr/>
          <p:nvPr/>
        </p:nvSpPr>
        <p:spPr>
          <a:xfrm>
            <a:off x="3610655" y="2616340"/>
            <a:ext cx="1543050" cy="15122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5D029C-F882-F749-BAC1-928C760F9CB5}"/>
              </a:ext>
            </a:extLst>
          </p:cNvPr>
          <p:cNvSpPr/>
          <p:nvPr/>
        </p:nvSpPr>
        <p:spPr>
          <a:xfrm>
            <a:off x="5437880" y="2622823"/>
            <a:ext cx="1543050" cy="15122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571E4-9E67-154B-8851-932E908610C2}"/>
              </a:ext>
            </a:extLst>
          </p:cNvPr>
          <p:cNvSpPr txBox="1"/>
          <p:nvPr/>
        </p:nvSpPr>
        <p:spPr>
          <a:xfrm>
            <a:off x="3548141" y="2937568"/>
            <a:ext cx="1668077" cy="894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What does it recommend?</a:t>
            </a:r>
            <a:endParaRPr lang="en-GB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013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2905BF-56D4-0544-8706-E291D42EE72C}"/>
              </a:ext>
            </a:extLst>
          </p:cNvPr>
          <p:cNvSpPr txBox="1"/>
          <p:nvPr/>
        </p:nvSpPr>
        <p:spPr>
          <a:xfrm>
            <a:off x="5421933" y="2852026"/>
            <a:ext cx="1543050" cy="12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How can I get involved?</a:t>
            </a:r>
            <a:endParaRPr lang="en-GB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013" dirty="0"/>
          </a:p>
        </p:txBody>
      </p:sp>
    </p:spTree>
    <p:extLst>
      <p:ext uri="{BB962C8B-B14F-4D97-AF65-F5344CB8AC3E}">
        <p14:creationId xmlns:p14="http://schemas.microsoft.com/office/powerpoint/2010/main" val="3763179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" y="813354"/>
            <a:ext cx="6858000" cy="994172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What is the Commission on RE?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6C0308-4F7B-42B9-91E9-C257BDEE8DFB}"/>
              </a:ext>
            </a:extLst>
          </p:cNvPr>
          <p:cNvSpPr/>
          <p:nvPr/>
        </p:nvSpPr>
        <p:spPr>
          <a:xfrm>
            <a:off x="1332610" y="1348696"/>
            <a:ext cx="5710781" cy="364506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3B801-38D6-49AE-8488-34C485862882}"/>
              </a:ext>
            </a:extLst>
          </p:cNvPr>
          <p:cNvSpPr/>
          <p:nvPr/>
        </p:nvSpPr>
        <p:spPr>
          <a:xfrm>
            <a:off x="1462103" y="1425208"/>
            <a:ext cx="5650962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Launched in July 2016 by the REC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Made up of 14 commissioners chaired by Rev Dr John Hall, Dean of Westminster. 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Ultimate aim to improve the quality and rigour of religious education and its capacity to prepare pupils for life in modern Britain.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report published in September 2018: </a:t>
            </a:r>
            <a:r>
              <a:rPr lang="en-GB" sz="2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‘Religion and Worldviews: the way forward, a national plan for RE’</a:t>
            </a:r>
          </a:p>
          <a:p>
            <a:r>
              <a:rPr lang="en-GB" sz="27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https://www.commissiononre.org.uk/</a:t>
            </a:r>
            <a:r>
              <a:rPr lang="en-GB" sz="2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7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36" y="829341"/>
            <a:ext cx="7438639" cy="994172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Why was the Commission formed?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6C0308-4F7B-42B9-91E9-C257BDEE8DFB}"/>
              </a:ext>
            </a:extLst>
          </p:cNvPr>
          <p:cNvSpPr/>
          <p:nvPr/>
        </p:nvSpPr>
        <p:spPr>
          <a:xfrm>
            <a:off x="398599" y="1571979"/>
            <a:ext cx="5116927" cy="3391206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3B801-38D6-49AE-8488-34C485862882}"/>
              </a:ext>
            </a:extLst>
          </p:cNvPr>
          <p:cNvSpPr/>
          <p:nvPr/>
        </p:nvSpPr>
        <p:spPr>
          <a:xfrm>
            <a:off x="530467" y="1639197"/>
            <a:ext cx="485126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Pupils encounter a more diverse range of religions and worldviews in today’s society including connections through social media </a:t>
            </a:r>
          </a:p>
          <a:p>
            <a:pPr marL="342900" indent="-342900">
              <a:buAutoNum type="arabicParenR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the quality of RE is not consistent nationally</a:t>
            </a:r>
          </a:p>
          <a:p>
            <a:pPr marL="342900" indent="-342900">
              <a:buAutoNum type="arabicParenR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the educational landscape has changed and the existing legal arrangements need to be reconsidered in the light of increased academisation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7B869E-6AFD-451E-BDB7-D0784C9F8E95}"/>
              </a:ext>
            </a:extLst>
          </p:cNvPr>
          <p:cNvSpPr/>
          <p:nvPr/>
        </p:nvSpPr>
        <p:spPr>
          <a:xfrm>
            <a:off x="6513020" y="1431332"/>
            <a:ext cx="2132102" cy="20404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CD5973-9DBA-4A90-903A-D1766DE0928D}"/>
              </a:ext>
            </a:extLst>
          </p:cNvPr>
          <p:cNvSpPr txBox="1"/>
          <p:nvPr/>
        </p:nvSpPr>
        <p:spPr>
          <a:xfrm>
            <a:off x="6526628" y="1571979"/>
            <a:ext cx="2132102" cy="1817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 ‘RE needs rejuvenating if it is to continue to make its important contribution’</a:t>
            </a:r>
          </a:p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(John Hall, Foreword)</a:t>
            </a:r>
          </a:p>
          <a:p>
            <a:endParaRPr lang="en-GB" sz="1013" dirty="0"/>
          </a:p>
        </p:txBody>
      </p:sp>
    </p:spTree>
    <p:extLst>
      <p:ext uri="{BB962C8B-B14F-4D97-AF65-F5344CB8AC3E}">
        <p14:creationId xmlns:p14="http://schemas.microsoft.com/office/powerpoint/2010/main" val="273152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50" y="883511"/>
            <a:ext cx="6858000" cy="381804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A National Plan for RE</a:t>
            </a:r>
            <a:endParaRPr lang="en-GB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6C0308-4F7B-42B9-91E9-C257BDEE8DFB}"/>
              </a:ext>
            </a:extLst>
          </p:cNvPr>
          <p:cNvSpPr/>
          <p:nvPr/>
        </p:nvSpPr>
        <p:spPr>
          <a:xfrm>
            <a:off x="265817" y="1952745"/>
            <a:ext cx="8654901" cy="994173"/>
          </a:xfrm>
          <a:prstGeom prst="roundRect">
            <a:avLst/>
          </a:prstGeom>
          <a:solidFill>
            <a:srgbClr val="994A49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A new vision: the subject renamed as </a:t>
            </a:r>
            <a:r>
              <a:rPr lang="en-US" sz="2100" b="1" dirty="0">
                <a:solidFill>
                  <a:srgbClr val="FFCF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Religion and Worldviews</a:t>
            </a:r>
            <a:r>
              <a:rPr lang="en-US" sz="1800" b="1" dirty="0">
                <a:solidFill>
                  <a:srgbClr val="FFCF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n-US" sz="1800" b="1" dirty="0">
                <a:solidFill>
                  <a:srgbClr val="99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multidimensional exploration of religious and non-religious worldviews and their impact on  individuals and the world.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EB8168-7ADA-44E0-94FC-5437879C9CFB}"/>
              </a:ext>
            </a:extLst>
          </p:cNvPr>
          <p:cNvSpPr/>
          <p:nvPr/>
        </p:nvSpPr>
        <p:spPr>
          <a:xfrm>
            <a:off x="265817" y="3106367"/>
            <a:ext cx="8654901" cy="994173"/>
          </a:xfrm>
          <a:prstGeom prst="roundRect">
            <a:avLst/>
          </a:prstGeom>
          <a:solidFill>
            <a:srgbClr val="994A49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A statutory National Entitlement ensures that all pupils have access to high quality teaching, whichever school they attend. Some current provision is good but this is not always the case.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F38E488-C1AF-4228-9B3B-9986D7B861B1}"/>
              </a:ext>
            </a:extLst>
          </p:cNvPr>
          <p:cNvSpPr/>
          <p:nvPr/>
        </p:nvSpPr>
        <p:spPr>
          <a:xfrm>
            <a:off x="273981" y="4259989"/>
            <a:ext cx="8638572" cy="705432"/>
          </a:xfrm>
          <a:prstGeom prst="roundRect">
            <a:avLst/>
          </a:prstGeom>
          <a:solidFill>
            <a:srgbClr val="994A49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Significant government investment is required to support the National Plan, focussing on specialist teachers and an enlarged role for SACREs.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0698C-047B-6E48-A9B3-E4A7FE632F7C}"/>
              </a:ext>
            </a:extLst>
          </p:cNvPr>
          <p:cNvSpPr txBox="1"/>
          <p:nvPr/>
        </p:nvSpPr>
        <p:spPr>
          <a:xfrm>
            <a:off x="170112" y="1424764"/>
            <a:ext cx="6645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The Commission’s National Plan has 3 dimensions: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2048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77" y="873441"/>
            <a:ext cx="7650126" cy="69111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What does the Report Recommend?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6C0308-4F7B-42B9-91E9-C257BDEE8DFB}"/>
              </a:ext>
            </a:extLst>
          </p:cNvPr>
          <p:cNvSpPr/>
          <p:nvPr/>
        </p:nvSpPr>
        <p:spPr>
          <a:xfrm>
            <a:off x="1832343" y="1518245"/>
            <a:ext cx="5496815" cy="348615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3B801-38D6-49AE-8488-34C485862882}"/>
              </a:ext>
            </a:extLst>
          </p:cNvPr>
          <p:cNvSpPr/>
          <p:nvPr/>
        </p:nvSpPr>
        <p:spPr>
          <a:xfrm>
            <a:off x="1982107" y="1610868"/>
            <a:ext cx="520770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11 Recommendations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Covering policy, legislation, SACREs, curriculum design and a reshaped purpose for Religion and Worldviews studies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Envisioned as applying to all publicly funded schools and recommended for independent schools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Some can be achieved through grassroots changes, some will require changes to the law surrounding RE</a:t>
            </a:r>
          </a:p>
        </p:txBody>
      </p:sp>
    </p:spTree>
    <p:extLst>
      <p:ext uri="{BB962C8B-B14F-4D97-AF65-F5344CB8AC3E}">
        <p14:creationId xmlns:p14="http://schemas.microsoft.com/office/powerpoint/2010/main" val="57486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07" y="838483"/>
            <a:ext cx="6858000" cy="55227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Recommendations 1-4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7E24D78-AFFE-4585-A308-B407B382A5E4}"/>
              </a:ext>
            </a:extLst>
          </p:cNvPr>
          <p:cNvSpPr/>
          <p:nvPr/>
        </p:nvSpPr>
        <p:spPr>
          <a:xfrm>
            <a:off x="512645" y="1578001"/>
            <a:ext cx="3887905" cy="1286299"/>
          </a:xfrm>
          <a:prstGeom prst="roundRect">
            <a:avLst/>
          </a:prstGeom>
          <a:solidFill>
            <a:srgbClr val="D072A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1: The subject should be 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re-named Religion and Worldviews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gives a fresh identity reflecting the subject’s enlarged scope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B2F473-9831-4D46-AC5F-F1FA8E63B3C0}"/>
              </a:ext>
            </a:extLst>
          </p:cNvPr>
          <p:cNvSpPr/>
          <p:nvPr/>
        </p:nvSpPr>
        <p:spPr>
          <a:xfrm>
            <a:off x="512646" y="3051544"/>
            <a:ext cx="3887905" cy="1846125"/>
          </a:xfrm>
          <a:prstGeom prst="roundRect">
            <a:avLst/>
          </a:prstGeom>
          <a:solidFill>
            <a:srgbClr val="994A4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3: National Programmes of Study to be created by a body of professional educators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Such a programme would bring RE in line with other subjects and ensure consistent quality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BB8933B-E6DA-48B7-9121-E7C87A78E10B}"/>
              </a:ext>
            </a:extLst>
          </p:cNvPr>
          <p:cNvSpPr/>
          <p:nvPr/>
        </p:nvSpPr>
        <p:spPr>
          <a:xfrm>
            <a:off x="4686300" y="1467293"/>
            <a:ext cx="4074928" cy="1666801"/>
          </a:xfrm>
          <a:prstGeom prst="roundRect">
            <a:avLst/>
          </a:prstGeom>
          <a:solidFill>
            <a:srgbClr val="3C6A8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2: National Entitlement to Religion and Worldviews to become statutory in all publicly-funded schools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will ensure national consistency and quality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58D822-FEB3-4061-827A-52B334C2DDE4}"/>
              </a:ext>
            </a:extLst>
          </p:cNvPr>
          <p:cNvSpPr/>
          <p:nvPr/>
        </p:nvSpPr>
        <p:spPr>
          <a:xfrm>
            <a:off x="4686300" y="3317358"/>
            <a:ext cx="3887905" cy="1371599"/>
          </a:xfrm>
          <a:prstGeom prst="roundRect">
            <a:avLst/>
          </a:prstGeom>
          <a:solidFill>
            <a:srgbClr val="6B7F2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4: SACREs no longer produce  the locally Agreed Syllabus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SACREs will support local teachers but not create the curriculum</a:t>
            </a:r>
            <a:endParaRPr lang="en-GB" sz="101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1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58D822-FEB3-4061-827A-52B334C2DDE4}"/>
              </a:ext>
            </a:extLst>
          </p:cNvPr>
          <p:cNvSpPr/>
          <p:nvPr/>
        </p:nvSpPr>
        <p:spPr>
          <a:xfrm>
            <a:off x="4190109" y="3165036"/>
            <a:ext cx="4369099" cy="1545188"/>
          </a:xfrm>
          <a:prstGeom prst="roundRect">
            <a:avLst/>
          </a:prstGeom>
          <a:solidFill>
            <a:srgbClr val="994A4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7: Funding allocated for teachers to understand and teach the National Entitlement.</a:t>
            </a:r>
          </a:p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 funding for teachers’ CPD to be provided by government.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70" y="883974"/>
            <a:ext cx="6858000" cy="55227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Recommendations 5-7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B2F473-9831-4D46-AC5F-F1FA8E63B3C0}"/>
              </a:ext>
            </a:extLst>
          </p:cNvPr>
          <p:cNvSpPr/>
          <p:nvPr/>
        </p:nvSpPr>
        <p:spPr>
          <a:xfrm>
            <a:off x="276447" y="3165036"/>
            <a:ext cx="3781203" cy="1545188"/>
          </a:xfrm>
          <a:prstGeom prst="roundRect">
            <a:avLst/>
          </a:prstGeom>
          <a:solidFill>
            <a:srgbClr val="3C6A8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6: ITE teachers able to teach to the National Entitlement, at all phases.</a:t>
            </a:r>
          </a:p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requires an increase in training time at ITE. Currently not enough time is given.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BB8933B-E6DA-48B7-9121-E7C87A78E10B}"/>
              </a:ext>
            </a:extLst>
          </p:cNvPr>
          <p:cNvSpPr/>
          <p:nvPr/>
        </p:nvSpPr>
        <p:spPr>
          <a:xfrm>
            <a:off x="276447" y="1556789"/>
            <a:ext cx="8282761" cy="1367165"/>
          </a:xfrm>
          <a:prstGeom prst="roundRect">
            <a:avLst/>
          </a:prstGeom>
          <a:solidFill>
            <a:srgbClr val="6B7F2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5: Policy reform concerning academic and vocational qualifications to take the National Entitlement into consideration.</a:t>
            </a:r>
          </a:p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National Entitlement and new identity of Religion and Worldviews should inform any future developments of the subject </a:t>
            </a:r>
            <a:endParaRPr lang="en-GB" sz="1013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1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37" y="856407"/>
            <a:ext cx="6858000" cy="55227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Recommendations 8-11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7E24D78-AFFE-4585-A308-B407B382A5E4}"/>
              </a:ext>
            </a:extLst>
          </p:cNvPr>
          <p:cNvSpPr/>
          <p:nvPr/>
        </p:nvSpPr>
        <p:spPr>
          <a:xfrm>
            <a:off x="709726" y="1522309"/>
            <a:ext cx="5007934" cy="1507978"/>
          </a:xfrm>
          <a:prstGeom prst="roundRect">
            <a:avLst/>
          </a:prstGeom>
          <a:solidFill>
            <a:srgbClr val="6B7F29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8: SACREs to be re-named Local Advisory Networks.</a:t>
            </a:r>
          </a:p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rebranding of SACREs to widen their representation, strengthen their capacity and maintain links with local religion and worldviews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B2F473-9831-4D46-AC5F-F1FA8E63B3C0}"/>
              </a:ext>
            </a:extLst>
          </p:cNvPr>
          <p:cNvSpPr/>
          <p:nvPr/>
        </p:nvSpPr>
        <p:spPr>
          <a:xfrm>
            <a:off x="901282" y="3285460"/>
            <a:ext cx="3670718" cy="1677858"/>
          </a:xfrm>
          <a:prstGeom prst="roundRect">
            <a:avLst/>
          </a:prstGeom>
          <a:solidFill>
            <a:srgbClr val="93B4A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DfE to consider the impact on Religion and Worldviews of education reforms. 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DfE to be avoid performance measures which marginalise Religion and worldviews </a:t>
            </a:r>
            <a:endParaRPr lang="en-GB" sz="1013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BB8933B-E6DA-48B7-9121-E7C87A78E10B}"/>
              </a:ext>
            </a:extLst>
          </p:cNvPr>
          <p:cNvSpPr/>
          <p:nvPr/>
        </p:nvSpPr>
        <p:spPr>
          <a:xfrm>
            <a:off x="5909043" y="1137064"/>
            <a:ext cx="2628900" cy="1921139"/>
          </a:xfrm>
          <a:prstGeom prst="roundRect">
            <a:avLst/>
          </a:prstGeom>
          <a:solidFill>
            <a:srgbClr val="D072A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9: Ofsted to hold schools accountable for meeting National Entitlement </a:t>
            </a:r>
          </a:p>
          <a:p>
            <a:pPr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compliance should be penalised. </a:t>
            </a:r>
          </a:p>
          <a:p>
            <a:pPr defTabSz="514350">
              <a:defRPr/>
            </a:pPr>
            <a:endParaRPr lang="en-GB" sz="1013" dirty="0">
              <a:solidFill>
                <a:srgbClr val="3333FF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58D822-FEB3-4061-827A-52B334C2DDE4}"/>
              </a:ext>
            </a:extLst>
          </p:cNvPr>
          <p:cNvSpPr/>
          <p:nvPr/>
        </p:nvSpPr>
        <p:spPr>
          <a:xfrm>
            <a:off x="4804211" y="3285460"/>
            <a:ext cx="3196789" cy="1677858"/>
          </a:xfrm>
          <a:prstGeom prst="roundRect">
            <a:avLst/>
          </a:prstGeom>
          <a:solidFill>
            <a:srgbClr val="3C6A89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Right of withdrawal to remain, but to be further considered.</a:t>
            </a:r>
          </a:p>
          <a:p>
            <a:pPr algn="ctr" defTabSz="514350">
              <a:defRPr/>
            </a:pP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reviews in light of curriculum changes.   </a:t>
            </a:r>
            <a:endParaRPr lang="en-GB" sz="101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3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B730FF-2215-456C-8926-B9AAE1B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07" y="863557"/>
            <a:ext cx="6858000" cy="994172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 Black" panose="020B0A04020102020204" pitchFamily="34" charset="0"/>
              </a:rPr>
              <a:t>What’s Next…? </a:t>
            </a:r>
            <a:endParaRPr lang="en-GB" sz="3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6C0308-4F7B-42B9-91E9-C257BDEE8DFB}"/>
              </a:ext>
            </a:extLst>
          </p:cNvPr>
          <p:cNvSpPr/>
          <p:nvPr/>
        </p:nvSpPr>
        <p:spPr>
          <a:xfrm>
            <a:off x="4572000" y="928398"/>
            <a:ext cx="3951782" cy="3156929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3B801-38D6-49AE-8488-34C485862882}"/>
              </a:ext>
            </a:extLst>
          </p:cNvPr>
          <p:cNvSpPr/>
          <p:nvPr/>
        </p:nvSpPr>
        <p:spPr>
          <a:xfrm>
            <a:off x="4754543" y="1006453"/>
            <a:ext cx="36088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100" b="1" dirty="0">
                <a:latin typeface="Calibri" panose="020F0502020204030204" pitchFamily="34" charset="0"/>
                <a:cs typeface="Calibri" panose="020F0502020204030204" pitchFamily="34" charset="0"/>
              </a:rPr>
              <a:t>Look out for phased developments:</a:t>
            </a:r>
          </a:p>
          <a:p>
            <a:endParaRPr lang="en-GB" sz="2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PHASE 1  Report published</a:t>
            </a:r>
          </a:p>
          <a:p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PHASE 2  curriculum research, design and planning; what support and understanding is needed?</a:t>
            </a:r>
          </a:p>
          <a:p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PHASE 3  policy changes</a:t>
            </a:r>
          </a:p>
          <a:p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PHASE 4  ongoing implementation and support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5491A75-A011-4DC2-A573-A1C7560EA21A}"/>
              </a:ext>
            </a:extLst>
          </p:cNvPr>
          <p:cNvSpPr/>
          <p:nvPr/>
        </p:nvSpPr>
        <p:spPr>
          <a:xfrm>
            <a:off x="524543" y="1446050"/>
            <a:ext cx="3864917" cy="2639277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EC7E3D8-ED8D-4D98-9EC1-958547B952DF}"/>
              </a:ext>
            </a:extLst>
          </p:cNvPr>
          <p:cNvSpPr/>
          <p:nvPr/>
        </p:nvSpPr>
        <p:spPr>
          <a:xfrm>
            <a:off x="524543" y="4251486"/>
            <a:ext cx="8055931" cy="72469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B5343-2BEB-470F-A231-7808E90A35C4}"/>
              </a:ext>
            </a:extLst>
          </p:cNvPr>
          <p:cNvSpPr txBox="1"/>
          <p:nvPr/>
        </p:nvSpPr>
        <p:spPr>
          <a:xfrm>
            <a:off x="861237" y="4251484"/>
            <a:ext cx="7527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Go to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en-US" sz="1800" dirty="0">
                <a:solidFill>
                  <a:srgbClr val="3C6A89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.commissiononre.org.uk/what-can-you-do-to-support-the-national-plan-for-re/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to find out how to get involved…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E8A9D4-0DD1-42CB-ACB0-DBB3A234C157}"/>
              </a:ext>
            </a:extLst>
          </p:cNvPr>
          <p:cNvSpPr txBox="1"/>
          <p:nvPr/>
        </p:nvSpPr>
        <p:spPr>
          <a:xfrm>
            <a:off x="658394" y="1591460"/>
            <a:ext cx="3562732" cy="2556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cs typeface="Calibri" panose="020F0502020204030204" pitchFamily="34" charset="0"/>
              </a:rPr>
              <a:t>The link below will show you how to: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Write to your Headteacher/ governors about the report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Write to your MP  about the report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Download and share information leaflet</a:t>
            </a:r>
          </a:p>
          <a:p>
            <a:endParaRPr lang="en-GB" sz="1013" dirty="0"/>
          </a:p>
        </p:txBody>
      </p:sp>
    </p:spTree>
    <p:extLst>
      <p:ext uri="{BB962C8B-B14F-4D97-AF65-F5344CB8AC3E}">
        <p14:creationId xmlns:p14="http://schemas.microsoft.com/office/powerpoint/2010/main" val="7889968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tes presentation" id="{C4605F3F-C89C-B842-9394-F8D478FA9874}" vid="{2621C555-4C06-914A-9ED7-2B9CF5A49D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8" ma:contentTypeDescription="Create a new document." ma:contentTypeScope="" ma:versionID="1f3812cca46b4639fad5a817466ef533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9f52ad48b89cf9253fdf898f1bb033c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1DE0F2-A6B8-49D2-9670-B36EDE73F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95AA69-C50B-47F8-A34C-45456F0029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C606CC-7B9C-48FE-A4AD-D56958D3AA68}">
  <ds:schemaRefs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3daa3796-40a0-4fe0-acc9-e99f93d2279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0</TotalTime>
  <Words>679</Words>
  <Application>Microsoft Macintosh PowerPoint</Application>
  <PresentationFormat>On-screen Show (16:9)</PresentationFormat>
  <Paragraphs>73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1_Office Theme</vt:lpstr>
      <vt:lpstr>PowerPoint Presentation</vt:lpstr>
      <vt:lpstr>What is the Commission on RE?</vt:lpstr>
      <vt:lpstr>Why was the Commission formed?</vt:lpstr>
      <vt:lpstr>A National Plan for RE</vt:lpstr>
      <vt:lpstr>What does the Report Recommend?</vt:lpstr>
      <vt:lpstr>Recommendations 1-4</vt:lpstr>
      <vt:lpstr>Recommendations 5-7</vt:lpstr>
      <vt:lpstr>Recommendations 8-11</vt:lpstr>
      <vt:lpstr>What’s Next…?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2019-06-19T08:50:16Z</dcterms:created>
  <dcterms:modified xsi:type="dcterms:W3CDTF">2019-06-19T08:51:06Z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