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3" r:id="rId6"/>
    <p:sldId id="262" r:id="rId7"/>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a:prstGeom prst="rect">
            <a:avLst/>
          </a:prstGeom>
        </p:spPr>
        <p:txBody>
          <a:bodyPr/>
          <a:lstStyle/>
          <a:p>
            <a:fld id="{48A87A34-81AB-432B-8DAE-1953F412C126}" type="datetimeFigureOut">
              <a:rPr lang="en-US" dirty="0"/>
              <a:t>6/20/2019</a:t>
            </a:fld>
            <a:endParaRPr lang="en-US" dirty="0"/>
          </a:p>
        </p:txBody>
      </p:sp>
      <p:sp>
        <p:nvSpPr>
          <p:cNvPr id="5" name="Footer Placeholder 4"/>
          <p:cNvSpPr>
            <a:spLocks noGrp="1"/>
          </p:cNvSpPr>
          <p:nvPr>
            <p:ph type="ftr" sz="quarter" idx="11"/>
          </p:nvPr>
        </p:nvSpPr>
        <p:spPr>
          <a:xfrm>
            <a:off x="1371600" y="4323845"/>
            <a:ext cx="640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a:prstGeom prst="rect">
            <a:avLst/>
          </a:prstGeom>
        </p:spPr>
        <p:txBody>
          <a:bodyPr/>
          <a:lstStyle>
            <a:lvl1pPr algn="r">
              <a:defRPr/>
            </a:lvl1pPr>
          </a:lstStyle>
          <a:p>
            <a:fld id="{48A87A34-81AB-432B-8DAE-1953F412C126}" type="datetimeFigureOut">
              <a:rPr lang="en-US" dirty="0"/>
              <a:pPr/>
              <a:t>6/20/2019</a:t>
            </a:fld>
            <a:endParaRPr lang="en-US" dirty="0"/>
          </a:p>
        </p:txBody>
      </p:sp>
      <p:sp>
        <p:nvSpPr>
          <p:cNvPr id="6" name="Footer Placeholder 5"/>
          <p:cNvSpPr>
            <a:spLocks noGrp="1"/>
          </p:cNvSpPr>
          <p:nvPr>
            <p:ph type="ftr" sz="quarter" idx="11"/>
          </p:nvPr>
        </p:nvSpPr>
        <p:spPr>
          <a:xfrm>
            <a:off x="685800" y="379941"/>
            <a:ext cx="699149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a:prstGeom prst="rect">
            <a:avLst/>
          </a:prstGeom>
        </p:spPr>
        <p:txBody>
          <a:bodyPr/>
          <a:lstStyle>
            <a:lvl1pPr algn="r">
              <a:defRPr/>
            </a:lvl1pPr>
          </a:lstStyle>
          <a:p>
            <a:fld id="{48A87A34-81AB-432B-8DAE-1953F412C126}" type="datetimeFigureOut">
              <a:rPr lang="en-US" dirty="0"/>
              <a:pPr/>
              <a:t>6/20/2019</a:t>
            </a:fld>
            <a:endParaRPr lang="en-US" dirty="0"/>
          </a:p>
        </p:txBody>
      </p:sp>
      <p:sp>
        <p:nvSpPr>
          <p:cNvPr id="6" name="Footer Placeholder 5"/>
          <p:cNvSpPr>
            <a:spLocks noGrp="1"/>
          </p:cNvSpPr>
          <p:nvPr>
            <p:ph type="ftr" sz="quarter" idx="11"/>
          </p:nvPr>
        </p:nvSpPr>
        <p:spPr>
          <a:xfrm>
            <a:off x="685800" y="379941"/>
            <a:ext cx="699149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a:prstGeom prst="rect">
            <a:avLst/>
          </a:prstGeom>
        </p:spPr>
        <p:txBody>
          <a:bodyPr/>
          <a:lstStyle>
            <a:lvl1pPr algn="r">
              <a:defRPr/>
            </a:lvl1pPr>
          </a:lstStyle>
          <a:p>
            <a:fld id="{48A87A34-81AB-432B-8DAE-1953F412C126}" type="datetimeFigureOut">
              <a:rPr lang="en-US" dirty="0"/>
              <a:pPr/>
              <a:t>6/20/2019</a:t>
            </a:fld>
            <a:endParaRPr lang="en-US" dirty="0"/>
          </a:p>
        </p:txBody>
      </p:sp>
      <p:sp>
        <p:nvSpPr>
          <p:cNvPr id="6" name="Footer Placeholder 5"/>
          <p:cNvSpPr>
            <a:spLocks noGrp="1"/>
          </p:cNvSpPr>
          <p:nvPr>
            <p:ph type="ftr" sz="quarter" idx="11"/>
          </p:nvPr>
        </p:nvSpPr>
        <p:spPr>
          <a:xfrm>
            <a:off x="685800" y="378883"/>
            <a:ext cx="699149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5" name="Footer Placeholder 4"/>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a:prstGeom prst="rect">
            <a:avLst/>
          </a:prstGeom>
        </p:spPr>
        <p:txBody>
          <a:bodyPr/>
          <a:lstStyle>
            <a:lvl1pPr algn="r">
              <a:defRPr/>
            </a:lvl1pPr>
          </a:lstStyle>
          <a:p>
            <a:fld id="{48A87A34-81AB-432B-8DAE-1953F412C126}" type="datetimeFigureOut">
              <a:rPr lang="en-US" dirty="0"/>
              <a:pPr/>
              <a:t>6/20/2019</a:t>
            </a:fld>
            <a:endParaRPr lang="en-US" dirty="0"/>
          </a:p>
        </p:txBody>
      </p:sp>
      <p:sp>
        <p:nvSpPr>
          <p:cNvPr id="5" name="Footer Placeholder 4"/>
          <p:cNvSpPr>
            <a:spLocks noGrp="1"/>
          </p:cNvSpPr>
          <p:nvPr>
            <p:ph type="ftr" sz="quarter" idx="11"/>
          </p:nvPr>
        </p:nvSpPr>
        <p:spPr>
          <a:xfrm>
            <a:off x="685800" y="381000"/>
            <a:ext cx="699149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6" descr="A person with collar shirt&#10;&#10;Description automatically generated">
            <a:extLst>
              <a:ext uri="{FF2B5EF4-FFF2-40B4-BE49-F238E27FC236}">
                <a16:creationId xmlns:a16="http://schemas.microsoft.com/office/drawing/2014/main" id="{8B075715-2080-44F9-9901-B80A9662AC32}"/>
              </a:ext>
            </a:extLst>
          </p:cNvPr>
          <p:cNvPicPr>
            <a:picLocks noChangeAspect="1"/>
          </p:cNvPicPr>
          <p:nvPr userDrawn="1"/>
        </p:nvPicPr>
        <p:blipFill rotWithShape="1">
          <a:blip r:embed="rId2"/>
          <a:srcRect r="3462" b="9111"/>
          <a:stretch/>
        </p:blipFill>
        <p:spPr>
          <a:xfrm>
            <a:off x="10139265" y="463576"/>
            <a:ext cx="1561323" cy="189462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a:prstGeom prst="rect">
            <a:avLst/>
          </a:prstGeom>
        </p:spPr>
        <p:txBody>
          <a:bodyPr/>
          <a:lstStyle>
            <a:lvl1pPr algn="r">
              <a:defRPr/>
            </a:lvl1pPr>
          </a:lstStyle>
          <a:p>
            <a:fld id="{48A87A34-81AB-432B-8DAE-1953F412C126}" type="datetimeFigureOut">
              <a:rPr lang="en-US" dirty="0"/>
              <a:pPr/>
              <a:t>6/20/2019</a:t>
            </a:fld>
            <a:endParaRPr lang="en-US" dirty="0"/>
          </a:p>
        </p:txBody>
      </p:sp>
      <p:sp>
        <p:nvSpPr>
          <p:cNvPr id="5" name="Footer Placeholder 4"/>
          <p:cNvSpPr>
            <a:spLocks noGrp="1"/>
          </p:cNvSpPr>
          <p:nvPr>
            <p:ph type="ftr" sz="quarter" idx="11"/>
          </p:nvPr>
        </p:nvSpPr>
        <p:spPr>
          <a:xfrm>
            <a:off x="685800" y="381001"/>
            <a:ext cx="6991492" cy="36406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8" name="Footer Placeholder 7"/>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3" name="Footer Placeholder 2"/>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6/20/2019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7022757" cy="129302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800" y="2194560"/>
            <a:ext cx="10820400" cy="42824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FF2AE-8E6D-4920-A6FD-BED755FB164A}"/>
              </a:ext>
            </a:extLst>
          </p:cNvPr>
          <p:cNvSpPr>
            <a:spLocks noGrp="1"/>
          </p:cNvSpPr>
          <p:nvPr>
            <p:ph type="ctrTitle"/>
          </p:nvPr>
        </p:nvSpPr>
        <p:spPr/>
        <p:txBody>
          <a:bodyPr/>
          <a:lstStyle/>
          <a:p>
            <a:pPr algn="ctr"/>
            <a:r>
              <a:rPr lang="en-GB" dirty="0">
                <a:latin typeface="Rivina TC Pen" pitchFamily="50" charset="0"/>
              </a:rPr>
              <a:t>Catholics ~ Priests</a:t>
            </a:r>
          </a:p>
        </p:txBody>
      </p:sp>
      <p:sp>
        <p:nvSpPr>
          <p:cNvPr id="3" name="Subtitle 2">
            <a:extLst>
              <a:ext uri="{FF2B5EF4-FFF2-40B4-BE49-F238E27FC236}">
                <a16:creationId xmlns:a16="http://schemas.microsoft.com/office/drawing/2014/main" id="{9374623E-710D-4210-87AF-5CC951D9CD69}"/>
              </a:ext>
            </a:extLst>
          </p:cNvPr>
          <p:cNvSpPr>
            <a:spLocks noGrp="1"/>
          </p:cNvSpPr>
          <p:nvPr>
            <p:ph type="subTitle" idx="1"/>
          </p:nvPr>
        </p:nvSpPr>
        <p:spPr/>
        <p:txBody>
          <a:bodyPr/>
          <a:lstStyle/>
          <a:p>
            <a:r>
              <a:rPr lang="en-GB" dirty="0"/>
              <a:t>Beliefs about the Eucharist</a:t>
            </a:r>
          </a:p>
        </p:txBody>
      </p:sp>
      <p:pic>
        <p:nvPicPr>
          <p:cNvPr id="4" name="Content Placeholder 7" descr="A picture containing toy, LEGO&#10;&#10;Description automatically generated">
            <a:extLst>
              <a:ext uri="{FF2B5EF4-FFF2-40B4-BE49-F238E27FC236}">
                <a16:creationId xmlns:a16="http://schemas.microsoft.com/office/drawing/2014/main" id="{8348459C-1A26-4906-870A-0D954F866737}"/>
              </a:ext>
            </a:extLst>
          </p:cNvPr>
          <p:cNvPicPr>
            <a:picLocks noChangeAspect="1"/>
          </p:cNvPicPr>
          <p:nvPr/>
        </p:nvPicPr>
        <p:blipFill>
          <a:blip r:embed="rId2"/>
          <a:stretch>
            <a:fillRect/>
          </a:stretch>
        </p:blipFill>
        <p:spPr>
          <a:xfrm>
            <a:off x="4596881" y="4251499"/>
            <a:ext cx="2998238" cy="2218696"/>
          </a:xfrm>
          <a:prstGeom prst="rect">
            <a:avLst/>
          </a:prstGeom>
        </p:spPr>
      </p:pic>
      <p:pic>
        <p:nvPicPr>
          <p:cNvPr id="5" name="Picture 4">
            <a:extLst>
              <a:ext uri="{FF2B5EF4-FFF2-40B4-BE49-F238E27FC236}">
                <a16:creationId xmlns:a16="http://schemas.microsoft.com/office/drawing/2014/main" id="{348CE301-A13C-43FC-90A0-B3A8A98B40B1}"/>
              </a:ext>
            </a:extLst>
          </p:cNvPr>
          <p:cNvPicPr>
            <a:picLocks noChangeAspect="1"/>
          </p:cNvPicPr>
          <p:nvPr/>
        </p:nvPicPr>
        <p:blipFill>
          <a:blip r:embed="rId3"/>
          <a:stretch>
            <a:fillRect/>
          </a:stretch>
        </p:blipFill>
        <p:spPr>
          <a:xfrm>
            <a:off x="1166812" y="2518390"/>
            <a:ext cx="9858375" cy="1000125"/>
          </a:xfrm>
          <a:prstGeom prst="rect">
            <a:avLst/>
          </a:prstGeom>
        </p:spPr>
      </p:pic>
    </p:spTree>
    <p:extLst>
      <p:ext uri="{BB962C8B-B14F-4D97-AF65-F5344CB8AC3E}">
        <p14:creationId xmlns:p14="http://schemas.microsoft.com/office/powerpoint/2010/main" val="29177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Beliefs about the Eucharist</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dirty="0"/>
              <a:t>Beliefs about what happens at the Eucharist are concerned with the </a:t>
            </a:r>
            <a:br>
              <a:rPr lang="en-GB" dirty="0"/>
            </a:br>
            <a:r>
              <a:rPr lang="en-GB" dirty="0"/>
              <a:t>way in which the communicant’s relationship with God is fed through this mystical meal.</a:t>
            </a:r>
          </a:p>
          <a:p>
            <a:r>
              <a:rPr lang="en-GB" b="1" dirty="0"/>
              <a:t>Transubstantiation</a:t>
            </a:r>
          </a:p>
          <a:p>
            <a:r>
              <a:rPr lang="en-GB" dirty="0"/>
              <a:t>The Catholic Church teaches a belief in Transubstantiation (see p.69). A very similar position is held by the Orthodox Church which refers to the Eucharist as the ‘Divine Liturgy’.</a:t>
            </a:r>
          </a:p>
          <a:p>
            <a:r>
              <a:rPr lang="en-GB" dirty="0"/>
              <a:t>The real difference between the Eastern and Western Churches is that the Orthodox Church does not state when the actual change takes place whilst the Catholic Church does.</a:t>
            </a:r>
          </a:p>
          <a:p>
            <a:endParaRPr lang="en-GB" dirty="0"/>
          </a:p>
        </p:txBody>
      </p:sp>
    </p:spTree>
    <p:extLst>
      <p:ext uri="{BB962C8B-B14F-4D97-AF65-F5344CB8AC3E}">
        <p14:creationId xmlns:p14="http://schemas.microsoft.com/office/powerpoint/2010/main" val="381778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Beliefs about the Eucharist</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a:t>Consubstantiation</a:t>
            </a:r>
          </a:p>
          <a:p>
            <a:r>
              <a:rPr lang="en-GB" i="1" dirty="0"/>
              <a:t>“The bread retains its substance and … Christ’s glorified body comes down into the bread through the consecration and is found there together with the natural substance of the bread, without quantity but whole and complete in every part of the sacramental bread.” </a:t>
            </a:r>
            <a:r>
              <a:rPr lang="en-GB" dirty="0"/>
              <a:t>(This belief was held by the English Lollards </a:t>
            </a:r>
            <a:r>
              <a:rPr lang="en-GB" i="1" dirty="0"/>
              <a:t>q.v</a:t>
            </a:r>
            <a:r>
              <a:rPr lang="en-GB" dirty="0"/>
              <a:t>.)</a:t>
            </a:r>
          </a:p>
          <a:p>
            <a:r>
              <a:rPr lang="en-GB" b="1" dirty="0"/>
              <a:t>Sacramental union</a:t>
            </a:r>
          </a:p>
          <a:p>
            <a:r>
              <a:rPr lang="en-GB" dirty="0"/>
              <a:t>In the “use” of the sacrament, according to the words of Jesus Christ and by the power of his speaking of them once for all, the consecrated bread is united with his body and the consecrated wine with his blood for all communicants, whether believing or unbelieving, to eat and drink. This is the theology of the Lutheran Church.</a:t>
            </a:r>
          </a:p>
          <a:p>
            <a:endParaRPr lang="en-GB" dirty="0"/>
          </a:p>
        </p:txBody>
      </p:sp>
    </p:spTree>
    <p:extLst>
      <p:ext uri="{BB962C8B-B14F-4D97-AF65-F5344CB8AC3E}">
        <p14:creationId xmlns:p14="http://schemas.microsoft.com/office/powerpoint/2010/main" val="3307840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Beliefs about the Eucharist</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a:t>Objective reality</a:t>
            </a:r>
          </a:p>
          <a:p>
            <a:r>
              <a:rPr lang="en-GB" dirty="0"/>
              <a:t>“Objective reality, but pious silence about technicalities” (“divine [or holy] mystery”) is the view of many Anglicans (including Anglo-Catholics) and Methodists. While they agree that in the sacrament the bread and the wine are really and truly changed into the body and the blood of Christ they do not attempt to explain this further.</a:t>
            </a:r>
          </a:p>
          <a:p>
            <a:r>
              <a:rPr lang="en-GB" b="1" dirty="0"/>
              <a:t>Pneumatic presence (Receptionism)</a:t>
            </a:r>
          </a:p>
          <a:p>
            <a:r>
              <a:rPr lang="en-GB" dirty="0"/>
              <a:t>“Real Spiritual presence”, also called “pneumatic presence” or “Receptionism” says that not only the Spirit of Christ, but also the true body and blood of Jesus Christ are received by the power of the Holy Spirit but only by those with faith.</a:t>
            </a:r>
          </a:p>
          <a:p>
            <a:r>
              <a:rPr lang="en-GB" dirty="0"/>
              <a:t>This view is held by some Anglicans, and other Reformed Christians.</a:t>
            </a:r>
          </a:p>
        </p:txBody>
      </p:sp>
    </p:spTree>
    <p:extLst>
      <p:ext uri="{BB962C8B-B14F-4D97-AF65-F5344CB8AC3E}">
        <p14:creationId xmlns:p14="http://schemas.microsoft.com/office/powerpoint/2010/main" val="244134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Beliefs about the Eucharist</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err="1"/>
              <a:t>Memorialism</a:t>
            </a:r>
            <a:endParaRPr lang="en-GB" b="1" dirty="0"/>
          </a:p>
          <a:p>
            <a:r>
              <a:rPr lang="en-GB" dirty="0"/>
              <a:t>The bread and wine symbolise the body and blood of Jesus Christ, and consuming them, the believer commemorates the death of Christ. Therefore Christ is not present in the sacrament, except in the minds and hearts of the communicants.</a:t>
            </a:r>
          </a:p>
          <a:p>
            <a:r>
              <a:rPr lang="en-GB" b="1" dirty="0"/>
              <a:t>Suspension</a:t>
            </a:r>
          </a:p>
          <a:p>
            <a:r>
              <a:rPr lang="en-GB" dirty="0"/>
              <a:t>This view of the events of the Last Supper is that the taking of bread and wine was not intended to be a perpetual instruction and was not to become a religious ceremony. This view is shared by the Religious Society of Friends (Quakers) and the Salvation Army.</a:t>
            </a:r>
          </a:p>
        </p:txBody>
      </p:sp>
    </p:spTree>
    <p:extLst>
      <p:ext uri="{BB962C8B-B14F-4D97-AF65-F5344CB8AC3E}">
        <p14:creationId xmlns:p14="http://schemas.microsoft.com/office/powerpoint/2010/main" val="3863366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Beliefs about the Eucharist</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a:t>Task</a:t>
            </a:r>
            <a:endParaRPr lang="en-GB" b="1" dirty="0"/>
          </a:p>
          <a:p>
            <a:r>
              <a:rPr lang="en-GB" dirty="0"/>
              <a:t>1 Create a table showing what you believe to be the ‘pros’ and ‘cons’ of each of these theologies.</a:t>
            </a:r>
          </a:p>
          <a:p>
            <a:r>
              <a:rPr lang="en-GB" dirty="0"/>
              <a:t>2 Write a short essay explaining which of the theologies you think might be considered to be the most convincing.</a:t>
            </a:r>
          </a:p>
        </p:txBody>
      </p:sp>
    </p:spTree>
    <p:extLst>
      <p:ext uri="{BB962C8B-B14F-4D97-AF65-F5344CB8AC3E}">
        <p14:creationId xmlns:p14="http://schemas.microsoft.com/office/powerpoint/2010/main" val="134117488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tholics - Priests template" id="{EA3071D8-A9B7-41E1-8110-837C609491D4}" vid="{832B05AA-A08F-4A52-A479-42F638473EB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8" ma:contentTypeDescription="Create a new document." ma:contentTypeScope="" ma:versionID="1f3812cca46b4639fad5a817466ef533">
  <xsd:schema xmlns:xsd="http://www.w3.org/2001/XMLSchema" xmlns:xs="http://www.w3.org/2001/XMLSchema" xmlns:p="http://schemas.microsoft.com/office/2006/metadata/properties" xmlns:ns2="3daa3796-40a0-4fe0-acc9-e99f93d22791" targetNamespace="http://schemas.microsoft.com/office/2006/metadata/properties" ma:root="true" ma:fieldsID="49f52ad48b89cf9253fdf898f1bb033c"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4E6D31-E063-498B-98CF-0DA8B81466BB}"/>
</file>

<file path=customXml/itemProps2.xml><?xml version="1.0" encoding="utf-8"?>
<ds:datastoreItem xmlns:ds="http://schemas.openxmlformats.org/officeDocument/2006/customXml" ds:itemID="{6E7D6D74-9994-4C98-84FD-7763F7BF2A09}"/>
</file>

<file path=customXml/itemProps3.xml><?xml version="1.0" encoding="utf-8"?>
<ds:datastoreItem xmlns:ds="http://schemas.openxmlformats.org/officeDocument/2006/customXml" ds:itemID="{D416D742-7429-4819-AD99-0644002B2CC0}"/>
</file>

<file path=docProps/app.xml><?xml version="1.0" encoding="utf-8"?>
<Properties xmlns="http://schemas.openxmlformats.org/officeDocument/2006/extended-properties" xmlns:vt="http://schemas.openxmlformats.org/officeDocument/2006/docPropsVTypes">
  <Template/>
  <TotalTime>750</TotalTime>
  <Words>446</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Rivina TC Pen</vt:lpstr>
      <vt:lpstr>Vapor Trail</vt:lpstr>
      <vt:lpstr>Catholics ~ Priests</vt:lpstr>
      <vt:lpstr>Beliefs about the Eucharist</vt:lpstr>
      <vt:lpstr>Beliefs about the Eucharist</vt:lpstr>
      <vt:lpstr>Beliefs about the Eucharist</vt:lpstr>
      <vt:lpstr>Beliefs about the Eucharist</vt:lpstr>
      <vt:lpstr>Beliefs about the Eucharist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Catholics - Priests</dc:title>
  <dc:creator>Jon and Sam</dc:creator>
  <cp:lastModifiedBy>Jon and Sam</cp:lastModifiedBy>
  <cp:revision>19</cp:revision>
  <cp:lastPrinted>2019-06-18T12:54:12Z</cp:lastPrinted>
  <dcterms:created xsi:type="dcterms:W3CDTF">2019-05-17T13:38:34Z</dcterms:created>
  <dcterms:modified xsi:type="dcterms:W3CDTF">2019-06-20T08:12:10Z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