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fntdata" ContentType="application/x-fontdata"/>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sldIdLst>
    <p:sldId id="256" r:id="rId2"/>
    <p:sldId id="259" r:id="rId3"/>
    <p:sldId id="257" r:id="rId4"/>
    <p:sldId id="261" r:id="rId5"/>
    <p:sldId id="260" r:id="rId6"/>
    <p:sldId id="262" r:id="rId7"/>
  </p:sldIdLst>
  <p:sldSz cx="12192000" cy="6858000"/>
  <p:notesSz cx="7099300" cy="10234613"/>
  <p:embeddedFontLst>
    <p:embeddedFont>
      <p:font typeface="Century Gothic" panose="020B0502020202020204" pitchFamily="34" charset="0"/>
      <p:regular r:id="rId8"/>
      <p:bold r:id="rId9"/>
      <p:italic r:id="rId10"/>
      <p:boldItalic r:id="rId11"/>
    </p:embeddedFont>
    <p:embeddedFont>
      <p:font typeface="Rivina TC Pen" pitchFamily="50" charset="0"/>
      <p:regular r:id="rId1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3" d="100"/>
          <a:sy n="103" d="100"/>
        </p:scale>
        <p:origin x="126" y="3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presProps" Target="presProps.xml"/><Relationship Id="rId18"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5.fntdata"/><Relationship Id="rId17"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font" Target="fonts/font3.fntdata"/><Relationship Id="rId19"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a:prstGeom prst="rect">
            <a:avLst/>
          </a:prstGeom>
        </p:spPr>
        <p:txBody>
          <a:bodyPr/>
          <a:lstStyle/>
          <a:p>
            <a:fld id="{48A87A34-81AB-432B-8DAE-1953F412C126}" type="datetimeFigureOut">
              <a:rPr lang="en-US" dirty="0"/>
              <a:t>6/18/2019</a:t>
            </a:fld>
            <a:endParaRPr lang="en-US" dirty="0"/>
          </a:p>
        </p:txBody>
      </p:sp>
      <p:sp>
        <p:nvSpPr>
          <p:cNvPr id="5" name="Footer Placeholder 4"/>
          <p:cNvSpPr>
            <a:spLocks noGrp="1"/>
          </p:cNvSpPr>
          <p:nvPr>
            <p:ph type="ftr" sz="quarter" idx="11"/>
          </p:nvPr>
        </p:nvSpPr>
        <p:spPr>
          <a:xfrm>
            <a:off x="1371600" y="4323845"/>
            <a:ext cx="6400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a:prstGeom prst="rect">
            <a:avLst/>
          </a:prstGeo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t>6/18/2019</a:t>
            </a:fld>
            <a:endParaRPr lang="en-US" dirty="0"/>
          </a:p>
        </p:txBody>
      </p:sp>
      <p:sp>
        <p:nvSpPr>
          <p:cNvPr id="6" name="Footer Placeholder 5"/>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762999" y="381000"/>
            <a:ext cx="2778211" cy="365125"/>
          </a:xfrm>
          <a:prstGeom prst="rect">
            <a:avLst/>
          </a:prstGeo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a:prstGeom prst="rect">
            <a:avLst/>
          </a:prstGeom>
        </p:spPr>
        <p:txBody>
          <a:bodyPr/>
          <a:lstStyle>
            <a:lvl1pPr algn="r">
              <a:defRPr/>
            </a:lvl1pPr>
          </a:lstStyle>
          <a:p>
            <a:fld id="{48A87A34-81AB-432B-8DAE-1953F412C126}" type="datetimeFigureOut">
              <a:rPr lang="en-US" dirty="0"/>
              <a:pPr/>
              <a:t>6/18/2019</a:t>
            </a:fld>
            <a:endParaRPr lang="en-US" dirty="0"/>
          </a:p>
        </p:txBody>
      </p:sp>
      <p:sp>
        <p:nvSpPr>
          <p:cNvPr id="6" name="Footer Placeholder 5"/>
          <p:cNvSpPr>
            <a:spLocks noGrp="1"/>
          </p:cNvSpPr>
          <p:nvPr>
            <p:ph type="ftr" sz="quarter" idx="11"/>
          </p:nvPr>
        </p:nvSpPr>
        <p:spPr>
          <a:xfrm>
            <a:off x="685800" y="379941"/>
            <a:ext cx="6991492"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a:prstGeom prst="rect">
            <a:avLst/>
          </a:prstGeo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a:prstGeom prst="rect">
            <a:avLst/>
          </a:prstGeom>
        </p:spPr>
        <p:txBody>
          <a:bodyPr/>
          <a:lstStyle>
            <a:lvl1pPr algn="r">
              <a:defRPr/>
            </a:lvl1pPr>
          </a:lstStyle>
          <a:p>
            <a:fld id="{48A87A34-81AB-432B-8DAE-1953F412C126}" type="datetimeFigureOut">
              <a:rPr lang="en-US" dirty="0"/>
              <a:pPr/>
              <a:t>6/18/2019</a:t>
            </a:fld>
            <a:endParaRPr lang="en-US" dirty="0"/>
          </a:p>
        </p:txBody>
      </p:sp>
      <p:sp>
        <p:nvSpPr>
          <p:cNvPr id="6" name="Footer Placeholder 5"/>
          <p:cNvSpPr>
            <a:spLocks noGrp="1"/>
          </p:cNvSpPr>
          <p:nvPr>
            <p:ph type="ftr" sz="quarter" idx="11"/>
          </p:nvPr>
        </p:nvSpPr>
        <p:spPr>
          <a:xfrm>
            <a:off x="685800" y="379941"/>
            <a:ext cx="6991492"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a:prstGeom prst="rect">
            <a:avLst/>
          </a:prstGeo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a:prstGeom prst="rect">
            <a:avLst/>
          </a:prstGeom>
        </p:spPr>
        <p:txBody>
          <a:bodyPr/>
          <a:lstStyle>
            <a:lvl1pPr algn="r">
              <a:defRPr/>
            </a:lvl1pPr>
          </a:lstStyle>
          <a:p>
            <a:fld id="{48A87A34-81AB-432B-8DAE-1953F412C126}" type="datetimeFigureOut">
              <a:rPr lang="en-US" dirty="0"/>
              <a:pPr/>
              <a:t>6/18/2019</a:t>
            </a:fld>
            <a:endParaRPr lang="en-US" dirty="0"/>
          </a:p>
        </p:txBody>
      </p:sp>
      <p:sp>
        <p:nvSpPr>
          <p:cNvPr id="6" name="Footer Placeholder 5"/>
          <p:cNvSpPr>
            <a:spLocks noGrp="1"/>
          </p:cNvSpPr>
          <p:nvPr>
            <p:ph type="ftr" sz="quarter" idx="11"/>
          </p:nvPr>
        </p:nvSpPr>
        <p:spPr>
          <a:xfrm>
            <a:off x="685800" y="378883"/>
            <a:ext cx="6991492"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a:prstGeom prst="rect">
            <a:avLst/>
          </a:prstGeo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t>6/18/2019</a:t>
            </a:fld>
            <a:endParaRPr lang="en-US" dirty="0"/>
          </a:p>
        </p:txBody>
      </p:sp>
      <p:sp>
        <p:nvSpPr>
          <p:cNvPr id="4" name="Footer Placeholder 3"/>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762999" y="381000"/>
            <a:ext cx="2778211" cy="365125"/>
          </a:xfrm>
          <a:prstGeom prst="rect">
            <a:avLst/>
          </a:prstGeom>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t>6/18/2019</a:t>
            </a:fld>
            <a:endParaRPr lang="en-US" dirty="0"/>
          </a:p>
        </p:txBody>
      </p:sp>
      <p:sp>
        <p:nvSpPr>
          <p:cNvPr id="4" name="Footer Placeholder 3"/>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762999" y="381000"/>
            <a:ext cx="2778211" cy="365125"/>
          </a:xfrm>
          <a:prstGeom prst="rect">
            <a:avLst/>
          </a:prstGeom>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t>6/18/2019</a:t>
            </a:fld>
            <a:endParaRPr lang="en-US" dirty="0"/>
          </a:p>
        </p:txBody>
      </p:sp>
      <p:sp>
        <p:nvSpPr>
          <p:cNvPr id="5" name="Footer Placeholder 4"/>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762999" y="381000"/>
            <a:ext cx="2778211" cy="365125"/>
          </a:xfrm>
          <a:prstGeom prst="rect">
            <a:avLst/>
          </a:prstGeom>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a:prstGeom prst="rect">
            <a:avLst/>
          </a:prstGeom>
        </p:spPr>
        <p:txBody>
          <a:bodyPr/>
          <a:lstStyle>
            <a:lvl1pPr algn="r">
              <a:defRPr/>
            </a:lvl1pPr>
          </a:lstStyle>
          <a:p>
            <a:fld id="{48A87A34-81AB-432B-8DAE-1953F412C126}" type="datetimeFigureOut">
              <a:rPr lang="en-US" dirty="0"/>
              <a:pPr/>
              <a:t>6/18/2019</a:t>
            </a:fld>
            <a:endParaRPr lang="en-US" dirty="0"/>
          </a:p>
        </p:txBody>
      </p:sp>
      <p:sp>
        <p:nvSpPr>
          <p:cNvPr id="5" name="Footer Placeholder 4"/>
          <p:cNvSpPr>
            <a:spLocks noGrp="1"/>
          </p:cNvSpPr>
          <p:nvPr>
            <p:ph type="ftr" sz="quarter" idx="11"/>
          </p:nvPr>
        </p:nvSpPr>
        <p:spPr>
          <a:xfrm>
            <a:off x="685800" y="381000"/>
            <a:ext cx="6991492"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a:prstGeom prst="rect">
            <a:avLst/>
          </a:prstGeo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Content Placeholder 6" descr="A person with collar shirt&#10;&#10;Description automatically generated">
            <a:extLst>
              <a:ext uri="{FF2B5EF4-FFF2-40B4-BE49-F238E27FC236}">
                <a16:creationId xmlns:a16="http://schemas.microsoft.com/office/drawing/2014/main" id="{8B075715-2080-44F9-9901-B80A9662AC32}"/>
              </a:ext>
            </a:extLst>
          </p:cNvPr>
          <p:cNvPicPr>
            <a:picLocks noChangeAspect="1"/>
          </p:cNvPicPr>
          <p:nvPr userDrawn="1"/>
        </p:nvPicPr>
        <p:blipFill rotWithShape="1">
          <a:blip r:embed="rId2"/>
          <a:srcRect r="3462" b="9111"/>
          <a:stretch/>
        </p:blipFill>
        <p:spPr>
          <a:xfrm>
            <a:off x="10139265" y="463576"/>
            <a:ext cx="1561323" cy="1894622"/>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a:prstGeom prst="rect">
            <a:avLst/>
          </a:prstGeom>
        </p:spPr>
        <p:txBody>
          <a:bodyPr/>
          <a:lstStyle>
            <a:lvl1pPr algn="r">
              <a:defRPr/>
            </a:lvl1pPr>
          </a:lstStyle>
          <a:p>
            <a:fld id="{48A87A34-81AB-432B-8DAE-1953F412C126}" type="datetimeFigureOut">
              <a:rPr lang="en-US" dirty="0"/>
              <a:pPr/>
              <a:t>6/18/2019</a:t>
            </a:fld>
            <a:endParaRPr lang="en-US" dirty="0"/>
          </a:p>
        </p:txBody>
      </p:sp>
      <p:sp>
        <p:nvSpPr>
          <p:cNvPr id="5" name="Footer Placeholder 4"/>
          <p:cNvSpPr>
            <a:spLocks noGrp="1"/>
          </p:cNvSpPr>
          <p:nvPr>
            <p:ph type="ftr" sz="quarter" idx="11"/>
          </p:nvPr>
        </p:nvSpPr>
        <p:spPr>
          <a:xfrm>
            <a:off x="685800" y="381001"/>
            <a:ext cx="6991492" cy="36406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a:prstGeom prst="rect">
            <a:avLst/>
          </a:prstGeo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t>6/18/2019</a:t>
            </a:fld>
            <a:endParaRPr lang="en-US" dirty="0"/>
          </a:p>
        </p:txBody>
      </p:sp>
      <p:sp>
        <p:nvSpPr>
          <p:cNvPr id="6" name="Footer Placeholder 5"/>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762999" y="381000"/>
            <a:ext cx="2778211" cy="365125"/>
          </a:xfrm>
          <a:prstGeom prst="rect">
            <a:avLst/>
          </a:prstGeom>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t>6/18/2019</a:t>
            </a:fld>
            <a:endParaRPr lang="en-US" dirty="0"/>
          </a:p>
        </p:txBody>
      </p:sp>
      <p:sp>
        <p:nvSpPr>
          <p:cNvPr id="8" name="Footer Placeholder 7"/>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8762999" y="381000"/>
            <a:ext cx="2778211" cy="365125"/>
          </a:xfrm>
          <a:prstGeom prst="rect">
            <a:avLst/>
          </a:prstGeom>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t>6/18/2019</a:t>
            </a:fld>
            <a:endParaRPr lang="en-US" dirty="0"/>
          </a:p>
        </p:txBody>
      </p:sp>
      <p:sp>
        <p:nvSpPr>
          <p:cNvPr id="4" name="Footer Placeholder 3"/>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762999" y="381000"/>
            <a:ext cx="2778211" cy="365125"/>
          </a:xfrm>
          <a:prstGeom prst="rect">
            <a:avLst/>
          </a:prstGeom>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t>6/18/2019</a:t>
            </a:fld>
            <a:endParaRPr lang="en-US" dirty="0"/>
          </a:p>
        </p:txBody>
      </p:sp>
      <p:sp>
        <p:nvSpPr>
          <p:cNvPr id="3" name="Footer Placeholder 2"/>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8762999" y="381000"/>
            <a:ext cx="2778211" cy="365125"/>
          </a:xfrm>
          <a:prstGeom prst="rect">
            <a:avLst/>
          </a:prstGeom>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t>6/18/2019</a:t>
            </a:fld>
            <a:endParaRPr lang="en-US" dirty="0"/>
          </a:p>
        </p:txBody>
      </p:sp>
      <p:sp>
        <p:nvSpPr>
          <p:cNvPr id="6" name="Footer Placeholder 5"/>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762999" y="381000"/>
            <a:ext cx="2778211" cy="365125"/>
          </a:xfrm>
          <a:prstGeom prst="rect">
            <a:avLst/>
          </a:prstGeom>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t>6/18/2019</a:t>
            </a:fld>
            <a:endParaRPr lang="en-US" dirty="0"/>
          </a:p>
        </p:txBody>
      </p:sp>
      <p:sp>
        <p:nvSpPr>
          <p:cNvPr id="6" name="Footer Placeholder 5"/>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762999" y="381000"/>
            <a:ext cx="2778211" cy="365125"/>
          </a:xfrm>
          <a:prstGeom prst="rect">
            <a:avLst/>
          </a:prstGeom>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7022757" cy="129302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85800" y="2194560"/>
            <a:ext cx="10820400" cy="428244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FF2AE-8E6D-4920-A6FD-BED755FB164A}"/>
              </a:ext>
            </a:extLst>
          </p:cNvPr>
          <p:cNvSpPr>
            <a:spLocks noGrp="1"/>
          </p:cNvSpPr>
          <p:nvPr>
            <p:ph type="ctrTitle"/>
          </p:nvPr>
        </p:nvSpPr>
        <p:spPr/>
        <p:txBody>
          <a:bodyPr/>
          <a:lstStyle/>
          <a:p>
            <a:pPr algn="ctr"/>
            <a:r>
              <a:rPr lang="en-GB" dirty="0">
                <a:latin typeface="Rivina TC Pen" pitchFamily="50" charset="0"/>
              </a:rPr>
              <a:t>Catholics ~ Priests</a:t>
            </a:r>
          </a:p>
        </p:txBody>
      </p:sp>
      <p:sp>
        <p:nvSpPr>
          <p:cNvPr id="3" name="Subtitle 2">
            <a:extLst>
              <a:ext uri="{FF2B5EF4-FFF2-40B4-BE49-F238E27FC236}">
                <a16:creationId xmlns:a16="http://schemas.microsoft.com/office/drawing/2014/main" id="{9374623E-710D-4210-87AF-5CC951D9CD69}"/>
              </a:ext>
            </a:extLst>
          </p:cNvPr>
          <p:cNvSpPr>
            <a:spLocks noGrp="1"/>
          </p:cNvSpPr>
          <p:nvPr>
            <p:ph type="subTitle" idx="1"/>
          </p:nvPr>
        </p:nvSpPr>
        <p:spPr/>
        <p:txBody>
          <a:bodyPr/>
          <a:lstStyle/>
          <a:p>
            <a:r>
              <a:rPr lang="en-GB" dirty="0"/>
              <a:t>Catholic Priests</a:t>
            </a:r>
          </a:p>
        </p:txBody>
      </p:sp>
      <p:pic>
        <p:nvPicPr>
          <p:cNvPr id="4" name="Content Placeholder 7" descr="A picture containing toy, LEGO&#10;&#10;Description automatically generated">
            <a:extLst>
              <a:ext uri="{FF2B5EF4-FFF2-40B4-BE49-F238E27FC236}">
                <a16:creationId xmlns:a16="http://schemas.microsoft.com/office/drawing/2014/main" id="{8348459C-1A26-4906-870A-0D954F866737}"/>
              </a:ext>
            </a:extLst>
          </p:cNvPr>
          <p:cNvPicPr>
            <a:picLocks noChangeAspect="1"/>
          </p:cNvPicPr>
          <p:nvPr/>
        </p:nvPicPr>
        <p:blipFill>
          <a:blip r:embed="rId2"/>
          <a:stretch>
            <a:fillRect/>
          </a:stretch>
        </p:blipFill>
        <p:spPr>
          <a:xfrm>
            <a:off x="4596881" y="4251499"/>
            <a:ext cx="2998238" cy="2218696"/>
          </a:xfrm>
          <a:prstGeom prst="rect">
            <a:avLst/>
          </a:prstGeom>
        </p:spPr>
      </p:pic>
      <p:pic>
        <p:nvPicPr>
          <p:cNvPr id="5" name="Picture 4">
            <a:extLst>
              <a:ext uri="{FF2B5EF4-FFF2-40B4-BE49-F238E27FC236}">
                <a16:creationId xmlns:a16="http://schemas.microsoft.com/office/drawing/2014/main" id="{63A343DF-7246-49F0-BDF0-AF863EF98909}"/>
              </a:ext>
            </a:extLst>
          </p:cNvPr>
          <p:cNvPicPr>
            <a:picLocks noChangeAspect="1"/>
          </p:cNvPicPr>
          <p:nvPr/>
        </p:nvPicPr>
        <p:blipFill>
          <a:blip r:embed="rId3"/>
          <a:stretch>
            <a:fillRect/>
          </a:stretch>
        </p:blipFill>
        <p:spPr>
          <a:xfrm>
            <a:off x="962025" y="2630226"/>
            <a:ext cx="9858375" cy="1000125"/>
          </a:xfrm>
          <a:prstGeom prst="rect">
            <a:avLst/>
          </a:prstGeom>
        </p:spPr>
      </p:pic>
    </p:spTree>
    <p:extLst>
      <p:ext uri="{BB962C8B-B14F-4D97-AF65-F5344CB8AC3E}">
        <p14:creationId xmlns:p14="http://schemas.microsoft.com/office/powerpoint/2010/main" val="291777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A5FB70F-3C91-442F-8730-CBFDFC54098F}"/>
              </a:ext>
            </a:extLst>
          </p:cNvPr>
          <p:cNvSpPr>
            <a:spLocks noGrp="1"/>
          </p:cNvSpPr>
          <p:nvPr>
            <p:ph type="title"/>
          </p:nvPr>
        </p:nvSpPr>
        <p:spPr/>
        <p:txBody>
          <a:bodyPr/>
          <a:lstStyle/>
          <a:p>
            <a:r>
              <a:rPr lang="en-GB" dirty="0"/>
              <a:t>Catholic Priests</a:t>
            </a:r>
          </a:p>
        </p:txBody>
      </p:sp>
      <p:sp>
        <p:nvSpPr>
          <p:cNvPr id="9" name="Content Placeholder 8">
            <a:extLst>
              <a:ext uri="{FF2B5EF4-FFF2-40B4-BE49-F238E27FC236}">
                <a16:creationId xmlns:a16="http://schemas.microsoft.com/office/drawing/2014/main" id="{FE962497-80BB-4034-99F4-B631D67FE35B}"/>
              </a:ext>
            </a:extLst>
          </p:cNvPr>
          <p:cNvSpPr>
            <a:spLocks noGrp="1"/>
          </p:cNvSpPr>
          <p:nvPr>
            <p:ph idx="1"/>
          </p:nvPr>
        </p:nvSpPr>
        <p:spPr/>
        <p:txBody>
          <a:bodyPr/>
          <a:lstStyle/>
          <a:p>
            <a:r>
              <a:rPr lang="en-GB" dirty="0"/>
              <a:t>Priest: </a:t>
            </a:r>
            <a:r>
              <a:rPr lang="en-GB" i="1" dirty="0"/>
              <a:t>One whose office is to perform public religious functions; </a:t>
            </a:r>
            <a:br>
              <a:rPr lang="en-GB" i="1" dirty="0"/>
            </a:br>
            <a:r>
              <a:rPr lang="en-GB" i="1" dirty="0"/>
              <a:t>an official minister of religious worship.</a:t>
            </a:r>
          </a:p>
          <a:p>
            <a:r>
              <a:rPr lang="en-GB" i="1" dirty="0"/>
              <a:t>In specific Christian use, the officiant at the Eucharist and other sacerdotal (priestly) offices.</a:t>
            </a:r>
          </a:p>
          <a:p>
            <a:r>
              <a:rPr lang="en-GB" i="1" dirty="0"/>
              <a:t>In hierarchical Christian churches: a clergyman in the second of the holy orders (above a deacon and below a bishop), having authority to administer the sacraments and pronounce absolution. </a:t>
            </a:r>
            <a:r>
              <a:rPr lang="en-GB" dirty="0"/>
              <a:t>(</a:t>
            </a:r>
            <a:r>
              <a:rPr lang="en-GB" i="1" dirty="0"/>
              <a:t>OED</a:t>
            </a:r>
            <a:r>
              <a:rPr lang="en-GB" dirty="0"/>
              <a:t> 1989 adapted)</a:t>
            </a:r>
          </a:p>
          <a:p>
            <a:endParaRPr lang="en-GB" dirty="0"/>
          </a:p>
        </p:txBody>
      </p:sp>
    </p:spTree>
    <p:extLst>
      <p:ext uri="{BB962C8B-B14F-4D97-AF65-F5344CB8AC3E}">
        <p14:creationId xmlns:p14="http://schemas.microsoft.com/office/powerpoint/2010/main" val="35782852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F5FDA-B9B1-45CA-8501-72F489D03F13}"/>
              </a:ext>
            </a:extLst>
          </p:cNvPr>
          <p:cNvSpPr>
            <a:spLocks noGrp="1"/>
          </p:cNvSpPr>
          <p:nvPr>
            <p:ph type="title"/>
          </p:nvPr>
        </p:nvSpPr>
        <p:spPr/>
        <p:txBody>
          <a:bodyPr/>
          <a:lstStyle/>
          <a:p>
            <a:r>
              <a:rPr lang="en-GB" dirty="0"/>
              <a:t>Catholic Priests</a:t>
            </a:r>
          </a:p>
        </p:txBody>
      </p:sp>
      <p:sp>
        <p:nvSpPr>
          <p:cNvPr id="9" name="Content Placeholder 8">
            <a:extLst>
              <a:ext uri="{FF2B5EF4-FFF2-40B4-BE49-F238E27FC236}">
                <a16:creationId xmlns:a16="http://schemas.microsoft.com/office/drawing/2014/main" id="{FE962497-80BB-4034-99F4-B631D67FE35B}"/>
              </a:ext>
            </a:extLst>
          </p:cNvPr>
          <p:cNvSpPr>
            <a:spLocks noGrp="1"/>
          </p:cNvSpPr>
          <p:nvPr>
            <p:ph idx="1"/>
          </p:nvPr>
        </p:nvSpPr>
        <p:spPr>
          <a:xfrm>
            <a:off x="685800" y="2194560"/>
            <a:ext cx="10820400" cy="4056611"/>
          </a:xfrm>
        </p:spPr>
        <p:txBody>
          <a:bodyPr>
            <a:normAutofit/>
          </a:bodyPr>
          <a:lstStyle/>
          <a:p>
            <a:r>
              <a:rPr lang="en-GB" dirty="0"/>
              <a:t>A priest in the Catholic Church performs certain ceremonies and </a:t>
            </a:r>
            <a:br>
              <a:rPr lang="en-GB" dirty="0"/>
            </a:br>
            <a:r>
              <a:rPr lang="en-GB" dirty="0"/>
              <a:t>services which generally cannot be conducted by the lower orders of clergy or by lay people.</a:t>
            </a:r>
          </a:p>
          <a:p>
            <a:r>
              <a:rPr lang="en-GB" dirty="0"/>
              <a:t>These include the administration of the Sacraments, including the Mass or Eucharist, the Sacrament of Reconciliation, Anointing of the Sick and Confirmation. However, Confirmation is usually performed by a Bishop.</a:t>
            </a:r>
          </a:p>
          <a:p>
            <a:r>
              <a:rPr lang="en-GB" dirty="0"/>
              <a:t>Baptism can be celebrated by anyone (see p.00).</a:t>
            </a:r>
          </a:p>
          <a:p>
            <a:endParaRPr lang="en-GB" dirty="0"/>
          </a:p>
        </p:txBody>
      </p:sp>
    </p:spTree>
    <p:extLst>
      <p:ext uri="{BB962C8B-B14F-4D97-AF65-F5344CB8AC3E}">
        <p14:creationId xmlns:p14="http://schemas.microsoft.com/office/powerpoint/2010/main" val="38177839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F5FDA-B9B1-45CA-8501-72F489D03F13}"/>
              </a:ext>
            </a:extLst>
          </p:cNvPr>
          <p:cNvSpPr>
            <a:spLocks noGrp="1"/>
          </p:cNvSpPr>
          <p:nvPr>
            <p:ph type="title"/>
          </p:nvPr>
        </p:nvSpPr>
        <p:spPr/>
        <p:txBody>
          <a:bodyPr/>
          <a:lstStyle/>
          <a:p>
            <a:r>
              <a:rPr lang="en-GB" dirty="0"/>
              <a:t>Catholic Priests</a:t>
            </a:r>
          </a:p>
        </p:txBody>
      </p:sp>
      <p:sp>
        <p:nvSpPr>
          <p:cNvPr id="9" name="Content Placeholder 8">
            <a:extLst>
              <a:ext uri="{FF2B5EF4-FFF2-40B4-BE49-F238E27FC236}">
                <a16:creationId xmlns:a16="http://schemas.microsoft.com/office/drawing/2014/main" id="{FE962497-80BB-4034-99F4-B631D67FE35B}"/>
              </a:ext>
            </a:extLst>
          </p:cNvPr>
          <p:cNvSpPr>
            <a:spLocks noGrp="1"/>
          </p:cNvSpPr>
          <p:nvPr>
            <p:ph idx="1"/>
          </p:nvPr>
        </p:nvSpPr>
        <p:spPr>
          <a:xfrm>
            <a:off x="685800" y="2194560"/>
            <a:ext cx="10820400" cy="4056611"/>
          </a:xfrm>
        </p:spPr>
        <p:txBody>
          <a:bodyPr>
            <a:normAutofit/>
          </a:bodyPr>
          <a:lstStyle/>
          <a:p>
            <a:r>
              <a:rPr lang="en-GB" dirty="0"/>
              <a:t>Marriage:</a:t>
            </a:r>
          </a:p>
          <a:p>
            <a:r>
              <a:rPr lang="en-GB" i="1" dirty="0"/>
              <a:t>‘In the Latin (Catholic) Church, it is ordinarily understood that the spouses, as ministers of Christ’s grace, mutually confer upon each other the sacrament of Matrimony by expressing their consent before the Church.</a:t>
            </a:r>
            <a:endParaRPr lang="en-GB" dirty="0"/>
          </a:p>
          <a:p>
            <a:r>
              <a:rPr lang="en-GB" i="1" dirty="0"/>
              <a:t>In the Eastern liturgies the minister of this sacrament (which is called “Crowning”) is the priest or bishop who, after receiving the mutual consent of the spouses, successively crowns the bridegroom and the bride as a sign of the marriage covenant.’ </a:t>
            </a:r>
            <a:r>
              <a:rPr lang="en-GB" dirty="0"/>
              <a:t>(Catechism of the Catholic Church §1623)</a:t>
            </a:r>
          </a:p>
          <a:p>
            <a:r>
              <a:rPr lang="en-GB" dirty="0"/>
              <a:t>Because of this, the ceremony may be witnessed and blessed by a Deacon or Priest.</a:t>
            </a:r>
          </a:p>
          <a:p>
            <a:endParaRPr lang="en-GB" dirty="0"/>
          </a:p>
        </p:txBody>
      </p:sp>
    </p:spTree>
    <p:extLst>
      <p:ext uri="{BB962C8B-B14F-4D97-AF65-F5344CB8AC3E}">
        <p14:creationId xmlns:p14="http://schemas.microsoft.com/office/powerpoint/2010/main" val="635376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F5FDA-B9B1-45CA-8501-72F489D03F13}"/>
              </a:ext>
            </a:extLst>
          </p:cNvPr>
          <p:cNvSpPr>
            <a:spLocks noGrp="1"/>
          </p:cNvSpPr>
          <p:nvPr>
            <p:ph type="title"/>
          </p:nvPr>
        </p:nvSpPr>
        <p:spPr/>
        <p:txBody>
          <a:bodyPr/>
          <a:lstStyle/>
          <a:p>
            <a:r>
              <a:rPr lang="en-GB" dirty="0"/>
              <a:t>Catholic Priests</a:t>
            </a:r>
          </a:p>
        </p:txBody>
      </p:sp>
      <p:sp>
        <p:nvSpPr>
          <p:cNvPr id="9" name="Content Placeholder 8">
            <a:extLst>
              <a:ext uri="{FF2B5EF4-FFF2-40B4-BE49-F238E27FC236}">
                <a16:creationId xmlns:a16="http://schemas.microsoft.com/office/drawing/2014/main" id="{FE962497-80BB-4034-99F4-B631D67FE35B}"/>
              </a:ext>
            </a:extLst>
          </p:cNvPr>
          <p:cNvSpPr>
            <a:spLocks noGrp="1"/>
          </p:cNvSpPr>
          <p:nvPr>
            <p:ph idx="1"/>
          </p:nvPr>
        </p:nvSpPr>
        <p:spPr>
          <a:xfrm>
            <a:off x="685800" y="2194560"/>
            <a:ext cx="10820400" cy="4056611"/>
          </a:xfrm>
        </p:spPr>
        <p:txBody>
          <a:bodyPr>
            <a:normAutofit/>
          </a:bodyPr>
          <a:lstStyle/>
          <a:p>
            <a:r>
              <a:rPr lang="en-GB" dirty="0"/>
              <a:t>In the Catholic Church there are certain conditions which a person </a:t>
            </a:r>
            <a:br>
              <a:rPr lang="en-GB" dirty="0"/>
            </a:br>
            <a:r>
              <a:rPr lang="en-GB" dirty="0"/>
              <a:t>must meet before they can become a priest:</a:t>
            </a:r>
          </a:p>
          <a:p>
            <a:pPr lvl="1"/>
            <a:r>
              <a:rPr lang="en-GB" dirty="0"/>
              <a:t>They must be male</a:t>
            </a:r>
          </a:p>
          <a:p>
            <a:pPr lvl="1"/>
            <a:r>
              <a:rPr lang="en-GB" dirty="0"/>
              <a:t>They must be at least 25 although Bishops can agree to ordain men a year younger.</a:t>
            </a:r>
          </a:p>
          <a:p>
            <a:pPr lvl="1"/>
            <a:r>
              <a:rPr lang="en-GB" dirty="0"/>
              <a:t>They must have a Bishop or leader of a religious order as their superior. Th is </a:t>
            </a:r>
            <a:r>
              <a:rPr lang="en-GB" dirty="0" err="1"/>
              <a:t>is</a:t>
            </a:r>
            <a:r>
              <a:rPr lang="en-GB" dirty="0"/>
              <a:t> called incardination.</a:t>
            </a:r>
          </a:p>
          <a:p>
            <a:pPr lvl="1"/>
            <a:r>
              <a:rPr lang="en-GB" dirty="0"/>
              <a:t>They must be celibate. There are special rules for priests joining the Catholic Church from other Christian denominations who may already be married, but marriage cannot take place after ordination.</a:t>
            </a:r>
          </a:p>
          <a:p>
            <a:pPr lvl="1"/>
            <a:r>
              <a:rPr lang="en-GB" dirty="0"/>
              <a:t>Bishops cannot be married.</a:t>
            </a:r>
          </a:p>
          <a:p>
            <a:endParaRPr lang="en-GB" dirty="0"/>
          </a:p>
        </p:txBody>
      </p:sp>
    </p:spTree>
    <p:extLst>
      <p:ext uri="{BB962C8B-B14F-4D97-AF65-F5344CB8AC3E}">
        <p14:creationId xmlns:p14="http://schemas.microsoft.com/office/powerpoint/2010/main" val="41262327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F5FDA-B9B1-45CA-8501-72F489D03F13}"/>
              </a:ext>
            </a:extLst>
          </p:cNvPr>
          <p:cNvSpPr>
            <a:spLocks noGrp="1"/>
          </p:cNvSpPr>
          <p:nvPr>
            <p:ph type="title"/>
          </p:nvPr>
        </p:nvSpPr>
        <p:spPr/>
        <p:txBody>
          <a:bodyPr/>
          <a:lstStyle/>
          <a:p>
            <a:r>
              <a:rPr lang="en-GB" dirty="0"/>
              <a:t>Catholic Priests</a:t>
            </a:r>
          </a:p>
        </p:txBody>
      </p:sp>
      <p:sp>
        <p:nvSpPr>
          <p:cNvPr id="9" name="Content Placeholder 8">
            <a:extLst>
              <a:ext uri="{FF2B5EF4-FFF2-40B4-BE49-F238E27FC236}">
                <a16:creationId xmlns:a16="http://schemas.microsoft.com/office/drawing/2014/main" id="{FE962497-80BB-4034-99F4-B631D67FE35B}"/>
              </a:ext>
            </a:extLst>
          </p:cNvPr>
          <p:cNvSpPr>
            <a:spLocks noGrp="1"/>
          </p:cNvSpPr>
          <p:nvPr>
            <p:ph idx="1"/>
          </p:nvPr>
        </p:nvSpPr>
        <p:spPr>
          <a:xfrm>
            <a:off x="685800" y="2194560"/>
            <a:ext cx="10820400" cy="4056611"/>
          </a:xfrm>
        </p:spPr>
        <p:txBody>
          <a:bodyPr>
            <a:normAutofit/>
          </a:bodyPr>
          <a:lstStyle/>
          <a:p>
            <a:r>
              <a:rPr lang="en-GB" dirty="0"/>
              <a:t>In Western Christianity, most priests wear a stiff white clerical collar </a:t>
            </a:r>
            <a:br>
              <a:rPr lang="en-GB" dirty="0"/>
            </a:br>
            <a:r>
              <a:rPr lang="en-GB" dirty="0"/>
              <a:t>with a cassock or a clergy shirt. The collar is sometimes full or otherwise a tab which is seen through square cut-out in the shirt collar.</a:t>
            </a:r>
          </a:p>
          <a:p>
            <a:r>
              <a:rPr lang="en-GB" dirty="0"/>
              <a:t>Pope John Paul II (1920-2005) instructed Catholic priests and the religious (monks and nuns) to always wear distinctive (clerical) clothing, unless this could result in persecution or severe verbal attacks.</a:t>
            </a:r>
          </a:p>
          <a:p>
            <a:r>
              <a:rPr lang="en-GB" dirty="0"/>
              <a:t>Many Catholic priests wear a hat called a biretta when they are outside and during certain parts of church ceremonies.</a:t>
            </a:r>
          </a:p>
          <a:p>
            <a:endParaRPr lang="en-GB" dirty="0"/>
          </a:p>
        </p:txBody>
      </p:sp>
    </p:spTree>
    <p:extLst>
      <p:ext uri="{BB962C8B-B14F-4D97-AF65-F5344CB8AC3E}">
        <p14:creationId xmlns:p14="http://schemas.microsoft.com/office/powerpoint/2010/main" val="4219439539"/>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D26428C49615143BE8230498DF89BBE" ma:contentTypeVersion="8" ma:contentTypeDescription="Create a new document." ma:contentTypeScope="" ma:versionID="1f3812cca46b4639fad5a817466ef533">
  <xsd:schema xmlns:xsd="http://www.w3.org/2001/XMLSchema" xmlns:xs="http://www.w3.org/2001/XMLSchema" xmlns:p="http://schemas.microsoft.com/office/2006/metadata/properties" xmlns:ns2="3daa3796-40a0-4fe0-acc9-e99f93d22791" targetNamespace="http://schemas.microsoft.com/office/2006/metadata/properties" ma:root="true" ma:fieldsID="49f52ad48b89cf9253fdf898f1bb033c" ns2:_="">
    <xsd:import namespace="3daa3796-40a0-4fe0-acc9-e99f93d2279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daa3796-40a0-4fe0-acc9-e99f93d2279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1986109-8B05-469D-9F98-5B9788E458E0}"/>
</file>

<file path=customXml/itemProps2.xml><?xml version="1.0" encoding="utf-8"?>
<ds:datastoreItem xmlns:ds="http://schemas.openxmlformats.org/officeDocument/2006/customXml" ds:itemID="{61672741-C563-4C0F-A188-C59D739354D1}"/>
</file>

<file path=customXml/itemProps3.xml><?xml version="1.0" encoding="utf-8"?>
<ds:datastoreItem xmlns:ds="http://schemas.openxmlformats.org/officeDocument/2006/customXml" ds:itemID="{E0A49734-4E77-483C-9B45-BFF62B24465E}"/>
</file>

<file path=docProps/app.xml><?xml version="1.0" encoding="utf-8"?>
<Properties xmlns="http://schemas.openxmlformats.org/officeDocument/2006/extended-properties" xmlns:vt="http://schemas.openxmlformats.org/officeDocument/2006/docPropsVTypes">
  <Template>TM04033937[[fn=Vapor Trail]]</Template>
  <TotalTime>170</TotalTime>
  <Words>175</Words>
  <Application>Microsoft Office PowerPoint</Application>
  <PresentationFormat>Widescreen</PresentationFormat>
  <Paragraphs>26</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Rivina TC Pen</vt:lpstr>
      <vt:lpstr>Century Gothic</vt:lpstr>
      <vt:lpstr>Arial</vt:lpstr>
      <vt:lpstr>Vapor Trail</vt:lpstr>
      <vt:lpstr>Catholics ~ Priests</vt:lpstr>
      <vt:lpstr>Catholic Priests</vt:lpstr>
      <vt:lpstr>Catholic Priests</vt:lpstr>
      <vt:lpstr>Catholic Priests</vt:lpstr>
      <vt:lpstr>Catholic Priests</vt:lpstr>
      <vt:lpstr>Catholic Priests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Catholics - Priests</dc:title>
  <dc:creator>Jon and Sam</dc:creator>
  <cp:lastModifiedBy>Jon and Sam</cp:lastModifiedBy>
  <cp:revision>12</cp:revision>
  <cp:lastPrinted>2019-06-18T10:33:32Z</cp:lastPrinted>
  <dcterms:created xsi:type="dcterms:W3CDTF">2019-05-17T13:38:34Z</dcterms:created>
  <dcterms:modified xsi:type="dcterms:W3CDTF">2019-06-18T10:43:14Z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0x010100BD26428C49615143BE8230498DF89BBE</vt:lpwstr>
  </property>
</Properties>
</file>