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fntdata" ContentType="application/x-fontdata"/>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Masters/slideMaster1.xml" ContentType="application/vnd.openxmlformats-officedocument.presentationml.slideMaster+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21"/>
  </p:notesMasterIdLst>
  <p:sldIdLst>
    <p:sldId id="256" r:id="rId2"/>
    <p:sldId id="265" r:id="rId3"/>
    <p:sldId id="272" r:id="rId4"/>
    <p:sldId id="275" r:id="rId5"/>
    <p:sldId id="276" r:id="rId6"/>
    <p:sldId id="274" r:id="rId7"/>
    <p:sldId id="277" r:id="rId8"/>
    <p:sldId id="278" r:id="rId9"/>
    <p:sldId id="279" r:id="rId10"/>
    <p:sldId id="280" r:id="rId11"/>
    <p:sldId id="282" r:id="rId12"/>
    <p:sldId id="283" r:id="rId13"/>
    <p:sldId id="284" r:id="rId14"/>
    <p:sldId id="273" r:id="rId15"/>
    <p:sldId id="290" r:id="rId16"/>
    <p:sldId id="285" r:id="rId17"/>
    <p:sldId id="286" r:id="rId18"/>
    <p:sldId id="287" r:id="rId19"/>
    <p:sldId id="289" r:id="rId20"/>
  </p:sldIdLst>
  <p:sldSz cx="12192000" cy="6858000"/>
  <p:notesSz cx="7099300" cy="10234613"/>
  <p:embeddedFontLst>
    <p:embeddedFont>
      <p:font typeface="Calibri" panose="020F0502020204030204" pitchFamily="34" charset="0"/>
      <p:regular r:id="rId22"/>
      <p:bold r:id="rId23"/>
      <p:italic r:id="rId24"/>
      <p:boldItalic r:id="rId25"/>
    </p:embeddedFont>
    <p:embeddedFont>
      <p:font typeface="Century Gothic" panose="020B0502020202020204" pitchFamily="34" charset="0"/>
      <p:regular r:id="rId26"/>
      <p:bold r:id="rId27"/>
      <p:italic r:id="rId28"/>
      <p:boldItalic r:id="rId29"/>
    </p:embeddedFont>
    <p:embeddedFont>
      <p:font typeface="Rivina TC Pen" pitchFamily="50" charset="0"/>
      <p:regular r:id="rId3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21" Type="http://schemas.openxmlformats.org/officeDocument/2006/relationships/notesMaster" Target="notesMasters/notesMaster1.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viewProps" Target="viewProps.xml"/><Relationship Id="rId37"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en-GB"/>
          </a:p>
        </p:txBody>
      </p:sp>
      <p:sp>
        <p:nvSpPr>
          <p:cNvPr id="3" name="Date Placeholder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42D2A669-5858-4B10-A5C7-177D06256251}" type="datetimeFigureOut">
              <a:rPr lang="en-GB" smtClean="0"/>
              <a:t>20/06/2019</a:t>
            </a:fld>
            <a:endParaRPr lang="en-GB"/>
          </a:p>
        </p:txBody>
      </p:sp>
      <p:sp>
        <p:nvSpPr>
          <p:cNvPr id="4" name="Slide Image Placeholder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9048" tIns="49524" rIns="99048" bIns="49524" rtlCol="0" anchor="ctr"/>
          <a:lstStyle/>
          <a:p>
            <a:endParaRPr lang="en-GB"/>
          </a:p>
        </p:txBody>
      </p:sp>
      <p:sp>
        <p:nvSpPr>
          <p:cNvPr id="5" name="Notes Placeholder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lang="en-GB"/>
          </a:p>
        </p:txBody>
      </p:sp>
      <p:sp>
        <p:nvSpPr>
          <p:cNvPr id="7" name="Slide Number Placeholder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622FA4FD-CFF1-4C48-885F-0173897937E2}" type="slidenum">
              <a:rPr lang="en-GB" smtClean="0"/>
              <a:t>‹#›</a:t>
            </a:fld>
            <a:endParaRPr lang="en-GB"/>
          </a:p>
        </p:txBody>
      </p:sp>
    </p:spTree>
    <p:extLst>
      <p:ext uri="{BB962C8B-B14F-4D97-AF65-F5344CB8AC3E}">
        <p14:creationId xmlns:p14="http://schemas.microsoft.com/office/powerpoint/2010/main" val="18569560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'by having mercy, by choosing him'</a:t>
            </a:r>
          </a:p>
        </p:txBody>
      </p:sp>
      <p:sp>
        <p:nvSpPr>
          <p:cNvPr id="4" name="Slide Number Placeholder 3"/>
          <p:cNvSpPr>
            <a:spLocks noGrp="1"/>
          </p:cNvSpPr>
          <p:nvPr>
            <p:ph type="sldNum" sz="quarter" idx="10"/>
          </p:nvPr>
        </p:nvSpPr>
        <p:spPr/>
        <p:txBody>
          <a:bodyPr/>
          <a:lstStyle/>
          <a:p>
            <a:fld id="{5EE2CF44-2B13-41B4-A334-1CDF534EEBBF}" type="slidenum">
              <a:rPr lang="en-GB" smtClean="0"/>
              <a:t>12</a:t>
            </a:fld>
            <a:endParaRPr lang="en-GB"/>
          </a:p>
        </p:txBody>
      </p:sp>
    </p:spTree>
    <p:extLst>
      <p:ext uri="{BB962C8B-B14F-4D97-AF65-F5344CB8AC3E}">
        <p14:creationId xmlns:p14="http://schemas.microsoft.com/office/powerpoint/2010/main" val="16309756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a:prstGeom prst="rect">
            <a:avLst/>
          </a:prstGeom>
        </p:spPr>
        <p:txBody>
          <a:bodyPr/>
          <a:lstStyle/>
          <a:p>
            <a:fld id="{48A87A34-81AB-432B-8DAE-1953F412C126}" type="datetimeFigureOut">
              <a:rPr lang="en-US" dirty="0"/>
              <a:t>6/20/2019</a:t>
            </a:fld>
            <a:endParaRPr lang="en-US" dirty="0"/>
          </a:p>
        </p:txBody>
      </p:sp>
      <p:sp>
        <p:nvSpPr>
          <p:cNvPr id="5" name="Footer Placeholder 4"/>
          <p:cNvSpPr>
            <a:spLocks noGrp="1"/>
          </p:cNvSpPr>
          <p:nvPr>
            <p:ph type="ftr" sz="quarter" idx="11"/>
          </p:nvPr>
        </p:nvSpPr>
        <p:spPr>
          <a:xfrm>
            <a:off x="1371600" y="4323845"/>
            <a:ext cx="6400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a:prstGeom prst="rect">
            <a:avLst/>
          </a:prstGeo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t>6/20/2019</a:t>
            </a:fld>
            <a:endParaRPr lang="en-US" dirty="0"/>
          </a:p>
        </p:txBody>
      </p:sp>
      <p:sp>
        <p:nvSpPr>
          <p:cNvPr id="6" name="Footer Placeholder 5"/>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762999" y="381000"/>
            <a:ext cx="2778211" cy="365125"/>
          </a:xfrm>
          <a:prstGeom prst="rect">
            <a:avLst/>
          </a:prstGeo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a:prstGeom prst="rect">
            <a:avLst/>
          </a:prstGeom>
        </p:spPr>
        <p:txBody>
          <a:bodyPr/>
          <a:lstStyle>
            <a:lvl1pPr algn="r">
              <a:defRPr/>
            </a:lvl1pPr>
          </a:lstStyle>
          <a:p>
            <a:fld id="{48A87A34-81AB-432B-8DAE-1953F412C126}" type="datetimeFigureOut">
              <a:rPr lang="en-US" dirty="0"/>
              <a:pPr/>
              <a:t>6/20/2019</a:t>
            </a:fld>
            <a:endParaRPr lang="en-US" dirty="0"/>
          </a:p>
        </p:txBody>
      </p:sp>
      <p:sp>
        <p:nvSpPr>
          <p:cNvPr id="6" name="Footer Placeholder 5"/>
          <p:cNvSpPr>
            <a:spLocks noGrp="1"/>
          </p:cNvSpPr>
          <p:nvPr>
            <p:ph type="ftr" sz="quarter" idx="11"/>
          </p:nvPr>
        </p:nvSpPr>
        <p:spPr>
          <a:xfrm>
            <a:off x="685800" y="379941"/>
            <a:ext cx="6991492"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a:prstGeom prst="rect">
            <a:avLst/>
          </a:prstGeo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a:prstGeom prst="rect">
            <a:avLst/>
          </a:prstGeom>
        </p:spPr>
        <p:txBody>
          <a:bodyPr/>
          <a:lstStyle>
            <a:lvl1pPr algn="r">
              <a:defRPr/>
            </a:lvl1pPr>
          </a:lstStyle>
          <a:p>
            <a:fld id="{48A87A34-81AB-432B-8DAE-1953F412C126}" type="datetimeFigureOut">
              <a:rPr lang="en-US" dirty="0"/>
              <a:pPr/>
              <a:t>6/20/2019</a:t>
            </a:fld>
            <a:endParaRPr lang="en-US" dirty="0"/>
          </a:p>
        </p:txBody>
      </p:sp>
      <p:sp>
        <p:nvSpPr>
          <p:cNvPr id="6" name="Footer Placeholder 5"/>
          <p:cNvSpPr>
            <a:spLocks noGrp="1"/>
          </p:cNvSpPr>
          <p:nvPr>
            <p:ph type="ftr" sz="quarter" idx="11"/>
          </p:nvPr>
        </p:nvSpPr>
        <p:spPr>
          <a:xfrm>
            <a:off x="685800" y="379941"/>
            <a:ext cx="6991492"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a:prstGeom prst="rect">
            <a:avLst/>
          </a:prstGeo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a:prstGeom prst="rect">
            <a:avLst/>
          </a:prstGeom>
        </p:spPr>
        <p:txBody>
          <a:bodyPr/>
          <a:lstStyle>
            <a:lvl1pPr algn="r">
              <a:defRPr/>
            </a:lvl1pPr>
          </a:lstStyle>
          <a:p>
            <a:fld id="{48A87A34-81AB-432B-8DAE-1953F412C126}" type="datetimeFigureOut">
              <a:rPr lang="en-US" dirty="0"/>
              <a:pPr/>
              <a:t>6/20/2019</a:t>
            </a:fld>
            <a:endParaRPr lang="en-US" dirty="0"/>
          </a:p>
        </p:txBody>
      </p:sp>
      <p:sp>
        <p:nvSpPr>
          <p:cNvPr id="6" name="Footer Placeholder 5"/>
          <p:cNvSpPr>
            <a:spLocks noGrp="1"/>
          </p:cNvSpPr>
          <p:nvPr>
            <p:ph type="ftr" sz="quarter" idx="11"/>
          </p:nvPr>
        </p:nvSpPr>
        <p:spPr>
          <a:xfrm>
            <a:off x="685800" y="378883"/>
            <a:ext cx="6991492"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a:prstGeom prst="rect">
            <a:avLst/>
          </a:prstGeo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t>6/20/2019</a:t>
            </a:fld>
            <a:endParaRPr lang="en-US" dirty="0"/>
          </a:p>
        </p:txBody>
      </p:sp>
      <p:sp>
        <p:nvSpPr>
          <p:cNvPr id="4" name="Footer Placeholder 3"/>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762999" y="381000"/>
            <a:ext cx="2778211" cy="365125"/>
          </a:xfrm>
          <a:prstGeom prst="rect">
            <a:avLst/>
          </a:prstGeom>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t>6/20/2019</a:t>
            </a:fld>
            <a:endParaRPr lang="en-US" dirty="0"/>
          </a:p>
        </p:txBody>
      </p:sp>
      <p:sp>
        <p:nvSpPr>
          <p:cNvPr id="4" name="Footer Placeholder 3"/>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762999" y="381000"/>
            <a:ext cx="2778211" cy="365125"/>
          </a:xfrm>
          <a:prstGeom prst="rect">
            <a:avLst/>
          </a:prstGeom>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t>6/20/2019</a:t>
            </a:fld>
            <a:endParaRPr lang="en-US" dirty="0"/>
          </a:p>
        </p:txBody>
      </p:sp>
      <p:sp>
        <p:nvSpPr>
          <p:cNvPr id="5" name="Footer Placeholder 4"/>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762999" y="381000"/>
            <a:ext cx="2778211" cy="365125"/>
          </a:xfrm>
          <a:prstGeom prst="rect">
            <a:avLst/>
          </a:prstGeom>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a:prstGeom prst="rect">
            <a:avLst/>
          </a:prstGeom>
        </p:spPr>
        <p:txBody>
          <a:bodyPr/>
          <a:lstStyle>
            <a:lvl1pPr algn="r">
              <a:defRPr/>
            </a:lvl1pPr>
          </a:lstStyle>
          <a:p>
            <a:fld id="{48A87A34-81AB-432B-8DAE-1953F412C126}" type="datetimeFigureOut">
              <a:rPr lang="en-US" dirty="0"/>
              <a:pPr/>
              <a:t>6/20/2019</a:t>
            </a:fld>
            <a:endParaRPr lang="en-US" dirty="0"/>
          </a:p>
        </p:txBody>
      </p:sp>
      <p:sp>
        <p:nvSpPr>
          <p:cNvPr id="5" name="Footer Placeholder 4"/>
          <p:cNvSpPr>
            <a:spLocks noGrp="1"/>
          </p:cNvSpPr>
          <p:nvPr>
            <p:ph type="ftr" sz="quarter" idx="11"/>
          </p:nvPr>
        </p:nvSpPr>
        <p:spPr>
          <a:xfrm>
            <a:off x="685800" y="381000"/>
            <a:ext cx="6991492"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a:prstGeom prst="rect">
            <a:avLst/>
          </a:prstGeo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Content Placeholder 6" descr="A person with collar shirt&#10;&#10;Description automatically generated">
            <a:extLst>
              <a:ext uri="{FF2B5EF4-FFF2-40B4-BE49-F238E27FC236}">
                <a16:creationId xmlns:a16="http://schemas.microsoft.com/office/drawing/2014/main" id="{8B075715-2080-44F9-9901-B80A9662AC32}"/>
              </a:ext>
            </a:extLst>
          </p:cNvPr>
          <p:cNvPicPr>
            <a:picLocks noChangeAspect="1"/>
          </p:cNvPicPr>
          <p:nvPr userDrawn="1"/>
        </p:nvPicPr>
        <p:blipFill rotWithShape="1">
          <a:blip r:embed="rId2"/>
          <a:srcRect r="3462" b="9111"/>
          <a:stretch/>
        </p:blipFill>
        <p:spPr>
          <a:xfrm>
            <a:off x="10139265" y="463576"/>
            <a:ext cx="1561323" cy="1894622"/>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a:prstGeom prst="rect">
            <a:avLst/>
          </a:prstGeom>
        </p:spPr>
        <p:txBody>
          <a:bodyPr/>
          <a:lstStyle>
            <a:lvl1pPr algn="r">
              <a:defRPr/>
            </a:lvl1pPr>
          </a:lstStyle>
          <a:p>
            <a:fld id="{48A87A34-81AB-432B-8DAE-1953F412C126}" type="datetimeFigureOut">
              <a:rPr lang="en-US" dirty="0"/>
              <a:pPr/>
              <a:t>6/20/2019</a:t>
            </a:fld>
            <a:endParaRPr lang="en-US" dirty="0"/>
          </a:p>
        </p:txBody>
      </p:sp>
      <p:sp>
        <p:nvSpPr>
          <p:cNvPr id="5" name="Footer Placeholder 4"/>
          <p:cNvSpPr>
            <a:spLocks noGrp="1"/>
          </p:cNvSpPr>
          <p:nvPr>
            <p:ph type="ftr" sz="quarter" idx="11"/>
          </p:nvPr>
        </p:nvSpPr>
        <p:spPr>
          <a:xfrm>
            <a:off x="685800" y="381001"/>
            <a:ext cx="6991492" cy="36406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a:prstGeom prst="rect">
            <a:avLst/>
          </a:prstGeo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t>6/20/2019</a:t>
            </a:fld>
            <a:endParaRPr lang="en-US" dirty="0"/>
          </a:p>
        </p:txBody>
      </p:sp>
      <p:sp>
        <p:nvSpPr>
          <p:cNvPr id="6" name="Footer Placeholder 5"/>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762999" y="381000"/>
            <a:ext cx="2778211" cy="365125"/>
          </a:xfrm>
          <a:prstGeom prst="rect">
            <a:avLst/>
          </a:prstGeom>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t>6/20/2019</a:t>
            </a:fld>
            <a:endParaRPr lang="en-US" dirty="0"/>
          </a:p>
        </p:txBody>
      </p:sp>
      <p:sp>
        <p:nvSpPr>
          <p:cNvPr id="8" name="Footer Placeholder 7"/>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8762999" y="381000"/>
            <a:ext cx="2778211" cy="365125"/>
          </a:xfrm>
          <a:prstGeom prst="rect">
            <a:avLst/>
          </a:prstGeom>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t>6/20/2019</a:t>
            </a:fld>
            <a:endParaRPr lang="en-US" dirty="0"/>
          </a:p>
        </p:txBody>
      </p:sp>
      <p:sp>
        <p:nvSpPr>
          <p:cNvPr id="4" name="Footer Placeholder 3"/>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762999" y="381000"/>
            <a:ext cx="2778211" cy="365125"/>
          </a:xfrm>
          <a:prstGeom prst="rect">
            <a:avLst/>
          </a:prstGeom>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t>6/20/2019</a:t>
            </a:fld>
            <a:endParaRPr lang="en-US" dirty="0"/>
          </a:p>
        </p:txBody>
      </p:sp>
      <p:sp>
        <p:nvSpPr>
          <p:cNvPr id="3" name="Footer Placeholder 2"/>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8762999" y="381000"/>
            <a:ext cx="2778211" cy="365125"/>
          </a:xfrm>
          <a:prstGeom prst="rect">
            <a:avLst/>
          </a:prstGeom>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t>6/20/2019</a:t>
            </a:fld>
            <a:endParaRPr lang="en-US" dirty="0"/>
          </a:p>
        </p:txBody>
      </p:sp>
      <p:sp>
        <p:nvSpPr>
          <p:cNvPr id="6" name="Footer Placeholder 5"/>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762999" y="381000"/>
            <a:ext cx="2778211" cy="365125"/>
          </a:xfrm>
          <a:prstGeom prst="rect">
            <a:avLst/>
          </a:prstGeom>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t>6/20/2019</a:t>
            </a:fld>
            <a:endParaRPr lang="en-US" dirty="0"/>
          </a:p>
        </p:txBody>
      </p:sp>
      <p:sp>
        <p:nvSpPr>
          <p:cNvPr id="6" name="Footer Placeholder 5"/>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762999" y="381000"/>
            <a:ext cx="2778211" cy="365125"/>
          </a:xfrm>
          <a:prstGeom prst="rect">
            <a:avLst/>
          </a:prstGeom>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7022757" cy="129302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85800" y="2194560"/>
            <a:ext cx="10820400" cy="428244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hyperlink" Target="https://www.youtube.com/watch?v=JXByMD4XWso"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FF2AE-8E6D-4920-A6FD-BED755FB164A}"/>
              </a:ext>
            </a:extLst>
          </p:cNvPr>
          <p:cNvSpPr>
            <a:spLocks noGrp="1"/>
          </p:cNvSpPr>
          <p:nvPr>
            <p:ph type="ctrTitle"/>
          </p:nvPr>
        </p:nvSpPr>
        <p:spPr/>
        <p:txBody>
          <a:bodyPr/>
          <a:lstStyle/>
          <a:p>
            <a:pPr algn="ctr"/>
            <a:r>
              <a:rPr lang="en-GB" dirty="0">
                <a:latin typeface="Rivina TC Pen" pitchFamily="50" charset="0"/>
              </a:rPr>
              <a:t>Catholics ~ Priests</a:t>
            </a:r>
          </a:p>
        </p:txBody>
      </p:sp>
      <p:sp>
        <p:nvSpPr>
          <p:cNvPr id="3" name="Subtitle 2">
            <a:extLst>
              <a:ext uri="{FF2B5EF4-FFF2-40B4-BE49-F238E27FC236}">
                <a16:creationId xmlns:a16="http://schemas.microsoft.com/office/drawing/2014/main" id="{9374623E-710D-4210-87AF-5CC951D9CD69}"/>
              </a:ext>
            </a:extLst>
          </p:cNvPr>
          <p:cNvSpPr>
            <a:spLocks noGrp="1"/>
          </p:cNvSpPr>
          <p:nvPr>
            <p:ph type="subTitle" idx="1"/>
          </p:nvPr>
        </p:nvSpPr>
        <p:spPr/>
        <p:txBody>
          <a:bodyPr/>
          <a:lstStyle/>
          <a:p>
            <a:r>
              <a:rPr lang="en-GB" dirty="0"/>
              <a:t>The Catholic Church</a:t>
            </a:r>
          </a:p>
        </p:txBody>
      </p:sp>
      <p:pic>
        <p:nvPicPr>
          <p:cNvPr id="4" name="Content Placeholder 7" descr="A picture containing toy, LEGO&#10;&#10;Description automatically generated">
            <a:extLst>
              <a:ext uri="{FF2B5EF4-FFF2-40B4-BE49-F238E27FC236}">
                <a16:creationId xmlns:a16="http://schemas.microsoft.com/office/drawing/2014/main" id="{8348459C-1A26-4906-870A-0D954F866737}"/>
              </a:ext>
            </a:extLst>
          </p:cNvPr>
          <p:cNvPicPr>
            <a:picLocks noChangeAspect="1"/>
          </p:cNvPicPr>
          <p:nvPr/>
        </p:nvPicPr>
        <p:blipFill>
          <a:blip r:embed="rId2"/>
          <a:stretch>
            <a:fillRect/>
          </a:stretch>
        </p:blipFill>
        <p:spPr>
          <a:xfrm>
            <a:off x="4596881" y="4251499"/>
            <a:ext cx="2998238" cy="2218696"/>
          </a:xfrm>
          <a:prstGeom prst="rect">
            <a:avLst/>
          </a:prstGeom>
        </p:spPr>
      </p:pic>
      <p:pic>
        <p:nvPicPr>
          <p:cNvPr id="6" name="Picture 5" descr="A picture containing clipart&#10;&#10;Description automatically generated">
            <a:extLst>
              <a:ext uri="{FF2B5EF4-FFF2-40B4-BE49-F238E27FC236}">
                <a16:creationId xmlns:a16="http://schemas.microsoft.com/office/drawing/2014/main" id="{E57C0712-DDBD-4C4F-A8D8-B28BCFC8453E}"/>
              </a:ext>
            </a:extLst>
          </p:cNvPr>
          <p:cNvPicPr>
            <a:picLocks noChangeAspect="1"/>
          </p:cNvPicPr>
          <p:nvPr/>
        </p:nvPicPr>
        <p:blipFill>
          <a:blip r:embed="rId3"/>
          <a:stretch>
            <a:fillRect/>
          </a:stretch>
        </p:blipFill>
        <p:spPr>
          <a:xfrm>
            <a:off x="1166812" y="2628376"/>
            <a:ext cx="9858375" cy="1000125"/>
          </a:xfrm>
          <a:prstGeom prst="rect">
            <a:avLst/>
          </a:prstGeom>
        </p:spPr>
      </p:pic>
    </p:spTree>
    <p:extLst>
      <p:ext uri="{BB962C8B-B14F-4D97-AF65-F5344CB8AC3E}">
        <p14:creationId xmlns:p14="http://schemas.microsoft.com/office/powerpoint/2010/main" val="291777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Recap</a:t>
            </a:r>
          </a:p>
        </p:txBody>
      </p:sp>
      <p:sp>
        <p:nvSpPr>
          <p:cNvPr id="3" name="Content Placeholder 2"/>
          <p:cNvSpPr>
            <a:spLocks noGrp="1"/>
          </p:cNvSpPr>
          <p:nvPr>
            <p:ph idx="1"/>
          </p:nvPr>
        </p:nvSpPr>
        <p:spPr/>
        <p:txBody>
          <a:bodyPr/>
          <a:lstStyle/>
          <a:p>
            <a:r>
              <a:rPr lang="en-GB" dirty="0"/>
              <a:t>Write a paragraph explaining the example of a tree and how it can </a:t>
            </a:r>
            <a:br>
              <a:rPr lang="en-GB" dirty="0"/>
            </a:br>
            <a:r>
              <a:rPr lang="en-GB" dirty="0"/>
              <a:t>be used to represent Christian denominations.</a:t>
            </a:r>
          </a:p>
          <a:p>
            <a:endParaRPr lang="en-GB" dirty="0"/>
          </a:p>
          <a:p>
            <a:endParaRPr lang="en-GB" dirty="0"/>
          </a:p>
          <a:p>
            <a:endParaRPr lang="en-GB" dirty="0"/>
          </a:p>
          <a:p>
            <a:endParaRPr lang="en-GB" dirty="0"/>
          </a:p>
        </p:txBody>
      </p:sp>
      <p:pic>
        <p:nvPicPr>
          <p:cNvPr id="4" name="Picture 3"/>
          <p:cNvPicPr>
            <a:picLocks noChangeAspect="1"/>
          </p:cNvPicPr>
          <p:nvPr/>
        </p:nvPicPr>
        <p:blipFill>
          <a:blip r:embed="rId2" cstate="print">
            <a:extLst>
              <a:ext uri="{BEBA8EAE-BF5A-486C-A8C5-ECC9F3942E4B}">
                <a14:imgProps xmlns:a14="http://schemas.microsoft.com/office/drawing/2010/main">
                  <a14:imgLayer r:embed="rId3">
                    <a14:imgEffect>
                      <a14:artisticGlowEdges/>
                    </a14:imgEffect>
                  </a14:imgLayer>
                </a14:imgProps>
              </a:ext>
              <a:ext uri="{28A0092B-C50C-407E-A947-70E740481C1C}">
                <a14:useLocalDpi xmlns:a14="http://schemas.microsoft.com/office/drawing/2010/main" val="0"/>
              </a:ext>
            </a:extLst>
          </a:blip>
          <a:stretch>
            <a:fillRect/>
          </a:stretch>
        </p:blipFill>
        <p:spPr>
          <a:xfrm>
            <a:off x="7680176" y="2708920"/>
            <a:ext cx="3471672" cy="3471672"/>
          </a:xfrm>
          <a:prstGeom prst="rect">
            <a:avLst/>
          </a:prstGeom>
          <a:ln>
            <a:noFill/>
          </a:ln>
          <a:effectLst>
            <a:softEdge rad="112500"/>
          </a:effectLst>
        </p:spPr>
      </p:pic>
    </p:spTree>
    <p:extLst>
      <p:ext uri="{BB962C8B-B14F-4D97-AF65-F5344CB8AC3E}">
        <p14:creationId xmlns:p14="http://schemas.microsoft.com/office/powerpoint/2010/main" val="8939677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dirty="0"/>
              <a:t>Key words</a:t>
            </a:r>
            <a:endParaRPr dirty="0"/>
          </a:p>
        </p:txBody>
      </p:sp>
      <p:sp>
        <p:nvSpPr>
          <p:cNvPr id="14" name="Content Placeholder 13"/>
          <p:cNvSpPr>
            <a:spLocks noGrp="1"/>
          </p:cNvSpPr>
          <p:nvPr>
            <p:ph idx="1"/>
          </p:nvPr>
        </p:nvSpPr>
        <p:spPr/>
        <p:txBody>
          <a:bodyPr>
            <a:normAutofit/>
          </a:bodyPr>
          <a:lstStyle/>
          <a:p>
            <a:r>
              <a:rPr lang="en-GB" sz="2800" dirty="0"/>
              <a:t>Denomination</a:t>
            </a:r>
          </a:p>
          <a:p>
            <a:r>
              <a:rPr lang="en-GB" sz="2800" dirty="0"/>
              <a:t>Catholic</a:t>
            </a:r>
          </a:p>
          <a:p>
            <a:r>
              <a:rPr lang="en-GB" sz="2800" dirty="0"/>
              <a:t>Pope</a:t>
            </a:r>
          </a:p>
          <a:p>
            <a:r>
              <a:rPr lang="en-GB" sz="2800" dirty="0"/>
              <a:t>Vatican</a:t>
            </a:r>
          </a:p>
          <a:p>
            <a:r>
              <a:rPr lang="en-GB" sz="2800" dirty="0"/>
              <a:t>Priest</a:t>
            </a:r>
          </a:p>
          <a:p>
            <a:pPr marL="0" indent="0">
              <a:buNone/>
            </a:pPr>
            <a:endParaRPr lang="en-GB" dirty="0"/>
          </a:p>
          <a:p>
            <a:pPr marL="0" indent="0">
              <a:buNone/>
            </a:pPr>
            <a:endParaRPr lang="en-GB" dirty="0"/>
          </a:p>
          <a:p>
            <a:pPr marL="0" indent="0" algn="ctr">
              <a:buNone/>
            </a:pPr>
            <a:r>
              <a:rPr lang="en-GB" sz="3200" i="1" dirty="0"/>
              <a:t>Copy these key words into your books</a:t>
            </a:r>
            <a:endParaRPr i="1" dirty="0"/>
          </a:p>
        </p:txBody>
      </p:sp>
    </p:spTree>
    <p:extLst>
      <p:ext uri="{BB962C8B-B14F-4D97-AF65-F5344CB8AC3E}">
        <p14:creationId xmlns:p14="http://schemas.microsoft.com/office/powerpoint/2010/main" val="22391627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find someone who</a:t>
            </a:r>
          </a:p>
        </p:txBody>
      </p:sp>
      <p:sp>
        <p:nvSpPr>
          <p:cNvPr id="3" name="Content Placeholder 2"/>
          <p:cNvSpPr>
            <a:spLocks noGrp="1"/>
          </p:cNvSpPr>
          <p:nvPr>
            <p:ph idx="1"/>
          </p:nvPr>
        </p:nvSpPr>
        <p:spPr/>
        <p:txBody>
          <a:bodyPr>
            <a:noAutofit/>
          </a:bodyPr>
          <a:lstStyle/>
          <a:p>
            <a:r>
              <a:rPr lang="en-GB" sz="2400" dirty="0"/>
              <a:t>You need to write the definitions for the keywords below.</a:t>
            </a:r>
          </a:p>
          <a:p>
            <a:r>
              <a:rPr lang="en-GB" sz="2400" dirty="0"/>
              <a:t>Go around the class and find someone whose </a:t>
            </a:r>
            <a:br>
              <a:rPr lang="en-GB" sz="2400" dirty="0"/>
            </a:br>
            <a:r>
              <a:rPr lang="en-GB" sz="2400" dirty="0"/>
              <a:t>definition matches yours.</a:t>
            </a:r>
          </a:p>
          <a:p>
            <a:endParaRPr lang="en-GB" sz="2400" dirty="0"/>
          </a:p>
          <a:p>
            <a:r>
              <a:rPr lang="en-GB" sz="2400" dirty="0"/>
              <a:t>Church</a:t>
            </a:r>
          </a:p>
          <a:p>
            <a:r>
              <a:rPr lang="en-GB" sz="2400" dirty="0"/>
              <a:t>Catholic</a:t>
            </a:r>
          </a:p>
          <a:p>
            <a:r>
              <a:rPr lang="en-GB" sz="2400" dirty="0"/>
              <a:t>Roman</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20336" y="2996952"/>
            <a:ext cx="2736304" cy="3619384"/>
          </a:xfrm>
          <a:prstGeom prst="rect">
            <a:avLst/>
          </a:prstGeom>
        </p:spPr>
      </p:pic>
    </p:spTree>
    <p:extLst>
      <p:ext uri="{BB962C8B-B14F-4D97-AF65-F5344CB8AC3E}">
        <p14:creationId xmlns:p14="http://schemas.microsoft.com/office/powerpoint/2010/main" val="4345119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Answers: find someone who</a:t>
            </a:r>
          </a:p>
        </p:txBody>
      </p:sp>
      <p:sp>
        <p:nvSpPr>
          <p:cNvPr id="3" name="Content Placeholder 2"/>
          <p:cNvSpPr>
            <a:spLocks noGrp="1"/>
          </p:cNvSpPr>
          <p:nvPr>
            <p:ph idx="1"/>
          </p:nvPr>
        </p:nvSpPr>
        <p:spPr/>
        <p:txBody>
          <a:bodyPr>
            <a:normAutofit fontScale="92500" lnSpcReduction="10000"/>
          </a:bodyPr>
          <a:lstStyle/>
          <a:p>
            <a:r>
              <a:rPr lang="en-GB" sz="2600" dirty="0"/>
              <a:t>The ‘called-out ones’ means all Christians when it is being used </a:t>
            </a:r>
            <a:br>
              <a:rPr lang="en-GB" sz="2600" dirty="0"/>
            </a:br>
            <a:r>
              <a:rPr lang="en-GB" sz="2600" dirty="0"/>
              <a:t>to translate the Greek word ‘</a:t>
            </a:r>
            <a:r>
              <a:rPr lang="en-GB" sz="2600" dirty="0" err="1"/>
              <a:t>ekklesia</a:t>
            </a:r>
            <a:r>
              <a:rPr lang="en-GB" sz="2600" dirty="0"/>
              <a:t>’, this is the word used in the New Testament. </a:t>
            </a:r>
          </a:p>
          <a:p>
            <a:endParaRPr lang="en-GB" sz="2600" dirty="0"/>
          </a:p>
          <a:p>
            <a:r>
              <a:rPr lang="en-GB" sz="2600" dirty="0"/>
              <a:t>‘Catholic’ which comes from the Greek word ‘</a:t>
            </a:r>
            <a:r>
              <a:rPr lang="en-GB" sz="2600" dirty="0" err="1"/>
              <a:t>katholikos</a:t>
            </a:r>
            <a:r>
              <a:rPr lang="en-GB" sz="2600" dirty="0"/>
              <a:t>’ meaning ‘universal’.</a:t>
            </a:r>
          </a:p>
          <a:p>
            <a:endParaRPr lang="en-GB" sz="2600" dirty="0"/>
          </a:p>
          <a:p>
            <a:r>
              <a:rPr lang="en-GB" sz="2600" dirty="0"/>
              <a:t>‘Roman’ is </a:t>
            </a:r>
            <a:r>
              <a:rPr lang="en-GB" sz="2600" dirty="0" err="1"/>
              <a:t>sometimesused</a:t>
            </a:r>
            <a:r>
              <a:rPr lang="en-GB" sz="2600" dirty="0"/>
              <a:t> because the Vatican City in Rome in Italy is the centre and headquarters of the Catholic Church.</a:t>
            </a:r>
          </a:p>
          <a:p>
            <a:endParaRPr lang="en-GB" dirty="0"/>
          </a:p>
          <a:p>
            <a:pPr marL="0" indent="0" algn="ctr">
              <a:buNone/>
            </a:pPr>
            <a:r>
              <a:rPr lang="en-GB" sz="2400" i="1" dirty="0">
                <a:latin typeface="+mj-lt"/>
              </a:rPr>
              <a:t>Copy these Key Words and their definitions into your books</a:t>
            </a:r>
          </a:p>
        </p:txBody>
      </p:sp>
    </p:spTree>
    <p:extLst>
      <p:ext uri="{BB962C8B-B14F-4D97-AF65-F5344CB8AC3E}">
        <p14:creationId xmlns:p14="http://schemas.microsoft.com/office/powerpoint/2010/main" val="29292875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Origins of the Catholic Church</a:t>
            </a:r>
          </a:p>
        </p:txBody>
      </p:sp>
      <p:sp>
        <p:nvSpPr>
          <p:cNvPr id="3" name="Content Placeholder 2"/>
          <p:cNvSpPr>
            <a:spLocks noGrp="1"/>
          </p:cNvSpPr>
          <p:nvPr>
            <p:ph idx="1"/>
          </p:nvPr>
        </p:nvSpPr>
        <p:spPr/>
        <p:txBody>
          <a:bodyPr>
            <a:normAutofit/>
          </a:bodyPr>
          <a:lstStyle/>
          <a:p>
            <a:r>
              <a:rPr lang="en-GB" dirty="0"/>
              <a:t>‘All roads led to Rome’ and all roads led from Rome so when the </a:t>
            </a:r>
            <a:br>
              <a:rPr lang="en-GB" dirty="0"/>
            </a:br>
            <a:r>
              <a:rPr lang="en-GB" dirty="0"/>
              <a:t>gospel reached the capital city it was the guarantee to the Christians that the promise of Jesus would be fulfilled and the message would reach the ends of the earth.</a:t>
            </a:r>
          </a:p>
          <a:p>
            <a:r>
              <a:rPr lang="en-GB" i="1" dirty="0"/>
              <a:t>Copy this sentence into your books</a:t>
            </a:r>
          </a:p>
          <a:p>
            <a:r>
              <a:rPr lang="en-GB" dirty="0"/>
              <a:t>Peter and Paul were martyred during the reign of Nero when the Christians were being persecuted after a fire broke out in Rome. According to tradition, Peter asked to be crucified upside down. He did not feel worthy to be crucified in the same way as his master.</a:t>
            </a:r>
          </a:p>
        </p:txBody>
      </p:sp>
    </p:spTree>
    <p:extLst>
      <p:ext uri="{BB962C8B-B14F-4D97-AF65-F5344CB8AC3E}">
        <p14:creationId xmlns:p14="http://schemas.microsoft.com/office/powerpoint/2010/main" val="10918742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The Origins of the Catholic Church</a:t>
            </a:r>
          </a:p>
        </p:txBody>
      </p:sp>
      <p:sp>
        <p:nvSpPr>
          <p:cNvPr id="3" name="Content Placeholder 2"/>
          <p:cNvSpPr>
            <a:spLocks noGrp="1"/>
          </p:cNvSpPr>
          <p:nvPr>
            <p:ph idx="1"/>
          </p:nvPr>
        </p:nvSpPr>
        <p:spPr/>
        <p:txBody>
          <a:bodyPr>
            <a:normAutofit/>
          </a:bodyPr>
          <a:lstStyle/>
          <a:p>
            <a:r>
              <a:rPr lang="en-GB" dirty="0"/>
              <a:t>To Christians in Rome, Peter was their leader because Jesus had </a:t>
            </a:r>
            <a:br>
              <a:rPr lang="en-GB" dirty="0"/>
            </a:br>
            <a:r>
              <a:rPr lang="en-GB" dirty="0"/>
              <a:t>appointed him to look after the Church. Since that time, according to Christians, the touch of Jesus has been passed on through Peter and his successors when they lay their hands on others.</a:t>
            </a:r>
          </a:p>
          <a:p>
            <a:r>
              <a:rPr lang="en-GB" dirty="0"/>
              <a:t>As the Roman Empire continued to grow it had capital cities in Rome and also in Constantinople (now Istanbul in Turkey).</a:t>
            </a:r>
          </a:p>
          <a:p>
            <a:r>
              <a:rPr lang="en-GB" dirty="0"/>
              <a:t>There were divisions about particular beliefs between the two cities.</a:t>
            </a:r>
          </a:p>
          <a:p>
            <a:endParaRPr lang="en-GB" dirty="0"/>
          </a:p>
        </p:txBody>
      </p:sp>
    </p:spTree>
    <p:extLst>
      <p:ext uri="{BB962C8B-B14F-4D97-AF65-F5344CB8AC3E}">
        <p14:creationId xmlns:p14="http://schemas.microsoft.com/office/powerpoint/2010/main" val="35517088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Origins of the Catholic Church</a:t>
            </a:r>
          </a:p>
        </p:txBody>
      </p:sp>
      <p:sp>
        <p:nvSpPr>
          <p:cNvPr id="3" name="Content Placeholder 2"/>
          <p:cNvSpPr>
            <a:spLocks noGrp="1"/>
          </p:cNvSpPr>
          <p:nvPr>
            <p:ph idx="1"/>
          </p:nvPr>
        </p:nvSpPr>
        <p:spPr/>
        <p:txBody>
          <a:bodyPr/>
          <a:lstStyle/>
          <a:p>
            <a:r>
              <a:rPr lang="en-GB" dirty="0"/>
              <a:t>In 1054, when the debaters could not agree, the leaders from Rome</a:t>
            </a:r>
            <a:br>
              <a:rPr lang="en-GB" dirty="0"/>
            </a:br>
            <a:r>
              <a:rPr lang="en-GB" dirty="0"/>
              <a:t>put a document on the altar saying that the Christians of Constantinople were no longer in union with Rome.</a:t>
            </a:r>
          </a:p>
          <a:p>
            <a:r>
              <a:rPr lang="en-GB" dirty="0"/>
              <a:t>The Patriarch (leader of the Church) in Constantinople, Michael </a:t>
            </a:r>
            <a:r>
              <a:rPr lang="en-GB" dirty="0" err="1"/>
              <a:t>Cerularius</a:t>
            </a:r>
            <a:r>
              <a:rPr lang="en-GB" dirty="0"/>
              <a:t>, condemned the West.</a:t>
            </a:r>
          </a:p>
          <a:p>
            <a:r>
              <a:rPr lang="en-GB" dirty="0"/>
              <a:t>After that there were two separate Churches.</a:t>
            </a:r>
          </a:p>
          <a:p>
            <a:r>
              <a:rPr lang="en-GB" dirty="0"/>
              <a:t>Today, more than half of the world’s Christians are Catholics.</a:t>
            </a:r>
          </a:p>
        </p:txBody>
      </p:sp>
    </p:spTree>
    <p:extLst>
      <p:ext uri="{BB962C8B-B14F-4D97-AF65-F5344CB8AC3E}">
        <p14:creationId xmlns:p14="http://schemas.microsoft.com/office/powerpoint/2010/main" val="13275765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Task Four</a:t>
            </a:r>
          </a:p>
        </p:txBody>
      </p:sp>
      <p:sp>
        <p:nvSpPr>
          <p:cNvPr id="5" name="Content Placeholder 4"/>
          <p:cNvSpPr>
            <a:spLocks noGrp="1"/>
          </p:cNvSpPr>
          <p:nvPr>
            <p:ph idx="1"/>
          </p:nvPr>
        </p:nvSpPr>
        <p:spPr/>
        <p:txBody>
          <a:bodyPr>
            <a:normAutofit/>
          </a:bodyPr>
          <a:lstStyle/>
          <a:p>
            <a:r>
              <a:rPr lang="en-GB" sz="2800" dirty="0"/>
              <a:t>How do you think Jesus would have responded to this separation of the Church if he had been alive?</a:t>
            </a:r>
          </a:p>
          <a:p>
            <a:r>
              <a:rPr lang="en-GB" sz="2800" dirty="0"/>
              <a:t>Explain your answer.</a:t>
            </a:r>
          </a:p>
          <a:p>
            <a:r>
              <a:rPr lang="en-GB" sz="2800" dirty="0"/>
              <a:t>Swap books with your partner and mark their answer.</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76015" y="4004851"/>
            <a:ext cx="1983970" cy="2347894"/>
          </a:xfrm>
          <a:prstGeom prst="rect">
            <a:avLst/>
          </a:prstGeom>
          <a:ln>
            <a:noFill/>
          </a:ln>
          <a:effectLst>
            <a:softEdge rad="112500"/>
          </a:effectLst>
        </p:spPr>
      </p:pic>
    </p:spTree>
    <p:extLst>
      <p:ext uri="{BB962C8B-B14F-4D97-AF65-F5344CB8AC3E}">
        <p14:creationId xmlns:p14="http://schemas.microsoft.com/office/powerpoint/2010/main" val="29710391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Pope</a:t>
            </a:r>
          </a:p>
        </p:txBody>
      </p:sp>
      <p:sp>
        <p:nvSpPr>
          <p:cNvPr id="3" name="Content Placeholder 2"/>
          <p:cNvSpPr>
            <a:spLocks noGrp="1"/>
          </p:cNvSpPr>
          <p:nvPr>
            <p:ph idx="1"/>
          </p:nvPr>
        </p:nvSpPr>
        <p:spPr/>
        <p:txBody>
          <a:bodyPr/>
          <a:lstStyle/>
          <a:p>
            <a:r>
              <a:rPr lang="en-GB" dirty="0"/>
              <a:t>The leader of the Catholic Church is called by many </a:t>
            </a:r>
            <a:br>
              <a:rPr lang="en-GB" dirty="0"/>
            </a:br>
            <a:r>
              <a:rPr lang="en-GB" dirty="0"/>
              <a:t>different names:</a:t>
            </a:r>
          </a:p>
          <a:p>
            <a:pPr lvl="1"/>
            <a:r>
              <a:rPr lang="en-GB" dirty="0"/>
              <a:t>Vicar of Christ</a:t>
            </a:r>
          </a:p>
          <a:p>
            <a:pPr lvl="1"/>
            <a:r>
              <a:rPr lang="en-GB" dirty="0"/>
              <a:t>Bishop of Rome</a:t>
            </a:r>
          </a:p>
          <a:p>
            <a:pPr lvl="1"/>
            <a:r>
              <a:rPr lang="en-GB" dirty="0"/>
              <a:t>Pope – ‘father’</a:t>
            </a:r>
          </a:p>
          <a:p>
            <a:pPr lvl="1"/>
            <a:r>
              <a:rPr lang="en-GB" i="1" dirty="0" err="1"/>
              <a:t>Servus</a:t>
            </a:r>
            <a:r>
              <a:rPr lang="en-GB" i="1" dirty="0"/>
              <a:t> </a:t>
            </a:r>
            <a:r>
              <a:rPr lang="en-GB" i="1" dirty="0" err="1"/>
              <a:t>servorum</a:t>
            </a:r>
            <a:r>
              <a:rPr lang="en-GB" i="1" dirty="0"/>
              <a:t> Dei </a:t>
            </a:r>
            <a:r>
              <a:rPr lang="en-GB" dirty="0"/>
              <a:t>– ‘Servant of the Servants of God’</a:t>
            </a:r>
          </a:p>
          <a:p>
            <a:pPr lvl="1"/>
            <a:r>
              <a:rPr lang="en-GB" dirty="0"/>
              <a:t>Successor of St Peter.</a:t>
            </a:r>
          </a:p>
          <a:p>
            <a:r>
              <a:rPr lang="en-GB" dirty="0"/>
              <a:t>The current Pope is Francis I.</a:t>
            </a:r>
          </a:p>
          <a:p>
            <a:endParaRPr lang="en-GB" dirty="0"/>
          </a:p>
          <a:p>
            <a:r>
              <a:rPr lang="en-GB" dirty="0"/>
              <a:t>Gregorian Chant is associated with the worship of</a:t>
            </a:r>
            <a:br>
              <a:rPr lang="en-GB" dirty="0"/>
            </a:br>
            <a:r>
              <a:rPr lang="en-GB" dirty="0"/>
              <a:t>the Catholic Church </a:t>
            </a:r>
            <a:r>
              <a:rPr lang="en-GB" dirty="0">
                <a:hlinkClick r:id="rId2"/>
              </a:rPr>
              <a:t>https://www.youtube.com/watch?v=JXByMD4XWso</a:t>
            </a:r>
            <a:endParaRPr lang="en-GB" dirty="0"/>
          </a:p>
          <a:p>
            <a:endParaRPr lang="en-GB"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9613371" y="3940234"/>
            <a:ext cx="2315220" cy="1736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28681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Plenary</a:t>
            </a:r>
          </a:p>
        </p:txBody>
      </p:sp>
      <p:sp>
        <p:nvSpPr>
          <p:cNvPr id="3" name="Content Placeholder 2"/>
          <p:cNvSpPr>
            <a:spLocks noGrp="1"/>
          </p:cNvSpPr>
          <p:nvPr>
            <p:ph idx="1"/>
          </p:nvPr>
        </p:nvSpPr>
        <p:spPr/>
        <p:txBody>
          <a:bodyPr>
            <a:normAutofit/>
          </a:bodyPr>
          <a:lstStyle/>
          <a:p>
            <a:r>
              <a:rPr lang="en-GB" sz="2800" dirty="0"/>
              <a:t>Write down three things that you learnt about the </a:t>
            </a:r>
            <a:br>
              <a:rPr lang="en-GB" sz="2800" dirty="0"/>
            </a:br>
            <a:r>
              <a:rPr lang="en-GB" sz="2800" dirty="0"/>
              <a:t>Catholic Church.</a:t>
            </a:r>
          </a:p>
          <a:p>
            <a:endParaRPr lang="en-GB" dirty="0"/>
          </a:p>
          <a:p>
            <a:endParaRPr lang="en-GB" dirty="0"/>
          </a:p>
          <a:p>
            <a:endParaRPr lang="en-GB" dirty="0"/>
          </a:p>
          <a:p>
            <a:endParaRPr lang="en-GB" dirty="0"/>
          </a:p>
          <a:p>
            <a:endParaRPr lang="en-GB" dirty="0"/>
          </a:p>
          <a:p>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20336" y="2996952"/>
            <a:ext cx="2736304" cy="3619384"/>
          </a:xfrm>
          <a:prstGeom prst="rect">
            <a:avLst/>
          </a:prstGeom>
        </p:spPr>
      </p:pic>
    </p:spTree>
    <p:extLst>
      <p:ext uri="{BB962C8B-B14F-4D97-AF65-F5344CB8AC3E}">
        <p14:creationId xmlns:p14="http://schemas.microsoft.com/office/powerpoint/2010/main" val="32915615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dirty="0"/>
              <a:t>Key words</a:t>
            </a:r>
          </a:p>
        </p:txBody>
      </p:sp>
      <p:sp>
        <p:nvSpPr>
          <p:cNvPr id="14" name="Content Placeholder 13"/>
          <p:cNvSpPr>
            <a:spLocks noGrp="1"/>
          </p:cNvSpPr>
          <p:nvPr>
            <p:ph idx="1"/>
          </p:nvPr>
        </p:nvSpPr>
        <p:spPr/>
        <p:txBody>
          <a:bodyPr/>
          <a:lstStyle/>
          <a:p>
            <a:r>
              <a:rPr lang="en-GB" dirty="0"/>
              <a:t>Denomination</a:t>
            </a:r>
          </a:p>
          <a:p>
            <a:r>
              <a:rPr lang="en-GB" dirty="0"/>
              <a:t>Catholic</a:t>
            </a:r>
          </a:p>
          <a:p>
            <a:r>
              <a:rPr lang="en-GB" dirty="0"/>
              <a:t>Orthodox</a:t>
            </a:r>
          </a:p>
          <a:p>
            <a:r>
              <a:rPr lang="en-GB" dirty="0"/>
              <a:t>Anglican</a:t>
            </a:r>
          </a:p>
          <a:p>
            <a:r>
              <a:rPr lang="en-GB" dirty="0"/>
              <a:t>Non-conformist</a:t>
            </a:r>
          </a:p>
          <a:p>
            <a:r>
              <a:rPr lang="en-GB" dirty="0"/>
              <a:t>Pentecostal</a:t>
            </a:r>
          </a:p>
          <a:p>
            <a:endParaRPr lang="en-GB" dirty="0"/>
          </a:p>
          <a:p>
            <a:pPr marL="0" indent="0" algn="ctr">
              <a:buNone/>
            </a:pPr>
            <a:r>
              <a:rPr lang="en-GB" i="1" dirty="0"/>
              <a:t>Copy these key words into your books</a:t>
            </a:r>
          </a:p>
        </p:txBody>
      </p:sp>
    </p:spTree>
    <p:extLst>
      <p:ext uri="{BB962C8B-B14F-4D97-AF65-F5344CB8AC3E}">
        <p14:creationId xmlns:p14="http://schemas.microsoft.com/office/powerpoint/2010/main" val="30428263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Starter</a:t>
            </a:r>
          </a:p>
        </p:txBody>
      </p:sp>
      <p:sp>
        <p:nvSpPr>
          <p:cNvPr id="3" name="Content Placeholder 2"/>
          <p:cNvSpPr>
            <a:spLocks noGrp="1"/>
          </p:cNvSpPr>
          <p:nvPr>
            <p:ph idx="1"/>
          </p:nvPr>
        </p:nvSpPr>
        <p:spPr/>
        <p:txBody>
          <a:bodyPr/>
          <a:lstStyle/>
          <a:p>
            <a:r>
              <a:rPr lang="en-GB" dirty="0"/>
              <a:t>Create a timeline of your own life</a:t>
            </a:r>
          </a:p>
          <a:p>
            <a:r>
              <a:rPr lang="en-GB" dirty="0"/>
              <a:t>Example:</a:t>
            </a:r>
          </a:p>
          <a:p>
            <a:pPr lvl="1"/>
            <a:r>
              <a:rPr lang="en-GB" dirty="0"/>
              <a:t>Born 4th January 2001</a:t>
            </a:r>
          </a:p>
          <a:p>
            <a:pPr lvl="1"/>
            <a:r>
              <a:rPr lang="en-GB" dirty="0"/>
              <a:t>Started at Primary School …</a:t>
            </a:r>
          </a:p>
          <a:p>
            <a:pPr lvl="1"/>
            <a:endParaRPr lang="en-GB" dirty="0"/>
          </a:p>
          <a:p>
            <a:pPr lvl="1"/>
            <a:endParaRPr lang="en-GB" dirty="0"/>
          </a:p>
          <a:p>
            <a:pPr lvl="1"/>
            <a:endParaRPr lang="en-GB" dirty="0"/>
          </a:p>
          <a:p>
            <a:r>
              <a:rPr lang="en-GB" dirty="0"/>
              <a:t>After you have completed your timeline compare it with a partner and highlight the key differences.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46571" y="2303834"/>
            <a:ext cx="2334638" cy="2250332"/>
          </a:xfrm>
          <a:prstGeom prst="rect">
            <a:avLst/>
          </a:prstGeom>
        </p:spPr>
      </p:pic>
    </p:spTree>
    <p:extLst>
      <p:ext uri="{BB962C8B-B14F-4D97-AF65-F5344CB8AC3E}">
        <p14:creationId xmlns:p14="http://schemas.microsoft.com/office/powerpoint/2010/main" val="374712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Christian Church</a:t>
            </a:r>
          </a:p>
        </p:txBody>
      </p:sp>
      <p:sp>
        <p:nvSpPr>
          <p:cNvPr id="3" name="Content Placeholder 2"/>
          <p:cNvSpPr>
            <a:spLocks noGrp="1"/>
          </p:cNvSpPr>
          <p:nvPr>
            <p:ph idx="1"/>
          </p:nvPr>
        </p:nvSpPr>
        <p:spPr/>
        <p:txBody>
          <a:bodyPr/>
          <a:lstStyle/>
          <a:p>
            <a:endParaRPr lang="en-GB" dirty="0"/>
          </a:p>
          <a:p>
            <a:r>
              <a:rPr lang="en-GB" dirty="0"/>
              <a:t>Sometimes the different denominations (parts) of the Christian Church are represented as being parts of a tree.</a:t>
            </a:r>
          </a:p>
          <a:p>
            <a:r>
              <a:rPr lang="en-GB" dirty="0"/>
              <a:t>After the Holy Spirit came to Jesus’ followers at Pentecost, they started to worship together in Jerusalem – this became the first Christian Church.</a:t>
            </a:r>
          </a:p>
          <a:p>
            <a:r>
              <a:rPr lang="en-GB" dirty="0"/>
              <a:t>As the news about Christianity spread across the countries around the Mediterranean, more and more Churches were formed.</a:t>
            </a:r>
          </a:p>
          <a:p>
            <a:r>
              <a:rPr lang="en-GB" dirty="0"/>
              <a:t>At first they looked to Jesus’ twelve disciples and St Paul for guidance.</a:t>
            </a:r>
          </a:p>
          <a:p>
            <a:r>
              <a:rPr lang="en-GB" dirty="0"/>
              <a:t>Later the Church began to develop a structure of deacons, priests and bishops.</a:t>
            </a:r>
          </a:p>
          <a:p>
            <a:r>
              <a:rPr lang="en-GB" dirty="0"/>
              <a:t>It was the bishops who made decisions for the local churches in their area.</a:t>
            </a:r>
          </a:p>
        </p:txBody>
      </p:sp>
    </p:spTree>
    <p:extLst>
      <p:ext uri="{BB962C8B-B14F-4D97-AF65-F5344CB8AC3E}">
        <p14:creationId xmlns:p14="http://schemas.microsoft.com/office/powerpoint/2010/main" val="3710795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Spread of Christianity in the 1st century </a:t>
            </a:r>
            <a:r>
              <a:rPr lang="en-GB" cap="small" dirty="0" err="1"/>
              <a:t>ce</a:t>
            </a:r>
            <a:endParaRPr lang="en-GB" cap="small"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50771" y="2195489"/>
            <a:ext cx="6090458" cy="4263320"/>
          </a:xfrm>
        </p:spPr>
      </p:pic>
      <p:sp>
        <p:nvSpPr>
          <p:cNvPr id="8" name="Right Arrow 7"/>
          <p:cNvSpPr/>
          <p:nvPr/>
        </p:nvSpPr>
        <p:spPr>
          <a:xfrm rot="9738395">
            <a:off x="6685005" y="4172459"/>
            <a:ext cx="3718535" cy="190065"/>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10344472" y="3140968"/>
            <a:ext cx="1728192" cy="72008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F0000"/>
                </a:solidFill>
              </a:rPr>
              <a:t>Jerusalem</a:t>
            </a:r>
          </a:p>
        </p:txBody>
      </p:sp>
    </p:spTree>
    <p:extLst>
      <p:ext uri="{BB962C8B-B14F-4D97-AF65-F5344CB8AC3E}">
        <p14:creationId xmlns:p14="http://schemas.microsoft.com/office/powerpoint/2010/main" val="4219550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Task One</a:t>
            </a:r>
          </a:p>
        </p:txBody>
      </p:sp>
      <p:sp>
        <p:nvSpPr>
          <p:cNvPr id="5" name="Content Placeholder 4"/>
          <p:cNvSpPr>
            <a:spLocks noGrp="1"/>
          </p:cNvSpPr>
          <p:nvPr>
            <p:ph idx="1"/>
          </p:nvPr>
        </p:nvSpPr>
        <p:spPr/>
        <p:txBody>
          <a:bodyPr/>
          <a:lstStyle/>
          <a:p>
            <a:r>
              <a:rPr lang="en-GB" dirty="0"/>
              <a:t>Looking at the arrows, write down the importance of each part</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60164" y="3140968"/>
            <a:ext cx="3471672" cy="3471672"/>
          </a:xfrm>
          <a:prstGeom prst="rect">
            <a:avLst/>
          </a:prstGeom>
        </p:spPr>
      </p:pic>
      <p:sp>
        <p:nvSpPr>
          <p:cNvPr id="11" name="Right Arrow 10"/>
          <p:cNvSpPr/>
          <p:nvPr/>
        </p:nvSpPr>
        <p:spPr>
          <a:xfrm>
            <a:off x="3935760" y="5949280"/>
            <a:ext cx="1296144" cy="72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ight Arrow 11"/>
          <p:cNvSpPr/>
          <p:nvPr/>
        </p:nvSpPr>
        <p:spPr>
          <a:xfrm rot="10800000">
            <a:off x="6096000" y="5301208"/>
            <a:ext cx="1872208"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ight Arrow 13"/>
          <p:cNvSpPr/>
          <p:nvPr/>
        </p:nvSpPr>
        <p:spPr>
          <a:xfrm rot="9738395">
            <a:off x="6261924" y="3846424"/>
            <a:ext cx="2411962"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ight Arrow 14"/>
          <p:cNvSpPr/>
          <p:nvPr/>
        </p:nvSpPr>
        <p:spPr>
          <a:xfrm rot="495330">
            <a:off x="2822927" y="3595170"/>
            <a:ext cx="2411962"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8716980" y="3188829"/>
            <a:ext cx="1800200" cy="58429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1">
                    <a:lumMod val="75000"/>
                  </a:schemeClr>
                </a:solidFill>
              </a:rPr>
              <a:t>Branch</a:t>
            </a:r>
          </a:p>
        </p:txBody>
      </p:sp>
      <p:sp>
        <p:nvSpPr>
          <p:cNvPr id="17" name="Rectangle 16"/>
          <p:cNvSpPr/>
          <p:nvPr/>
        </p:nvSpPr>
        <p:spPr>
          <a:xfrm>
            <a:off x="8184232" y="5009058"/>
            <a:ext cx="1800200" cy="58429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1">
                    <a:lumMod val="75000"/>
                  </a:schemeClr>
                </a:solidFill>
              </a:rPr>
              <a:t>Trunk</a:t>
            </a:r>
          </a:p>
        </p:txBody>
      </p:sp>
      <p:sp>
        <p:nvSpPr>
          <p:cNvPr id="18" name="Rectangle 17"/>
          <p:cNvSpPr/>
          <p:nvPr/>
        </p:nvSpPr>
        <p:spPr>
          <a:xfrm>
            <a:off x="911424" y="3049079"/>
            <a:ext cx="1800200" cy="58429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accent1">
                    <a:lumMod val="75000"/>
                  </a:schemeClr>
                </a:solidFill>
              </a:rPr>
              <a:t>Leaf</a:t>
            </a:r>
          </a:p>
        </p:txBody>
      </p:sp>
      <p:sp>
        <p:nvSpPr>
          <p:cNvPr id="19" name="Rectangle 18"/>
          <p:cNvSpPr/>
          <p:nvPr/>
        </p:nvSpPr>
        <p:spPr>
          <a:xfrm>
            <a:off x="1932041" y="5729138"/>
            <a:ext cx="1800200" cy="58429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1">
                    <a:lumMod val="75000"/>
                  </a:schemeClr>
                </a:solidFill>
              </a:rPr>
              <a:t>Root</a:t>
            </a:r>
          </a:p>
        </p:txBody>
      </p:sp>
    </p:spTree>
    <p:extLst>
      <p:ext uri="{BB962C8B-B14F-4D97-AF65-F5344CB8AC3E}">
        <p14:creationId xmlns:p14="http://schemas.microsoft.com/office/powerpoint/2010/main" val="9869070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Task One</a:t>
            </a:r>
          </a:p>
        </p:txBody>
      </p:sp>
      <p:sp>
        <p:nvSpPr>
          <p:cNvPr id="9" name="Content Placeholder 8">
            <a:extLst>
              <a:ext uri="{FF2B5EF4-FFF2-40B4-BE49-F238E27FC236}">
                <a16:creationId xmlns:a16="http://schemas.microsoft.com/office/drawing/2014/main" id="{103009F4-CF81-440D-A150-338B45ED09CE}"/>
              </a:ext>
            </a:extLst>
          </p:cNvPr>
          <p:cNvSpPr>
            <a:spLocks noGrp="1"/>
          </p:cNvSpPr>
          <p:nvPr>
            <p:ph idx="1"/>
          </p:nvPr>
        </p:nvSpPr>
        <p:spPr/>
        <p:txBody>
          <a:bodyPr/>
          <a:lstStyle/>
          <a:p>
            <a:endParaRPr lang="en-GB"/>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60164" y="3140968"/>
            <a:ext cx="3471672" cy="3471672"/>
          </a:xfrm>
          <a:prstGeom prst="rect">
            <a:avLst/>
          </a:prstGeom>
        </p:spPr>
      </p:pic>
      <p:sp>
        <p:nvSpPr>
          <p:cNvPr id="5" name="Right Arrow 4"/>
          <p:cNvSpPr/>
          <p:nvPr/>
        </p:nvSpPr>
        <p:spPr>
          <a:xfrm>
            <a:off x="3935760" y="5949280"/>
            <a:ext cx="1296144" cy="72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ight Arrow 5"/>
          <p:cNvSpPr/>
          <p:nvPr/>
        </p:nvSpPr>
        <p:spPr>
          <a:xfrm rot="10800000">
            <a:off x="6096000" y="5301208"/>
            <a:ext cx="1872208"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ight Arrow 6"/>
          <p:cNvSpPr/>
          <p:nvPr/>
        </p:nvSpPr>
        <p:spPr>
          <a:xfrm rot="9738395">
            <a:off x="6261924" y="3846424"/>
            <a:ext cx="2411962"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ight Arrow 7"/>
          <p:cNvSpPr/>
          <p:nvPr/>
        </p:nvSpPr>
        <p:spPr>
          <a:xfrm rot="495330">
            <a:off x="2822927" y="3595170"/>
            <a:ext cx="2411962"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911424" y="3049079"/>
            <a:ext cx="1800200" cy="153204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accent1">
                    <a:lumMod val="75000"/>
                  </a:schemeClr>
                </a:solidFill>
              </a:rPr>
              <a:t>Leaf: represents the smaller Christian Churches which have formed</a:t>
            </a:r>
          </a:p>
        </p:txBody>
      </p:sp>
      <p:sp>
        <p:nvSpPr>
          <p:cNvPr id="13" name="Rectangle 12"/>
          <p:cNvSpPr/>
          <p:nvPr/>
        </p:nvSpPr>
        <p:spPr>
          <a:xfrm>
            <a:off x="1817175" y="5009058"/>
            <a:ext cx="1800200" cy="153204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1">
                    <a:lumMod val="75000"/>
                  </a:schemeClr>
                </a:solidFill>
              </a:rPr>
              <a:t>Roots: the basis of the Christian Church is Judaism</a:t>
            </a:r>
          </a:p>
        </p:txBody>
      </p:sp>
      <p:sp>
        <p:nvSpPr>
          <p:cNvPr id="15" name="Rectangle 14"/>
          <p:cNvSpPr/>
          <p:nvPr/>
        </p:nvSpPr>
        <p:spPr>
          <a:xfrm>
            <a:off x="8832304" y="2725539"/>
            <a:ext cx="1800200" cy="153204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accent1">
                    <a:lumMod val="75000"/>
                  </a:schemeClr>
                </a:solidFill>
              </a:rPr>
              <a:t>Branch: represents the main denominations of the Christian Church today</a:t>
            </a:r>
          </a:p>
        </p:txBody>
      </p:sp>
      <p:sp>
        <p:nvSpPr>
          <p:cNvPr id="16" name="Rectangle 15"/>
          <p:cNvSpPr/>
          <p:nvPr/>
        </p:nvSpPr>
        <p:spPr>
          <a:xfrm>
            <a:off x="8184232" y="4535183"/>
            <a:ext cx="1800200" cy="153204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accent1">
                    <a:lumMod val="75000"/>
                  </a:schemeClr>
                </a:solidFill>
              </a:rPr>
              <a:t>Trunk: this represents Jesus, his disciples and the early Christian Church</a:t>
            </a:r>
          </a:p>
        </p:txBody>
      </p:sp>
    </p:spTree>
    <p:extLst>
      <p:ext uri="{BB962C8B-B14F-4D97-AF65-F5344CB8AC3E}">
        <p14:creationId xmlns:p14="http://schemas.microsoft.com/office/powerpoint/2010/main" val="12422973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Task Two</a:t>
            </a:r>
          </a:p>
        </p:txBody>
      </p:sp>
      <p:sp>
        <p:nvSpPr>
          <p:cNvPr id="3" name="Content Placeholder 2"/>
          <p:cNvSpPr>
            <a:spLocks noGrp="1"/>
          </p:cNvSpPr>
          <p:nvPr>
            <p:ph idx="1"/>
          </p:nvPr>
        </p:nvSpPr>
        <p:spPr/>
        <p:txBody>
          <a:bodyPr/>
          <a:lstStyle/>
          <a:p>
            <a:r>
              <a:rPr lang="en-GB" dirty="0"/>
              <a:t>In groups, list as many different Christian denominations and Churches</a:t>
            </a:r>
            <a:br>
              <a:rPr lang="en-GB" dirty="0"/>
            </a:br>
            <a:r>
              <a:rPr lang="en-GB" dirty="0"/>
              <a:t>as you can think of.</a:t>
            </a:r>
          </a:p>
          <a:p>
            <a:endParaRPr lang="en-GB" dirty="0"/>
          </a:p>
          <a:p>
            <a:endParaRPr lang="en-GB" dirty="0"/>
          </a:p>
        </p:txBody>
      </p:sp>
      <p:pic>
        <p:nvPicPr>
          <p:cNvPr id="4" name="Picture 3"/>
          <p:cNvPicPr>
            <a:picLocks noChangeAspect="1"/>
          </p:cNvPicPr>
          <p:nvPr/>
        </p:nvPicPr>
        <p:blipFill>
          <a:blip r:embed="rId2" cstate="print">
            <a:extLst>
              <a:ext uri="{BEBA8EAE-BF5A-486C-A8C5-ECC9F3942E4B}">
                <a14:imgProps xmlns:a14="http://schemas.microsoft.com/office/drawing/2010/main">
                  <a14:imgLayer r:embed="rId3">
                    <a14:imgEffect>
                      <a14:artisticGlowEdges/>
                    </a14:imgEffect>
                  </a14:imgLayer>
                </a14:imgProps>
              </a:ext>
              <a:ext uri="{28A0092B-C50C-407E-A947-70E740481C1C}">
                <a14:useLocalDpi xmlns:a14="http://schemas.microsoft.com/office/drawing/2010/main" val="0"/>
              </a:ext>
            </a:extLst>
          </a:blip>
          <a:stretch>
            <a:fillRect/>
          </a:stretch>
        </p:blipFill>
        <p:spPr>
          <a:xfrm>
            <a:off x="7680176" y="2708920"/>
            <a:ext cx="3471672" cy="3471672"/>
          </a:xfrm>
          <a:prstGeom prst="rect">
            <a:avLst/>
          </a:prstGeom>
          <a:ln>
            <a:noFill/>
          </a:ln>
          <a:effectLst>
            <a:softEdge rad="112500"/>
          </a:effectLst>
        </p:spPr>
      </p:pic>
    </p:spTree>
    <p:extLst>
      <p:ext uri="{BB962C8B-B14F-4D97-AF65-F5344CB8AC3E}">
        <p14:creationId xmlns:p14="http://schemas.microsoft.com/office/powerpoint/2010/main" val="38110969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Task Three</a:t>
            </a:r>
          </a:p>
        </p:txBody>
      </p:sp>
      <p:sp>
        <p:nvSpPr>
          <p:cNvPr id="3" name="Content Placeholder 2"/>
          <p:cNvSpPr>
            <a:spLocks noGrp="1"/>
          </p:cNvSpPr>
          <p:nvPr>
            <p:ph idx="1"/>
          </p:nvPr>
        </p:nvSpPr>
        <p:spPr/>
        <p:txBody>
          <a:bodyPr/>
          <a:lstStyle/>
          <a:p>
            <a:r>
              <a:rPr lang="en-GB" dirty="0"/>
              <a:t>Answer the following questions in your books:</a:t>
            </a:r>
          </a:p>
          <a:p>
            <a:pPr lvl="1"/>
            <a:r>
              <a:rPr lang="en-GB" dirty="0"/>
              <a:t>Why do you think there are so many different denominations (parts) of Christianity?</a:t>
            </a:r>
          </a:p>
          <a:p>
            <a:pPr lvl="1"/>
            <a:r>
              <a:rPr lang="en-GB" dirty="0"/>
              <a:t>Do you think that all the different denominations of Christianity have the same beliefs and / or practices?</a:t>
            </a:r>
          </a:p>
          <a:p>
            <a:pPr lvl="1"/>
            <a:r>
              <a:rPr lang="en-GB" dirty="0"/>
              <a:t>Do you think that all the different denominations agree with one another? Why?</a:t>
            </a:r>
          </a:p>
          <a:p>
            <a:pPr lvl="1"/>
            <a:r>
              <a:rPr lang="en-GB" dirty="0"/>
              <a:t>Do you think that Christianity, as a religion, should have so many different denominations? Why?</a:t>
            </a:r>
          </a:p>
        </p:txBody>
      </p:sp>
    </p:spTree>
    <p:extLst>
      <p:ext uri="{BB962C8B-B14F-4D97-AF65-F5344CB8AC3E}">
        <p14:creationId xmlns:p14="http://schemas.microsoft.com/office/powerpoint/2010/main" val="3739118367"/>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D26428C49615143BE8230498DF89BBE" ma:contentTypeVersion="8" ma:contentTypeDescription="Create a new document." ma:contentTypeScope="" ma:versionID="1f3812cca46b4639fad5a817466ef533">
  <xsd:schema xmlns:xsd="http://www.w3.org/2001/XMLSchema" xmlns:xs="http://www.w3.org/2001/XMLSchema" xmlns:p="http://schemas.microsoft.com/office/2006/metadata/properties" xmlns:ns2="3daa3796-40a0-4fe0-acc9-e99f93d22791" targetNamespace="http://schemas.microsoft.com/office/2006/metadata/properties" ma:root="true" ma:fieldsID="49f52ad48b89cf9253fdf898f1bb033c" ns2:_="">
    <xsd:import namespace="3daa3796-40a0-4fe0-acc9-e99f93d2279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daa3796-40a0-4fe0-acc9-e99f93d2279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D3551C2-F62C-4CFB-9DBF-A8C10C521EDD}"/>
</file>

<file path=customXml/itemProps2.xml><?xml version="1.0" encoding="utf-8"?>
<ds:datastoreItem xmlns:ds="http://schemas.openxmlformats.org/officeDocument/2006/customXml" ds:itemID="{DFB3F50F-7549-4C08-A396-66768DC98A80}"/>
</file>

<file path=customXml/itemProps3.xml><?xml version="1.0" encoding="utf-8"?>
<ds:datastoreItem xmlns:ds="http://schemas.openxmlformats.org/officeDocument/2006/customXml" ds:itemID="{5C17056F-524F-4B5F-A5FF-15051327B15B}"/>
</file>

<file path=docProps/app.xml><?xml version="1.0" encoding="utf-8"?>
<Properties xmlns="http://schemas.openxmlformats.org/officeDocument/2006/extended-properties" xmlns:vt="http://schemas.openxmlformats.org/officeDocument/2006/docPropsVTypes">
  <Template>TM04033937[[fn=Vapor Trail]]</Template>
  <TotalTime>232</TotalTime>
  <Words>532</Words>
  <Application>Microsoft Office PowerPoint</Application>
  <PresentationFormat>Widescreen</PresentationFormat>
  <Paragraphs>112</Paragraphs>
  <Slides>19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Rivina TC Pen</vt:lpstr>
      <vt:lpstr>Calibri</vt:lpstr>
      <vt:lpstr>Century Gothic</vt:lpstr>
      <vt:lpstr>Arial</vt:lpstr>
      <vt:lpstr>Vapor Trail</vt:lpstr>
      <vt:lpstr>Catholics ~ Priests</vt:lpstr>
      <vt:lpstr>Key words</vt:lpstr>
      <vt:lpstr>Starter</vt:lpstr>
      <vt:lpstr>The Christian Church</vt:lpstr>
      <vt:lpstr>Spread of Christianity in the 1st century ce</vt:lpstr>
      <vt:lpstr>Task One</vt:lpstr>
      <vt:lpstr>Task One</vt:lpstr>
      <vt:lpstr>Task Two</vt:lpstr>
      <vt:lpstr>Task Three</vt:lpstr>
      <vt:lpstr>Recap</vt:lpstr>
      <vt:lpstr>Key words</vt:lpstr>
      <vt:lpstr>find someone who</vt:lpstr>
      <vt:lpstr>Answers: find someone who</vt:lpstr>
      <vt:lpstr>The Origins of the Catholic Church</vt:lpstr>
      <vt:lpstr>The Origins of the Catholic Church</vt:lpstr>
      <vt:lpstr>The Origins of the Catholic Church</vt:lpstr>
      <vt:lpstr>Task Four</vt:lpstr>
      <vt:lpstr>The Pope</vt:lpstr>
      <vt:lpstr>Plenary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Catholics - Priests</dc:title>
  <dc:creator>Jon and Sam</dc:creator>
  <cp:lastModifiedBy>Jon and Sam</cp:lastModifiedBy>
  <cp:revision>23</cp:revision>
  <cp:lastPrinted>2019-06-18T10:37:11Z</cp:lastPrinted>
  <dcterms:created xsi:type="dcterms:W3CDTF">2019-05-17T13:38:34Z</dcterms:created>
  <dcterms:modified xsi:type="dcterms:W3CDTF">2019-06-20T07:41:39Z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0x010100BD26428C49615143BE8230498DF89BBE</vt:lpwstr>
  </property>
</Properties>
</file>