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60" r:id="rId5"/>
    <p:sldId id="259" r:id="rId6"/>
    <p:sldId id="261" r:id="rId7"/>
  </p:sldIdLst>
  <p:sldSz cx="12192000" cy="6858000"/>
  <p:notesSz cx="7099300" cy="10234613"/>
  <p:embeddedFontLst>
    <p:embeddedFont>
      <p:font typeface="Century Gothic" panose="020B0502020202020204" pitchFamily="34" charset="0"/>
      <p:regular r:id="rId8"/>
      <p:bold r:id="rId9"/>
      <p:italic r:id="rId10"/>
      <p:boldItalic r:id="rId11"/>
    </p:embeddedFont>
    <p:embeddedFont>
      <p:font typeface="Rivina TC Pen" pitchFamily="50"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6" descr="A person with collar shirt&#10;&#10;Description automatically generated">
            <a:extLst>
              <a:ext uri="{FF2B5EF4-FFF2-40B4-BE49-F238E27FC236}">
                <a16:creationId xmlns:a16="http://schemas.microsoft.com/office/drawing/2014/main" id="{8B075715-2080-44F9-9901-B80A9662AC32}"/>
              </a:ext>
            </a:extLst>
          </p:cNvPr>
          <p:cNvPicPr>
            <a:picLocks noChangeAspect="1"/>
          </p:cNvPicPr>
          <p:nvPr userDrawn="1"/>
        </p:nvPicPr>
        <p:blipFill rotWithShape="1">
          <a:blip r:embed="rId2"/>
          <a:srcRect r="3462" b="9111"/>
          <a:stretch/>
        </p:blipFill>
        <p:spPr>
          <a:xfrm>
            <a:off x="10139265" y="463576"/>
            <a:ext cx="1561323" cy="18946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lstStyle/>
          <a:p>
            <a:pPr algn="ctr"/>
            <a:r>
              <a:rPr lang="en-GB" dirty="0">
                <a:latin typeface="Rivina TC Pen" pitchFamily="50" charset="0"/>
              </a:rPr>
              <a:t>Catholics ~ Priests</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Transubstantiation</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pic>
        <p:nvPicPr>
          <p:cNvPr id="5" name="Picture 4">
            <a:extLst>
              <a:ext uri="{FF2B5EF4-FFF2-40B4-BE49-F238E27FC236}">
                <a16:creationId xmlns:a16="http://schemas.microsoft.com/office/drawing/2014/main" id="{A9D5E8C0-1178-41E3-931A-E28EE1C0DF68}"/>
              </a:ext>
            </a:extLst>
          </p:cNvPr>
          <p:cNvPicPr>
            <a:picLocks noChangeAspect="1"/>
          </p:cNvPicPr>
          <p:nvPr/>
        </p:nvPicPr>
        <p:blipFill>
          <a:blip r:embed="rId3"/>
          <a:stretch>
            <a:fillRect/>
          </a:stretch>
        </p:blipFill>
        <p:spPr>
          <a:xfrm>
            <a:off x="1371600" y="2628376"/>
            <a:ext cx="9858375" cy="1000125"/>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dirty="0"/>
              <a:t>Transubstantiation is a central eucharistic teaching of the Catholic Church and explains why the Eucharist or Mass is so central to Catholic worship.</a:t>
            </a:r>
          </a:p>
          <a:p>
            <a:r>
              <a:rPr lang="en-GB" dirty="0"/>
              <a:t>Transubstantiation: is, according to the teachings of the Catholic Church, the change of substance or essence by which the bread and wine offered in the sacrifice of the sacrament of the Eucharist during the Mass, become, in reality, the body and blood of Jesus Christ.</a:t>
            </a:r>
          </a:p>
        </p:txBody>
      </p:sp>
    </p:spTree>
    <p:extLst>
      <p:ext uri="{BB962C8B-B14F-4D97-AF65-F5344CB8AC3E}">
        <p14:creationId xmlns:p14="http://schemas.microsoft.com/office/powerpoint/2010/main" val="38177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dirty="0"/>
              <a:t>In simpler language, in the Mass, bread and wine are changed into the body and blood of Christ. This was defined and confirmed by the Church at the Fourth Lateran Council of 1215.</a:t>
            </a:r>
          </a:p>
          <a:p>
            <a:r>
              <a:rPr lang="en-GB" dirty="0"/>
              <a:t>The Church says that the way in which this happens is a mystery.</a:t>
            </a:r>
          </a:p>
          <a:p>
            <a:r>
              <a:rPr lang="en-GB" dirty="0"/>
              <a:t>This view was repeated and expanded at the Council of Trent (1545-1563).</a:t>
            </a:r>
          </a:p>
        </p:txBody>
      </p:sp>
    </p:spTree>
    <p:extLst>
      <p:ext uri="{BB962C8B-B14F-4D97-AF65-F5344CB8AC3E}">
        <p14:creationId xmlns:p14="http://schemas.microsoft.com/office/powerpoint/2010/main" val="25124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dirty="0"/>
              <a:t>The doctrine of transubstantiation in relation to the Eucharist can be viewed in terms of the Aristotelian distinction between substance and accident,</a:t>
            </a:r>
          </a:p>
          <a:p>
            <a:r>
              <a:rPr lang="en-GB" dirty="0"/>
              <a:t>Aristotle (367 </a:t>
            </a:r>
            <a:r>
              <a:rPr lang="en-GB" cap="small" dirty="0" err="1"/>
              <a:t>bce</a:t>
            </a:r>
            <a:r>
              <a:rPr lang="en-GB" dirty="0"/>
              <a:t>–347 </a:t>
            </a:r>
            <a:r>
              <a:rPr lang="en-GB" cap="small" dirty="0" err="1"/>
              <a:t>bce</a:t>
            </a:r>
            <a:r>
              <a:rPr lang="en-GB" dirty="0"/>
              <a:t>) distinguished between the essential and accidental properties of a thing. This distinction was used by Thomas Aquinas and others by saying that the bread and wine of the eucharist are considered accidents, since at transubstantiation, they become incidental to the essential substance of body and blood.</a:t>
            </a:r>
          </a:p>
        </p:txBody>
      </p:sp>
    </p:spTree>
    <p:extLst>
      <p:ext uri="{BB962C8B-B14F-4D97-AF65-F5344CB8AC3E}">
        <p14:creationId xmlns:p14="http://schemas.microsoft.com/office/powerpoint/2010/main" val="387110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i="1" dirty="0"/>
              <a:t>According to Catholic teaching, the whole of Christ, body and blood, soul and divinity, is in the sacrament, under each of the appearances of bread and wine and in each part of the appearances of bread and wine (since the substance of bread or wine is in each part of ordinary bread or wine, and the substance of Christ is in each part of the consecrated and transubstantiated elements of the host and the cup of the sacrament), but he is not in the sacrament as in a place and is not moved when the sacrament is moved. He is perceptible </a:t>
            </a:r>
            <a:r>
              <a:rPr lang="en-GB" dirty="0"/>
              <a:t>neither by the sense nor by the imagination, but only by the intellectual eye. (Thomas </a:t>
            </a:r>
            <a:r>
              <a:rPr lang="en-GB" dirty="0" err="1"/>
              <a:t>Aqunas</a:t>
            </a:r>
            <a:r>
              <a:rPr lang="en-GB" dirty="0"/>
              <a:t>, Summa Theologica, III, Question 76)</a:t>
            </a:r>
          </a:p>
        </p:txBody>
      </p:sp>
    </p:spTree>
    <p:extLst>
      <p:ext uri="{BB962C8B-B14F-4D97-AF65-F5344CB8AC3E}">
        <p14:creationId xmlns:p14="http://schemas.microsoft.com/office/powerpoint/2010/main" val="162644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b="1" dirty="0"/>
              <a:t>Task: </a:t>
            </a:r>
            <a:r>
              <a:rPr lang="en-GB" dirty="0"/>
              <a:t>Research Aristotle’s teaching on ‘substance’ and ‘accident’. Write an essay on the subject of transubstantiation considering his teachings. </a:t>
            </a:r>
          </a:p>
          <a:p>
            <a:r>
              <a:rPr lang="en-GB" dirty="0"/>
              <a:t>Remember: Most of Aristotle’s writings had been lost at the time when Jesus was born.</a:t>
            </a:r>
          </a:p>
        </p:txBody>
      </p:sp>
    </p:spTree>
    <p:extLst>
      <p:ext uri="{BB962C8B-B14F-4D97-AF65-F5344CB8AC3E}">
        <p14:creationId xmlns:p14="http://schemas.microsoft.com/office/powerpoint/2010/main" val="36819599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8" ma:contentTypeDescription="Create a new document." ma:contentTypeScope="" ma:versionID="1f3812cca46b4639fad5a817466ef533">
  <xsd:schema xmlns:xsd="http://www.w3.org/2001/XMLSchema" xmlns:xs="http://www.w3.org/2001/XMLSchema" xmlns:p="http://schemas.microsoft.com/office/2006/metadata/properties" xmlns:ns2="3daa3796-40a0-4fe0-acc9-e99f93d22791" targetNamespace="http://schemas.microsoft.com/office/2006/metadata/properties" ma:root="true" ma:fieldsID="49f52ad48b89cf9253fdf898f1bb033c"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B852B-64AB-481D-AC96-4FCBB7EAD9F4}"/>
</file>

<file path=customXml/itemProps2.xml><?xml version="1.0" encoding="utf-8"?>
<ds:datastoreItem xmlns:ds="http://schemas.openxmlformats.org/officeDocument/2006/customXml" ds:itemID="{69302BB9-FBA7-4127-A2F8-C0C5D25A83C9}"/>
</file>

<file path=customXml/itemProps3.xml><?xml version="1.0" encoding="utf-8"?>
<ds:datastoreItem xmlns:ds="http://schemas.openxmlformats.org/officeDocument/2006/customXml" ds:itemID="{BE8A4397-7477-4F5E-A75E-E9A1F04EFB69}"/>
</file>

<file path=docProps/app.xml><?xml version="1.0" encoding="utf-8"?>
<Properties xmlns="http://schemas.openxmlformats.org/officeDocument/2006/extended-properties" xmlns:vt="http://schemas.openxmlformats.org/officeDocument/2006/docPropsVTypes">
  <Template>TM04033937[[fn=Vapor Trail]]</Template>
  <TotalTime>266</TotalTime>
  <Words>411</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Rivina TC Pen</vt:lpstr>
      <vt:lpstr>Century Gothic</vt:lpstr>
      <vt:lpstr>Arial</vt:lpstr>
      <vt:lpstr>Vapor Trail</vt:lpstr>
      <vt:lpstr>Catholics ~ Priests</vt:lpstr>
      <vt:lpstr>Transubstantiation</vt:lpstr>
      <vt:lpstr>Transubstantiation</vt:lpstr>
      <vt:lpstr>Transubstantiation</vt:lpstr>
      <vt:lpstr>Transubstantiation</vt:lpstr>
      <vt:lpstr>Transubstantiation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Priests</dc:title>
  <dc:creator>Jon and Sam</dc:creator>
  <cp:lastModifiedBy>Jon and Sam</cp:lastModifiedBy>
  <cp:revision>16</cp:revision>
  <cp:lastPrinted>2019-06-19T13:15:47Z</cp:lastPrinted>
  <dcterms:created xsi:type="dcterms:W3CDTF">2019-05-17T13:38:34Z</dcterms:created>
  <dcterms:modified xsi:type="dcterms:W3CDTF">2019-06-19T14:51:14Z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