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presentation.xml" ContentType="application/vnd.openxmlformats-officedocument.presentationml.presentation.main+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sldIdLst>
    <p:sldId id="276" r:id="rId3"/>
    <p:sldId id="277" r:id="rId4"/>
    <p:sldId id="278" r:id="rId5"/>
    <p:sldId id="279" r:id="rId6"/>
    <p:sldId id="281" r:id="rId7"/>
    <p:sldId id="28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59415B-FFDE-42AF-B22E-0A0E0F37BD18}" type="datetimeFigureOut">
              <a:rPr lang="en-GB" smtClean="0"/>
              <a:t>27/04/2021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E94DE6-6978-4C19-BAE0-6744DC8C24ED}" type="slidenum">
              <a:rPr lang="en-GB" smtClean="0"/>
              <a:t>‹#›</a:t>
            </a:fld>
            <a:endParaRPr lang="en-GB"/>
          </a:p>
        </p:txBody>
      </p:sp>
    </p:spTree>
    <p:extLst>
      <p:ext uri="{BB962C8B-B14F-4D97-AF65-F5344CB8AC3E}">
        <p14:creationId xmlns:p14="http://schemas.microsoft.com/office/powerpoint/2010/main" val="2613407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8658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7481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210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4417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3062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2940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2F13F-249B-4B09-BA42-A58D3615C0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44A690F-9576-40DF-9272-2CD21F1F72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DC3D12-8E32-4338-AAA3-51A3AFB95D50}"/>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CF6FA68A-7E68-4409-ADAB-9F56E13959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F28108-962D-4275-A2F5-1CE98D68341C}"/>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1574497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42885-7C4F-4405-91A2-A76568B589E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94929EA-4692-4222-BF4E-E7E98E6661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7D0F79-0352-48B8-9D48-E4D8CC00DD08}"/>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E8D1F7F3-9FA1-4E30-9DCE-5C0C1BCBCF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1E1777-A1BF-44A5-8271-A97AD810E04A}"/>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931669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96893A-C83F-4F51-AC9A-B48B054871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A3C5A22-0CCA-476B-9DF0-DF1609ABAF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DE6A99-E61F-474A-B107-3E3D442AFB16}"/>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648C3E18-1778-4F45-9DF7-7ACAB4B9BA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DD13AF-580D-41F6-9385-CA7B7AEA4FA8}"/>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709435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40B04-589D-44C9-BF65-D350C225C2A8}"/>
              </a:ext>
            </a:extLst>
          </p:cNvPr>
          <p:cNvSpPr>
            <a:spLocks noGrp="1"/>
          </p:cNvSpPr>
          <p:nvPr>
            <p:ph type="ctrTitle" hasCustomPrompt="1"/>
          </p:nvPr>
        </p:nvSpPr>
        <p:spPr>
          <a:xfrm>
            <a:off x="1524000" y="1122363"/>
            <a:ext cx="9144000" cy="2387600"/>
          </a:xfrm>
          <a:prstGeom prst="rect">
            <a:avLst/>
          </a:prstGeom>
        </p:spPr>
        <p:txBody>
          <a:bodyPr anchor="b"/>
          <a:lstStyle>
            <a:lvl1pPr algn="ctr">
              <a:defRPr sz="6000"/>
            </a:lvl1pPr>
          </a:lstStyle>
          <a:p>
            <a:r>
              <a:rPr lang="en-US" dirty="0"/>
              <a:t>This is the title slide</a:t>
            </a:r>
            <a:endParaRPr lang="en-GB" dirty="0"/>
          </a:p>
        </p:txBody>
      </p:sp>
      <p:sp>
        <p:nvSpPr>
          <p:cNvPr id="3" name="Subtitle 2">
            <a:extLst>
              <a:ext uri="{FF2B5EF4-FFF2-40B4-BE49-F238E27FC236}">
                <a16:creationId xmlns:a16="http://schemas.microsoft.com/office/drawing/2014/main" id="{4C7D85D7-9C4F-4FB6-8502-CC54053B927C}"/>
              </a:ext>
            </a:extLst>
          </p:cNvPr>
          <p:cNvSpPr>
            <a:spLocks noGrp="1"/>
          </p:cNvSpPr>
          <p:nvPr>
            <p:ph type="subTitle" idx="1"/>
          </p:nvPr>
        </p:nvSpPr>
        <p:spPr>
          <a:xfrm>
            <a:off x="1524000" y="3602037"/>
            <a:ext cx="9144000" cy="1655763"/>
          </a:xfrm>
          <a:prstGeom prst="rect">
            <a:avLst/>
          </a:prstGeo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35373717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5000" advClick="0" advTm="20000">
        <p159:morph option="byObject"/>
      </p:transition>
    </mc:Choice>
    <mc:Fallback xmlns="">
      <p:transition spd="slow" advClick="0" advTm="20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9" name="Subtitle 2">
            <a:extLst>
              <a:ext uri="{FF2B5EF4-FFF2-40B4-BE49-F238E27FC236}">
                <a16:creationId xmlns:a16="http://schemas.microsoft.com/office/drawing/2014/main" id="{4FD582F6-7A3D-4841-9383-1A88ECE463DD}"/>
              </a:ext>
            </a:extLst>
          </p:cNvPr>
          <p:cNvSpPr>
            <a:spLocks noGrp="1"/>
          </p:cNvSpPr>
          <p:nvPr>
            <p:ph type="subTitle" idx="1"/>
          </p:nvPr>
        </p:nvSpPr>
        <p:spPr>
          <a:xfrm>
            <a:off x="1524000" y="1625601"/>
            <a:ext cx="9144000" cy="4426857"/>
          </a:xfrm>
          <a:prstGeom prst="rect">
            <a:avLst/>
          </a:prstGeom>
        </p:spPr>
        <p:txBody>
          <a:bodyPr/>
          <a:lstStyle>
            <a:lvl1pPr marL="0" indent="0" algn="l">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35336500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5000" advClick="0" advTm="20000">
        <p159:morph option="byObject"/>
      </p:transition>
    </mc:Choice>
    <mc:Fallback xmlns="">
      <p:transition spd="slow" advClick="0" advTm="20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89E8-C9C6-894B-AFC4-F905C57F09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0D4D2-3676-F448-9E6F-A8FFF685D9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64EF7A-3FCD-B54A-BA4A-462E13341D49}"/>
              </a:ext>
            </a:extLst>
          </p:cNvPr>
          <p:cNvSpPr>
            <a:spLocks noGrp="1"/>
          </p:cNvSpPr>
          <p:nvPr>
            <p:ph type="dt" sz="half" idx="10"/>
          </p:nvPr>
        </p:nvSpPr>
        <p:spPr/>
        <p:txBody>
          <a:bodyPr/>
          <a:lstStyle/>
          <a:p>
            <a:fld id="{A92FAEC6-DA1F-2943-849A-9BA25F99524B}" type="datetimeFigureOut">
              <a:rPr lang="en-US" smtClean="0"/>
              <a:t>4/27/21</a:t>
            </a:fld>
            <a:endParaRPr lang="en-US"/>
          </a:p>
        </p:txBody>
      </p:sp>
      <p:sp>
        <p:nvSpPr>
          <p:cNvPr id="5" name="Footer Placeholder 4">
            <a:extLst>
              <a:ext uri="{FF2B5EF4-FFF2-40B4-BE49-F238E27FC236}">
                <a16:creationId xmlns:a16="http://schemas.microsoft.com/office/drawing/2014/main" id="{A80889D8-8DF4-1240-863C-1367F5DF28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01A160-165C-F045-BFCF-C4B28F7453D0}"/>
              </a:ext>
            </a:extLst>
          </p:cNvPr>
          <p:cNvSpPr>
            <a:spLocks noGrp="1"/>
          </p:cNvSpPr>
          <p:nvPr>
            <p:ph type="sldNum" sz="quarter" idx="12"/>
          </p:nvPr>
        </p:nvSpPr>
        <p:spPr/>
        <p:txBody>
          <a:bodyPr/>
          <a:lstStyle/>
          <a:p>
            <a:fld id="{824CE81B-336B-EC4D-B7A1-725DE7AA8511}" type="slidenum">
              <a:rPr lang="en-US" smtClean="0"/>
              <a:t>‹#›</a:t>
            </a:fld>
            <a:endParaRPr lang="en-US"/>
          </a:p>
        </p:txBody>
      </p:sp>
    </p:spTree>
    <p:extLst>
      <p:ext uri="{BB962C8B-B14F-4D97-AF65-F5344CB8AC3E}">
        <p14:creationId xmlns:p14="http://schemas.microsoft.com/office/powerpoint/2010/main" val="3531081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30E81-FDE9-41D3-AE8A-47F90119697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DE3C3E-2670-4F21-90BA-CC1F5A6EA2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0BA10D-8E96-42C9-ABAE-A6CA4F22294A}"/>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772A111C-64EE-4D76-807D-F64C7E75A0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F36154-3514-4975-93BF-3E7BC09E5169}"/>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934100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3528E-F3ED-4FCC-B1BD-023183FEAE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0F72AD2-8A7B-46AA-9482-0356E81701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AE7B6F-37EC-4B38-82F6-986999E946AE}"/>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AF045177-ADDC-4017-B45D-42BD1E9CCD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19D3BD-1636-4C99-998B-E3F0D79934E3}"/>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082776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7DB4D-F4E2-49BA-9A2A-41909B6A2C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DF1AB94-0731-4863-933F-46344FDB71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D6CB97C-3565-49E1-824E-3BC602A7B1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2C963DC-CFE7-4769-9174-B1216D9FD259}"/>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6" name="Footer Placeholder 5">
            <a:extLst>
              <a:ext uri="{FF2B5EF4-FFF2-40B4-BE49-F238E27FC236}">
                <a16:creationId xmlns:a16="http://schemas.microsoft.com/office/drawing/2014/main" id="{EBCFEEDA-1123-4989-9D5D-71DA313340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663AF1-EB3E-4614-8325-C248EAA74212}"/>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530412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B22FB-DE6F-433B-8117-4BAF9C3DF8E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9E1D120-0AC4-46AC-9D49-15C229F859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99DFD9-65BA-44F9-B05D-F8C18BD63D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EE69CEE-7863-46B0-B630-F143B631D5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383D02-478D-4DD4-8477-F8155AD196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874C90-E7E2-4227-9AB3-E62CB92D2FDC}"/>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8" name="Footer Placeholder 7">
            <a:extLst>
              <a:ext uri="{FF2B5EF4-FFF2-40B4-BE49-F238E27FC236}">
                <a16:creationId xmlns:a16="http://schemas.microsoft.com/office/drawing/2014/main" id="{30436779-C9A3-4444-B042-7E37871A1F9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AACC3CC-C59F-4215-8082-CE9220D96CCC}"/>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77862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3ED7E-69CC-4ED7-BA39-D93F70CBD4E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B146EBF-DEC7-45BE-90E3-780D7324A890}"/>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4" name="Footer Placeholder 3">
            <a:extLst>
              <a:ext uri="{FF2B5EF4-FFF2-40B4-BE49-F238E27FC236}">
                <a16:creationId xmlns:a16="http://schemas.microsoft.com/office/drawing/2014/main" id="{42133AF1-B7E5-48DB-BE8F-9A7BCC5C77D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FB5B4A9-350C-4FD0-B1E8-5726DE1B2D7C}"/>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646706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47CEB5-7996-4324-B94B-A7A5E626A351}"/>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3" name="Footer Placeholder 2">
            <a:extLst>
              <a:ext uri="{FF2B5EF4-FFF2-40B4-BE49-F238E27FC236}">
                <a16:creationId xmlns:a16="http://schemas.microsoft.com/office/drawing/2014/main" id="{302C246C-CA40-43CC-8A59-797003BA2EF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2F0AF34-1707-4AB4-8BEB-52BE61B0079E}"/>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1879333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1605E-1DDB-4D89-90A4-DEB44899E5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C28C52-3B5D-48F4-91CD-2826E12325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9D04B3D-F1A3-48A0-ABA2-208CD3A159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D4ADD2-B598-406E-95DB-B40A0FB60E8B}"/>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6" name="Footer Placeholder 5">
            <a:extLst>
              <a:ext uri="{FF2B5EF4-FFF2-40B4-BE49-F238E27FC236}">
                <a16:creationId xmlns:a16="http://schemas.microsoft.com/office/drawing/2014/main" id="{E00A9DEF-57A5-42AC-B106-F7074D81CF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83FB4C-A04F-464E-B209-564B6DB84111}"/>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553435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2B657-83FB-499B-95E8-8646B475CC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92D7E02-9DC6-4857-B2B0-6E6118C8A2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7E702D6-64FF-4878-A429-D228494E36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2F2ECE-4A40-4A5A-9EDB-FC3DE1AB4F72}"/>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6" name="Footer Placeholder 5">
            <a:extLst>
              <a:ext uri="{FF2B5EF4-FFF2-40B4-BE49-F238E27FC236}">
                <a16:creationId xmlns:a16="http://schemas.microsoft.com/office/drawing/2014/main" id="{13BCE64B-846A-4741-AA00-09A9725087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4B72DC-283A-4404-91BD-243A1718B93A}"/>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1690391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59F617-0587-45CA-8E8F-D9ED72DA4E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B64148F-8F4E-47C0-AE98-3A89383836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18A39B-B963-4A7E-B2B4-E56A1BEAAB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ECE21ACB-BC0E-4097-8A45-BF7309D5C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3C6930-E47B-4627-A298-A5E9E57B3F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8655F-25A8-4169-A3D6-5A3E093A41EB}" type="slidenum">
              <a:rPr lang="en-GB" smtClean="0"/>
              <a:t>‹#›</a:t>
            </a:fld>
            <a:endParaRPr lang="en-GB"/>
          </a:p>
        </p:txBody>
      </p:sp>
    </p:spTree>
    <p:extLst>
      <p:ext uri="{BB962C8B-B14F-4D97-AF65-F5344CB8AC3E}">
        <p14:creationId xmlns:p14="http://schemas.microsoft.com/office/powerpoint/2010/main" val="1428247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CF40"/>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912A265-A876-A74F-B91A-78B13DCA265F}"/>
              </a:ext>
            </a:extLst>
          </p:cNvPr>
          <p:cNvSpPr/>
          <p:nvPr userDrawn="1"/>
        </p:nvSpPr>
        <p:spPr>
          <a:xfrm>
            <a:off x="0" y="-25399"/>
            <a:ext cx="12192000" cy="1079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pic>
        <p:nvPicPr>
          <p:cNvPr id="5" name="Picture 4">
            <a:extLst>
              <a:ext uri="{FF2B5EF4-FFF2-40B4-BE49-F238E27FC236}">
                <a16:creationId xmlns:a16="http://schemas.microsoft.com/office/drawing/2014/main" id="{B37F805A-EDFD-034D-B13B-5517FD56E7CA}"/>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48085" y="133948"/>
            <a:ext cx="3534679" cy="822616"/>
          </a:xfrm>
          <a:prstGeom prst="rect">
            <a:avLst/>
          </a:prstGeom>
        </p:spPr>
      </p:pic>
    </p:spTree>
    <p:extLst>
      <p:ext uri="{BB962C8B-B14F-4D97-AF65-F5344CB8AC3E}">
        <p14:creationId xmlns:p14="http://schemas.microsoft.com/office/powerpoint/2010/main" val="22898253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mc:AlternateContent xmlns:mc="http://schemas.openxmlformats.org/markup-compatibility/2006" xmlns:p159="http://schemas.microsoft.com/office/powerpoint/2015/09/main">
    <mc:Choice Requires="p159">
      <p:transition xmlns:p14="http://schemas.microsoft.com/office/powerpoint/2010/main" spd="slow" p14:dur="5000" advClick="0" advTm="20000">
        <p159:morph option="byObject"/>
      </p:transition>
    </mc:Choice>
    <mc:Fallback xmlns="">
      <p:transition spd="slow" advClick="0" advTm="20000">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https://www.reonline.org.uk/research/god-cant-have-qualities-which-are-impossible-to-have/"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hyperlink" Target="https://www.reonline.org.uk/blog/there-is-no-such-thing-as-an-impossible-god/"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85C8E-BC64-2E49-8FF2-41548F986832}"/>
              </a:ext>
            </a:extLst>
          </p:cNvPr>
          <p:cNvSpPr>
            <a:spLocks noGrp="1"/>
          </p:cNvSpPr>
          <p:nvPr>
            <p:ph type="title"/>
          </p:nvPr>
        </p:nvSpPr>
        <p:spPr>
          <a:xfrm>
            <a:off x="1350498" y="2658794"/>
            <a:ext cx="8989256" cy="1899138"/>
          </a:xfrm>
        </p:spPr>
        <p:txBody>
          <a:bodyPr vert="horz" lIns="91440" tIns="45720" rIns="91440" bIns="45720" rtlCol="0" anchor="b">
            <a:normAutofit fontScale="90000"/>
          </a:bodyPr>
          <a:lstStyle/>
          <a:p>
            <a:pPr algn="ctr"/>
            <a:r>
              <a:rPr lang="en-US" sz="6700" b="1" dirty="0"/>
              <a:t>God can’t have qualities which are impossible to have</a:t>
            </a:r>
            <a:br>
              <a:rPr lang="en-US" sz="5867" b="1" dirty="0"/>
            </a:br>
            <a:r>
              <a:rPr lang="en-US" sz="4000" b="1" dirty="0"/>
              <a:t>A 4-6 hour at-home study-set</a:t>
            </a:r>
          </a:p>
        </p:txBody>
      </p:sp>
    </p:spTree>
    <p:extLst>
      <p:ext uri="{BB962C8B-B14F-4D97-AF65-F5344CB8AC3E}">
        <p14:creationId xmlns:p14="http://schemas.microsoft.com/office/powerpoint/2010/main" val="1819600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0CDBBA-0EEB-46C2-8B26-798E85DB7FDD}"/>
              </a:ext>
            </a:extLst>
          </p:cNvPr>
          <p:cNvSpPr txBox="1"/>
          <p:nvPr/>
        </p:nvSpPr>
        <p:spPr>
          <a:xfrm>
            <a:off x="295422" y="1420837"/>
            <a:ext cx="11648049" cy="4062651"/>
          </a:xfrm>
          <a:prstGeom prst="rect">
            <a:avLst/>
          </a:prstGeom>
          <a:noFill/>
        </p:spPr>
        <p:txBody>
          <a:bodyPr wrap="square" rtlCol="0">
            <a:spAutoFit/>
          </a:bodyPr>
          <a:lstStyle/>
          <a:p>
            <a:r>
              <a:rPr lang="en-GB" sz="2400" dirty="0"/>
              <a:t>Introduction</a:t>
            </a:r>
          </a:p>
          <a:p>
            <a:pPr marL="285750" indent="-285750">
              <a:buFont typeface="Arial" panose="020B0604020202020204" pitchFamily="34" charset="0"/>
              <a:buChar char="•"/>
            </a:pPr>
            <a:r>
              <a:rPr lang="en-GB" sz="2400" dirty="0"/>
              <a:t>This at-home study-set is suited to philosophy and ethics components of A level religious studies courses. It draws on work by the philosopher Patrick Todd and should extend students’ knowledge and understanding beyond the standard text books. </a:t>
            </a:r>
          </a:p>
          <a:p>
            <a:pPr marL="285750" indent="-285750">
              <a:buFont typeface="Arial" panose="020B0604020202020204" pitchFamily="34" charset="0"/>
              <a:buChar char="•"/>
            </a:pPr>
            <a:r>
              <a:rPr lang="en-GB" sz="2400" dirty="0"/>
              <a:t>Find (and it may be useful to print) the report of Patrick Todd’s research at </a:t>
            </a:r>
            <a:r>
              <a:rPr lang="en-GB" sz="2400" dirty="0">
                <a:hlinkClick r:id="rId3"/>
              </a:rPr>
              <a:t>https://</a:t>
            </a:r>
            <a:r>
              <a:rPr lang="en-GB" sz="2400" dirty="0" err="1">
                <a:hlinkClick r:id="rId3"/>
              </a:rPr>
              <a:t>www.reonline.org.uk</a:t>
            </a:r>
            <a:r>
              <a:rPr lang="en-GB" sz="2400" dirty="0">
                <a:hlinkClick r:id="rId3"/>
              </a:rPr>
              <a:t>/research/god-cant-have-qualities-which-are-impossible-to-have/</a:t>
            </a:r>
            <a:r>
              <a:rPr lang="en-GB" sz="2400" dirty="0"/>
              <a:t>.</a:t>
            </a:r>
          </a:p>
          <a:p>
            <a:pPr marL="285750" indent="-285750">
              <a:buFont typeface="Arial" panose="020B0604020202020204" pitchFamily="34" charset="0"/>
              <a:buChar char="•"/>
            </a:pPr>
            <a:r>
              <a:rPr lang="en-GB" sz="2400" dirty="0"/>
              <a:t>A related useful resource is Kevin’s Blog at </a:t>
            </a:r>
            <a:r>
              <a:rPr lang="en-GB" sz="2400" dirty="0">
                <a:hlinkClick r:id="rId4"/>
              </a:rPr>
              <a:t>https://www.reonline.org.uk/blog/there-is-no-such-thing-as-an-impossible-god/</a:t>
            </a:r>
            <a:r>
              <a:rPr lang="en-GB" sz="2400" dirty="0"/>
              <a:t>, where Patrick Todd’s research is put into context and discussed.</a:t>
            </a:r>
          </a:p>
          <a:p>
            <a:endParaRPr lang="en-GB" dirty="0"/>
          </a:p>
        </p:txBody>
      </p:sp>
    </p:spTree>
    <p:extLst>
      <p:ext uri="{BB962C8B-B14F-4D97-AF65-F5344CB8AC3E}">
        <p14:creationId xmlns:p14="http://schemas.microsoft.com/office/powerpoint/2010/main" val="377776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633045" y="1477108"/>
            <a:ext cx="11183816" cy="4062651"/>
          </a:xfrm>
          <a:prstGeom prst="rect">
            <a:avLst/>
          </a:prstGeom>
          <a:noFill/>
        </p:spPr>
        <p:txBody>
          <a:bodyPr wrap="square" rtlCol="0">
            <a:spAutoFit/>
          </a:bodyPr>
          <a:lstStyle/>
          <a:p>
            <a:r>
              <a:rPr lang="en-GB" sz="2400" b="1" dirty="0"/>
              <a:t>Stage 1: engaging with the research, checking understanding</a:t>
            </a:r>
          </a:p>
          <a:p>
            <a:pPr marL="285750" indent="-285750">
              <a:buFont typeface="Arial" panose="020B0604020202020204" pitchFamily="34" charset="0"/>
              <a:buChar char="•"/>
            </a:pPr>
            <a:r>
              <a:rPr lang="en-GB" sz="2400" dirty="0"/>
              <a:t>First, teacher and students should read carefully over the research report and the blog, allowing around an hour for this. Students may then have questions to ask or points to clarify – an email exchange or skype call could be useful at this point.</a:t>
            </a:r>
          </a:p>
          <a:p>
            <a:pPr marL="285750" indent="-285750">
              <a:buFont typeface="Arial" panose="020B0604020202020204" pitchFamily="34" charset="0"/>
              <a:buChar char="•"/>
            </a:pPr>
            <a:r>
              <a:rPr lang="en-GB" sz="2400" dirty="0"/>
              <a:t>Second, to check understanding further, students should write brief responses to the following questions and send them to the teacher for comment:</a:t>
            </a:r>
          </a:p>
          <a:p>
            <a:pPr marL="457200" indent="-457200">
              <a:buAutoNum type="arabicPeriod"/>
            </a:pPr>
            <a:r>
              <a:rPr lang="en-GB" sz="2400" dirty="0"/>
              <a:t>Why may omniscience be an impossible quality to have?</a:t>
            </a:r>
          </a:p>
          <a:p>
            <a:pPr marL="457200" indent="-457200">
              <a:buAutoNum type="arabicPeriod"/>
            </a:pPr>
            <a:r>
              <a:rPr lang="en-GB" sz="2400" dirty="0"/>
              <a:t>If omniscience is impossible, does this mean that God cannot exist?</a:t>
            </a:r>
          </a:p>
          <a:p>
            <a:pPr marL="457200" indent="-457200">
              <a:buAutoNum type="arabicPeriod"/>
            </a:pPr>
            <a:r>
              <a:rPr lang="en-GB" sz="2400" dirty="0"/>
              <a:t>What does Todd say is a better argument for atheism?</a:t>
            </a:r>
          </a:p>
          <a:p>
            <a:pPr marL="457200" indent="-457200">
              <a:buAutoNum type="arabicPeriod"/>
            </a:pPr>
            <a:r>
              <a:rPr lang="en-GB" sz="2400" dirty="0"/>
              <a:t>What is the difference between ‘</a:t>
            </a:r>
            <a:r>
              <a:rPr lang="en-GB" sz="2400" dirty="0" err="1"/>
              <a:t>omniGod</a:t>
            </a:r>
            <a:r>
              <a:rPr lang="en-GB" sz="2400" dirty="0"/>
              <a:t>’ and ‘</a:t>
            </a:r>
            <a:r>
              <a:rPr lang="en-GB" sz="2400" dirty="0" err="1"/>
              <a:t>MaximalGod</a:t>
            </a:r>
            <a:r>
              <a:rPr lang="en-GB" sz="2400" dirty="0"/>
              <a:t>’?</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797291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534572" y="1533378"/>
            <a:ext cx="11183816" cy="4832092"/>
          </a:xfrm>
          <a:prstGeom prst="rect">
            <a:avLst/>
          </a:prstGeom>
          <a:noFill/>
        </p:spPr>
        <p:txBody>
          <a:bodyPr wrap="square" rtlCol="0">
            <a:spAutoFit/>
          </a:bodyPr>
          <a:lstStyle/>
          <a:p>
            <a:r>
              <a:rPr lang="en-GB" sz="2800" b="1" dirty="0"/>
              <a:t>Stage 2: developing and deepening understanding</a:t>
            </a:r>
          </a:p>
          <a:p>
            <a:r>
              <a:rPr lang="en-GB" sz="2800" dirty="0"/>
              <a:t>With a secure conceptual and terminological foothold in the material, you can next begin to go more deeply into the philosophical issues that are raised by it. Draft a paragraph or two on each of the following questions, then send to your teacher for comment.</a:t>
            </a:r>
          </a:p>
          <a:p>
            <a:pPr marL="342900" indent="-342900">
              <a:buFont typeface="Arial" panose="020B0604020202020204" pitchFamily="34" charset="0"/>
              <a:buChar char="•"/>
            </a:pPr>
            <a:r>
              <a:rPr lang="en-GB" sz="2800" dirty="0"/>
              <a:t>Todd sees the problem of evil as a good argument for atheism. God has to be good in order to be God (the greatest possible being), but evil exists in the world, so there cannot be a God. Note that Todd has already said that omniscience may be an impossible quality to have. Do you think it is true that the existence of evil in the world rules out the existence of a good God?  </a:t>
            </a:r>
          </a:p>
        </p:txBody>
      </p:sp>
    </p:spTree>
    <p:extLst>
      <p:ext uri="{BB962C8B-B14F-4D97-AF65-F5344CB8AC3E}">
        <p14:creationId xmlns:p14="http://schemas.microsoft.com/office/powerpoint/2010/main" val="118950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675249" y="1874728"/>
            <a:ext cx="11183816" cy="3108543"/>
          </a:xfrm>
          <a:prstGeom prst="rect">
            <a:avLst/>
          </a:prstGeom>
          <a:noFill/>
        </p:spPr>
        <p:txBody>
          <a:bodyPr wrap="square" rtlCol="0">
            <a:spAutoFit/>
          </a:bodyPr>
          <a:lstStyle/>
          <a:p>
            <a:r>
              <a:rPr lang="en-GB" sz="2800" b="1" dirty="0"/>
              <a:t>Stage 2: developing and deepening understanding (2)</a:t>
            </a:r>
          </a:p>
          <a:p>
            <a:pPr marL="342900" indent="-342900">
              <a:buFont typeface="Arial" panose="020B0604020202020204" pitchFamily="34" charset="0"/>
              <a:buChar char="•"/>
            </a:pPr>
            <a:r>
              <a:rPr lang="en-GB" sz="2800" dirty="0"/>
              <a:t>Todd says that the problem of evil disproves even ‘</a:t>
            </a:r>
            <a:r>
              <a:rPr lang="en-GB" sz="2800" dirty="0" err="1"/>
              <a:t>MaximalGod</a:t>
            </a:r>
            <a:r>
              <a:rPr lang="en-GB" sz="2800" dirty="0"/>
              <a:t>’ (who possesses only those ideal qualities which are possible), but what if we substitute ‘Limited God’ (who possesses more goodness, power and knowledge than any other being, and is therefore the greatest possible being, but within limits); does the problem of evil disprove ‘Limited God’? </a:t>
            </a:r>
          </a:p>
          <a:p>
            <a:pPr marL="342900" indent="-342900">
              <a:buFont typeface="Arial" panose="020B0604020202020204" pitchFamily="34" charset="0"/>
              <a:buChar char="•"/>
            </a:pPr>
            <a:r>
              <a:rPr lang="en-GB" sz="2800" dirty="0"/>
              <a:t>And, does ‘Limited God’ provide a satisfactory concept of God? </a:t>
            </a:r>
          </a:p>
        </p:txBody>
      </p:sp>
    </p:spTree>
    <p:extLst>
      <p:ext uri="{BB962C8B-B14F-4D97-AF65-F5344CB8AC3E}">
        <p14:creationId xmlns:p14="http://schemas.microsoft.com/office/powerpoint/2010/main" val="1827050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534572" y="1533378"/>
            <a:ext cx="11183816" cy="5109091"/>
          </a:xfrm>
          <a:prstGeom prst="rect">
            <a:avLst/>
          </a:prstGeom>
          <a:noFill/>
        </p:spPr>
        <p:txBody>
          <a:bodyPr wrap="square" rtlCol="0">
            <a:spAutoFit/>
          </a:bodyPr>
          <a:lstStyle/>
          <a:p>
            <a:r>
              <a:rPr lang="en-GB" sz="2800" b="1" dirty="0"/>
              <a:t>Stage 3: summarising and critically evaluating </a:t>
            </a:r>
          </a:p>
          <a:p>
            <a:r>
              <a:rPr lang="en-GB" sz="2800" dirty="0"/>
              <a:t>You should by now be ready to summarise and evaluate Todd’s arguments. Focus on the ‘</a:t>
            </a:r>
            <a:r>
              <a:rPr lang="en-GB" sz="2800" dirty="0" err="1"/>
              <a:t>omniGod</a:t>
            </a:r>
            <a:r>
              <a:rPr lang="en-GB" sz="2800" dirty="0"/>
              <a:t>’ / ‘</a:t>
            </a:r>
            <a:r>
              <a:rPr lang="en-GB" sz="2800" dirty="0" err="1"/>
              <a:t>MaximalGod</a:t>
            </a:r>
            <a:r>
              <a:rPr lang="en-GB" sz="2800" dirty="0"/>
              <a:t>’ distinction. Read back over the research report on Todd’s work and your previous written tasks, in order to consolidate what you have learned. Then compose a response to the following question, and send it to your teacher for assessment. The essay should be around 3 A4 sides, not more than 5.</a:t>
            </a:r>
          </a:p>
          <a:p>
            <a:pPr marL="342900" indent="-342900">
              <a:buAutoNum type="alphaLcParenR"/>
            </a:pPr>
            <a:r>
              <a:rPr lang="en-GB" sz="2800" dirty="0"/>
              <a:t>Explain Patrick Todd’s concepts of ‘</a:t>
            </a:r>
            <a:r>
              <a:rPr lang="en-GB" sz="2800" dirty="0" err="1"/>
              <a:t>omniGod</a:t>
            </a:r>
            <a:r>
              <a:rPr lang="en-GB" sz="2800" dirty="0"/>
              <a:t>’ and ‘</a:t>
            </a:r>
            <a:r>
              <a:rPr lang="en-GB" sz="2800" dirty="0" err="1"/>
              <a:t>MaximalGod</a:t>
            </a:r>
            <a:r>
              <a:rPr lang="en-GB" sz="2800" dirty="0"/>
              <a:t>’.</a:t>
            </a:r>
          </a:p>
          <a:p>
            <a:pPr marL="342900" indent="-342900">
              <a:buAutoNum type="alphaLcParenR"/>
            </a:pPr>
            <a:r>
              <a:rPr lang="en-GB" sz="2800" dirty="0"/>
              <a:t>Assess whether  '</a:t>
            </a:r>
            <a:r>
              <a:rPr lang="en-GB" sz="2800" dirty="0" err="1"/>
              <a:t>MaximalGod</a:t>
            </a:r>
            <a:r>
              <a:rPr lang="en-GB" sz="2800" dirty="0"/>
              <a:t>’ is an adequate concept of God.  How far is it compatible with other important beliefs such as </a:t>
            </a:r>
            <a:r>
              <a:rPr lang="en-GB" sz="2800" i="1" dirty="0" err="1"/>
              <a:t>creatio</a:t>
            </a:r>
            <a:r>
              <a:rPr lang="en-GB" sz="2800" i="1" dirty="0"/>
              <a:t> ex nihilo </a:t>
            </a:r>
            <a:r>
              <a:rPr lang="en-GB" sz="2800" dirty="0"/>
              <a:t>or miracles?</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587468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ONLINE template" id="{79095E68-73F0-1F4D-B499-9164BFFBA85C}" vid="{02DAD726-1CCB-4C48-824E-49162475604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034C86A-4188-4B2D-A6A3-CAB9A0506201}"/>
</file>

<file path=customXml/itemProps2.xml><?xml version="1.0" encoding="utf-8"?>
<ds:datastoreItem xmlns:ds="http://schemas.openxmlformats.org/officeDocument/2006/customXml" ds:itemID="{84E1C39E-0347-4161-B741-A49359E1EAD4}"/>
</file>

<file path=customXml/itemProps3.xml><?xml version="1.0" encoding="utf-8"?>
<ds:datastoreItem xmlns:ds="http://schemas.openxmlformats.org/officeDocument/2006/customXml" ds:itemID="{FB5AFDEC-741E-4189-B138-D6B319EAA1B0}"/>
</file>

<file path=docProps/app.xml><?xml version="1.0" encoding="utf-8"?>
<Properties xmlns="http://schemas.openxmlformats.org/officeDocument/2006/extended-properties" xmlns:vt="http://schemas.openxmlformats.org/officeDocument/2006/docPropsVTypes">
  <TotalTime>290</TotalTime>
  <Words>613</Words>
  <Application>Microsoft Macintosh PowerPoint</Application>
  <PresentationFormat>Widescreen</PresentationFormat>
  <Paragraphs>28</Paragraphs>
  <Slides>6</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Calibri Light</vt:lpstr>
      <vt:lpstr>Office Theme</vt:lpstr>
      <vt:lpstr>1_Office Theme</vt:lpstr>
      <vt:lpstr>God can’t have qualities which are impossible to have A 4-6 hour at-home study-set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 workpackage title: God can’t have qualities which are impossible to have</dc:title>
  <dc:creator>Kevin O'Grady</dc:creator>
  <cp:lastModifiedBy>Tracey Francis</cp:lastModifiedBy>
  <cp:revision>15</cp:revision>
  <dcterms:created xsi:type="dcterms:W3CDTF">2020-03-18T10:22:15Z</dcterms:created>
  <dcterms:modified xsi:type="dcterms:W3CDTF">2021-04-27T14:49:14Z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