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2"/>
  </p:notesMasterIdLst>
  <p:sldIdLst>
    <p:sldId id="276" r:id="rId6"/>
    <p:sldId id="277" r:id="rId7"/>
    <p:sldId id="282" r:id="rId8"/>
    <p:sldId id="278" r:id="rId9"/>
    <p:sldId id="279" r:id="rId10"/>
    <p:sldId id="28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9415B-FFDE-42AF-B22E-0A0E0F37BD18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94DE6-6978-4C19-BAE0-6744DC8C24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407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A8242B-122D-9C40-83C5-D3F29DD8800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8658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A8242B-122D-9C40-83C5-D3F29DD8800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7481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A8242B-122D-9C40-83C5-D3F29DD8800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189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A8242B-122D-9C40-83C5-D3F29DD8800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210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A8242B-122D-9C40-83C5-D3F29DD8800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44171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A8242B-122D-9C40-83C5-D3F29DD8800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2940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2F13F-249B-4B09-BA42-A58D3615C0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A690F-9576-40DF-9272-2CD21F1F72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DC3D12-8E32-4338-AAA3-51A3AFB95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714D4-F9B4-47F1-9A36-538BDA3565C7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FA68A-7E68-4409-ADAB-9F56E1395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F28108-962D-4275-A2F5-1CE98D683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55F-25A8-4169-A3D6-5A3E093A4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497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42885-7C4F-4405-91A2-A76568B58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4929EA-4692-4222-BF4E-E7E98E6661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D0F79-0352-48B8-9D48-E4D8CC00D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714D4-F9B4-47F1-9A36-538BDA3565C7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1F7F3-9FA1-4E30-9DCE-5C0C1BCBC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E1777-A1BF-44A5-8271-A97AD810E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55F-25A8-4169-A3D6-5A3E093A4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669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96893A-C83F-4F51-AC9A-B48B054871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3C5A22-0CCA-476B-9DF0-DF1609ABA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E6A99-E61F-474A-B107-3E3D442AF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714D4-F9B4-47F1-9A36-538BDA3565C7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C3E18-1778-4F45-9DF7-7ACAB4B9B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DD13AF-580D-41F6-9385-CA7B7AEA4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55F-25A8-4169-A3D6-5A3E093A4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435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40B04-589D-44C9-BF65-D350C225C2A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This is the title slide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7D85D7-9C4F-4FB6-8502-CC54053B92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73717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5000" advClick="0" advTm="20000">
        <p159:morph option="byObject"/>
      </p:transition>
    </mc:Choice>
    <mc:Fallback xmlns="">
      <p:transition spd="slow" advClick="0" advTm="20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id="{4FD582F6-7A3D-4841-9383-1A88ECE463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25601"/>
            <a:ext cx="9144000" cy="442685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36500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5000" advClick="0" advTm="20000">
        <p159:morph option="byObject"/>
      </p:transition>
    </mc:Choice>
    <mc:Fallback xmlns="">
      <p:transition spd="slow" advClick="0" advTm="20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089E8-C9C6-894B-AFC4-F905C57F0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0D4D2-3676-F448-9E6F-A8FFF685D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64EF7A-3FCD-B54A-BA4A-462E13341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AEC6-DA1F-2943-849A-9BA25F99524B}" type="datetimeFigureOut">
              <a:rPr lang="en-US" smtClean="0"/>
              <a:t>4/27/21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889D8-8DF4-1240-863C-1367F5DF2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1A160-165C-F045-BFCF-C4B28F745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E81B-336B-EC4D-B7A1-725DE7AA8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81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30E81-FDE9-41D3-AE8A-47F901196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3C3E-2670-4F21-90BA-CC1F5A6EA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BA10D-8E96-42C9-ABAE-A6CA4F22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714D4-F9B4-47F1-9A36-538BDA3565C7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A111C-64EE-4D76-807D-F64C7E75A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F36154-3514-4975-93BF-3E7BC09E5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55F-25A8-4169-A3D6-5A3E093A4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100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3528E-F3ED-4FCC-B1BD-023183FEA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F72AD2-8A7B-46AA-9482-0356E8170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E7B6F-37EC-4B38-82F6-986999E94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714D4-F9B4-47F1-9A36-538BDA3565C7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045177-ADDC-4017-B45D-42BD1E9CC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19D3BD-1636-4C99-998B-E3F0D7993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55F-25A8-4169-A3D6-5A3E093A4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776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7DB4D-F4E2-49BA-9A2A-41909B6A2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1AB94-0731-4863-933F-46344FDB71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6CB97C-3565-49E1-824E-3BC602A7B1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C963DC-CFE7-4769-9174-B1216D9FD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714D4-F9B4-47F1-9A36-538BDA3565C7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FEEDA-1123-4989-9D5D-71DA31334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663AF1-EB3E-4614-8325-C248EAA74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55F-25A8-4169-A3D6-5A3E093A4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412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B22FB-DE6F-433B-8117-4BAF9C3DF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E1D120-0AC4-46AC-9D49-15C229F85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99DFD9-65BA-44F9-B05D-F8C18BD63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E69CEE-7863-46B0-B630-F143B631D5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383D02-478D-4DD4-8477-F8155AD196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874C90-E7E2-4227-9AB3-E62CB92D2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714D4-F9B4-47F1-9A36-538BDA3565C7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436779-C9A3-4444-B042-7E37871A1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ACC3CC-C59F-4215-8082-CE9220D96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55F-25A8-4169-A3D6-5A3E093A4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629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3ED7E-69CC-4ED7-BA39-D93F70CBD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146EBF-DEC7-45BE-90E3-780D7324A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714D4-F9B4-47F1-9A36-538BDA3565C7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133AF1-B7E5-48DB-BE8F-9A7BCC5C7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B5B4A9-350C-4FD0-B1E8-5726DE1B2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55F-25A8-4169-A3D6-5A3E093A4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706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47CEB5-7996-4324-B94B-A7A5E626A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714D4-F9B4-47F1-9A36-538BDA3565C7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2C246C-CA40-43CC-8A59-797003BA2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F0AF34-1707-4AB4-8BEB-52BE61B00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55F-25A8-4169-A3D6-5A3E093A4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333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1605E-1DDB-4D89-90A4-DEB44899E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28C52-3B5D-48F4-91CD-2826E1232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D04B3D-F1A3-48A0-ABA2-208CD3A159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D4ADD2-B598-406E-95DB-B40A0FB60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714D4-F9B4-47F1-9A36-538BDA3565C7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0A9DEF-57A5-42AC-B106-F7074D81C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83FB4C-A04F-464E-B209-564B6DB84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55F-25A8-4169-A3D6-5A3E093A4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435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2B657-83FB-499B-95E8-8646B475C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2D7E02-9DC6-4857-B2B0-6E6118C8A2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E702D6-64FF-4878-A429-D228494E36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2F2ECE-4A40-4A5A-9EDB-FC3DE1AB4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714D4-F9B4-47F1-9A36-538BDA3565C7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BCE64B-846A-4741-AA00-09A972508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4B72DC-283A-4404-91BD-243A1718B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55F-25A8-4169-A3D6-5A3E093A4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391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59F617-0587-45CA-8E8F-D9ED72DA4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64148F-8F4E-47C0-AE98-3A8938383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8A39B-B963-4A7E-B2B4-E56A1BEAAB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714D4-F9B4-47F1-9A36-538BDA3565C7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21ACB-BC0E-4097-8A45-BF7309D5C3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C6930-E47B-4627-A298-A5E9E57B3F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8655F-25A8-4169-A3D6-5A3E093A4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247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CF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912A265-A876-A74F-B91A-78B13DCA265F}"/>
              </a:ext>
            </a:extLst>
          </p:cNvPr>
          <p:cNvSpPr/>
          <p:nvPr userDrawn="1"/>
        </p:nvSpPr>
        <p:spPr>
          <a:xfrm>
            <a:off x="0" y="-25399"/>
            <a:ext cx="12192000" cy="1079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7F805A-EDFD-034D-B13B-5517FD56E7C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85" y="133948"/>
            <a:ext cx="3534679" cy="82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825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5000" advClick="0" advTm="20000">
        <p159:morph option="byObject"/>
      </p:transition>
    </mc:Choice>
    <mc:Fallback xmlns="">
      <p:transition spd="slow" advClick="0" advTm="20000">
        <p:fade/>
      </p:transition>
    </mc:Fallback>
  </mc:AlternateConten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online.org.uk/research/some-interesting-points-about-the-problem-of-evil-and-the-free-will-defenc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85C8E-BC64-2E49-8FF2-41548F986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0498" y="2658794"/>
            <a:ext cx="8989256" cy="189913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GB" sz="5300" b="1" dirty="0"/>
              <a:t>An investigation into the problem of evil and the free-will defence</a:t>
            </a:r>
            <a:br>
              <a:rPr lang="en-GB" b="1" dirty="0"/>
            </a:br>
            <a:br>
              <a:rPr lang="en-US" sz="5867" b="1" dirty="0"/>
            </a:br>
            <a:r>
              <a:rPr lang="en-US" sz="4000" b="1" dirty="0"/>
              <a:t>A 4-6 hour at-home study-set</a:t>
            </a:r>
          </a:p>
        </p:txBody>
      </p:sp>
    </p:spTree>
    <p:extLst>
      <p:ext uri="{BB962C8B-B14F-4D97-AF65-F5344CB8AC3E}">
        <p14:creationId xmlns:p14="http://schemas.microsoft.com/office/powerpoint/2010/main" val="1819600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70CDBBA-0EEB-46C2-8B26-798E85DB7FDD}"/>
              </a:ext>
            </a:extLst>
          </p:cNvPr>
          <p:cNvSpPr txBox="1"/>
          <p:nvPr/>
        </p:nvSpPr>
        <p:spPr>
          <a:xfrm>
            <a:off x="295422" y="1420837"/>
            <a:ext cx="11648049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Introduction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This at-home study-set is suited to philosophy and ethics components of A level religious studies courses. It draws on work by the philosopher Erik J. </a:t>
            </a:r>
            <a:r>
              <a:rPr lang="en-GB" sz="2800" dirty="0" err="1"/>
              <a:t>Wielenberg</a:t>
            </a:r>
            <a:r>
              <a:rPr lang="en-GB" sz="2800" dirty="0"/>
              <a:t> and should extend students’ knowledge and understanding beyond the standard text books.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Find (and it may be useful to print) the report of Erik J. </a:t>
            </a:r>
            <a:r>
              <a:rPr lang="en-GB" sz="2800" dirty="0" err="1"/>
              <a:t>Wielenberg’s</a:t>
            </a:r>
            <a:r>
              <a:rPr lang="en-GB" sz="2800" dirty="0"/>
              <a:t> research at </a:t>
            </a:r>
            <a:r>
              <a:rPr lang="en-GB" sz="2800" dirty="0">
                <a:hlinkClick r:id="rId3"/>
              </a:rPr>
              <a:t>https://</a:t>
            </a:r>
            <a:r>
              <a:rPr lang="en-GB" sz="2800" dirty="0" err="1">
                <a:hlinkClick r:id="rId3"/>
              </a:rPr>
              <a:t>www.reonline.org.uk</a:t>
            </a:r>
            <a:r>
              <a:rPr lang="en-GB" sz="2800" dirty="0">
                <a:hlinkClick r:id="rId3"/>
              </a:rPr>
              <a:t>/research/some-interesting-points-about-the-problem-of-evil-and-the-free-will-defence/</a:t>
            </a:r>
            <a:r>
              <a:rPr lang="en-GB" sz="2800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7768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70CDBBA-0EEB-46C2-8B26-798E85DB7FDD}"/>
              </a:ext>
            </a:extLst>
          </p:cNvPr>
          <p:cNvSpPr txBox="1"/>
          <p:nvPr/>
        </p:nvSpPr>
        <p:spPr>
          <a:xfrm>
            <a:off x="112542" y="1111348"/>
            <a:ext cx="12079458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Stage 1 Framing the questions</a:t>
            </a:r>
          </a:p>
          <a:p>
            <a:r>
              <a:rPr lang="en-GB" sz="2800" dirty="0"/>
              <a:t>Erik </a:t>
            </a:r>
            <a:r>
              <a:rPr lang="en-GB" sz="2800" dirty="0" err="1"/>
              <a:t>J.Wielenberg’s</a:t>
            </a:r>
            <a:r>
              <a:rPr lang="en-GB" sz="2800" dirty="0"/>
              <a:t> research is on the following questions. Before you read it, spend some preliminary time thinking through the questions and noting down some first thoughts. Retain these notes for later.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Does the existence of evil rule out the existence of God?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Does the free-will defence stand up (that it is better to create free creatures, but freedom will always result in some evil actions)?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If God, as morally perfect, cannot perform immoral actions, does this make a person who always freely performs morally good actions more moral than God?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Or does God always do what is morally right freely, because there are no controls over God's actions?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0348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9FAB270-7A16-4F30-823C-86B215AFB5C7}"/>
              </a:ext>
            </a:extLst>
          </p:cNvPr>
          <p:cNvSpPr txBox="1"/>
          <p:nvPr/>
        </p:nvSpPr>
        <p:spPr>
          <a:xfrm>
            <a:off x="112542" y="1195754"/>
            <a:ext cx="1207945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Stage 2: engaging with the research, checking understanding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Next, read carefully over the research report, allowing around thirty minutes for this. Students, you may then have questions to ask or points to clarify with your teacher – an email exchange or skype call could be useful at this point.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Second, to check understanding further, you should write brief (one-sentence) responses to the following questions and send them to your teacher for comment:</a:t>
            </a:r>
          </a:p>
          <a:p>
            <a:pPr marL="342900" indent="-342900">
              <a:buAutoNum type="arabicPeriod"/>
            </a:pPr>
            <a:r>
              <a:rPr lang="en-GB" sz="2800" dirty="0"/>
              <a:t>What is the key point of Alvin Plantinga’s free-will theodicy?</a:t>
            </a:r>
          </a:p>
          <a:p>
            <a:pPr marL="342900" indent="-342900">
              <a:buAutoNum type="arabicPeriod"/>
            </a:pPr>
            <a:r>
              <a:rPr lang="en-GB" sz="2800" dirty="0"/>
              <a:t>What is Erik J. </a:t>
            </a:r>
            <a:r>
              <a:rPr lang="en-GB" sz="2800" dirty="0" err="1"/>
              <a:t>Wielenberg’s</a:t>
            </a:r>
            <a:r>
              <a:rPr lang="en-GB" sz="2800" dirty="0"/>
              <a:t> objection to that point?</a:t>
            </a:r>
          </a:p>
          <a:p>
            <a:pPr marL="342900" indent="-342900">
              <a:buAutoNum type="arabicPeriod"/>
            </a:pPr>
            <a:r>
              <a:rPr lang="en-GB" sz="2800" dirty="0"/>
              <a:t>What does Kevin </a:t>
            </a:r>
            <a:r>
              <a:rPr lang="en-GB" sz="2800" dirty="0" err="1"/>
              <a:t>Timpe</a:t>
            </a:r>
            <a:r>
              <a:rPr lang="en-GB" sz="2800" dirty="0"/>
              <a:t> suggest about the problem?</a:t>
            </a:r>
          </a:p>
          <a:p>
            <a:pPr marL="342900" indent="-342900">
              <a:buAutoNum type="arabicPeriod"/>
            </a:pPr>
            <a:r>
              <a:rPr lang="en-GB" sz="2800" dirty="0"/>
              <a:t>Why does Erik J. </a:t>
            </a:r>
            <a:r>
              <a:rPr lang="en-GB" sz="2800" dirty="0" err="1"/>
              <a:t>Wielenberg</a:t>
            </a:r>
            <a:r>
              <a:rPr lang="en-GB" sz="2800" dirty="0"/>
              <a:t> reject </a:t>
            </a:r>
            <a:r>
              <a:rPr lang="en-GB" sz="2800" dirty="0" err="1"/>
              <a:t>Timpe’s</a:t>
            </a:r>
            <a:r>
              <a:rPr lang="en-GB" sz="2800" dirty="0"/>
              <a:t> suggestion?</a:t>
            </a:r>
          </a:p>
          <a:p>
            <a:pPr marL="342900" indent="-34290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7291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9FAB270-7A16-4F30-823C-86B215AFB5C7}"/>
              </a:ext>
            </a:extLst>
          </p:cNvPr>
          <p:cNvSpPr txBox="1"/>
          <p:nvPr/>
        </p:nvSpPr>
        <p:spPr>
          <a:xfrm>
            <a:off x="534572" y="1533378"/>
            <a:ext cx="1118381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Stage 2: developing and deepening understanding</a:t>
            </a:r>
          </a:p>
          <a:p>
            <a:r>
              <a:rPr lang="en-GB" sz="2800" dirty="0"/>
              <a:t>Now that you have an outline map of the material, you can next begin to go more deeply into the philosophical issues. Draft a paragraph or two on each of the following questions, then send to your teacher for comment.</a:t>
            </a:r>
          </a:p>
          <a:p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If a perfect God exists, must it be true that God cannot freely perform any good actions?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Or, must perfection mean that God always freely performs good actions?</a:t>
            </a:r>
          </a:p>
        </p:txBody>
      </p:sp>
    </p:spTree>
    <p:extLst>
      <p:ext uri="{BB962C8B-B14F-4D97-AF65-F5344CB8AC3E}">
        <p14:creationId xmlns:p14="http://schemas.microsoft.com/office/powerpoint/2010/main" val="118950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9FAB270-7A16-4F30-823C-86B215AFB5C7}"/>
              </a:ext>
            </a:extLst>
          </p:cNvPr>
          <p:cNvSpPr txBox="1"/>
          <p:nvPr/>
        </p:nvSpPr>
        <p:spPr>
          <a:xfrm>
            <a:off x="0" y="1209822"/>
            <a:ext cx="12192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Stage 3: summarising, linking to previous work and critically evaluating </a:t>
            </a:r>
          </a:p>
          <a:p>
            <a:r>
              <a:rPr lang="en-GB" sz="2800" dirty="0"/>
              <a:t>You should by now be ready to summarise and evaluate </a:t>
            </a:r>
            <a:r>
              <a:rPr lang="en-GB" sz="2800" dirty="0" err="1"/>
              <a:t>Wielenberg’s</a:t>
            </a:r>
            <a:r>
              <a:rPr lang="en-GB" sz="2800" dirty="0"/>
              <a:t> arguments. Read back over the research report on </a:t>
            </a:r>
            <a:r>
              <a:rPr lang="en-GB" sz="2800" dirty="0" err="1"/>
              <a:t>Wielenberg’s</a:t>
            </a:r>
            <a:r>
              <a:rPr lang="en-GB" sz="2800" dirty="0"/>
              <a:t> work and your previous written tasks, in order to consolidate what you have learned. Also, use your textbook or notes to revise Aristotle’s Prime Mover concept.  Then compose a response to the following question, and send it to your teacher for assessment. The essay should be around 3 A4 sides, not more than 5.</a:t>
            </a:r>
          </a:p>
          <a:p>
            <a:endParaRPr lang="en-GB" sz="2800" dirty="0"/>
          </a:p>
          <a:p>
            <a:pPr marL="342900" indent="-342900">
              <a:buAutoNum type="alphaLcParenR"/>
            </a:pPr>
            <a:r>
              <a:rPr lang="en-GB" sz="2800" dirty="0"/>
              <a:t>Explain Erik J. </a:t>
            </a:r>
            <a:r>
              <a:rPr lang="en-GB" sz="2800" dirty="0" err="1"/>
              <a:t>Wielenberg’s</a:t>
            </a:r>
            <a:r>
              <a:rPr lang="en-GB" sz="2800" dirty="0"/>
              <a:t> objections to Alvin Plantinga’s free-will theodicy.</a:t>
            </a:r>
          </a:p>
          <a:p>
            <a:pPr marL="342900" indent="-342900">
              <a:buAutoNum type="alphaLcParenR"/>
            </a:pPr>
            <a:r>
              <a:rPr lang="en-GB" sz="2800" dirty="0"/>
              <a:t>“The concept of God is contradictory because God cannot freely perform morally right actions.” Discuss, including reference to Aristotle's Prime Mover theory.</a:t>
            </a:r>
          </a:p>
        </p:txBody>
      </p:sp>
    </p:spTree>
    <p:extLst>
      <p:ext uri="{BB962C8B-B14F-4D97-AF65-F5344CB8AC3E}">
        <p14:creationId xmlns:p14="http://schemas.microsoft.com/office/powerpoint/2010/main" val="158746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ONLINE template" id="{79095E68-73F0-1F4D-B499-9164BFFBA85C}" vid="{02DAD726-1CCB-4C48-824E-49162475604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26428C49615143BE8230498DF89BBE" ma:contentTypeVersion="10" ma:contentTypeDescription="Create a new document." ma:contentTypeScope="" ma:versionID="0cf3bfbbe4e1f90152c4db0db0939444">
  <xsd:schema xmlns:xsd="http://www.w3.org/2001/XMLSchema" xmlns:xs="http://www.w3.org/2001/XMLSchema" xmlns:p="http://schemas.microsoft.com/office/2006/metadata/properties" xmlns:ns2="3daa3796-40a0-4fe0-acc9-e99f93d22791" targetNamespace="http://schemas.microsoft.com/office/2006/metadata/properties" ma:root="true" ma:fieldsID="4e91eb12b942c84c733aa8c34f3dde52" ns2:_="">
    <xsd:import namespace="3daa3796-40a0-4fe0-acc9-e99f93d227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aa3796-40a0-4fe0-acc9-e99f93d227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2ED9385-94D4-4A6A-83EF-334A5BB59BE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82AD03-0E5E-4201-97C6-E88858EFF6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aa3796-40a0-4fe0-acc9-e99f93d227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B0AA262-19AE-40AD-90A4-637FBD0BDBB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570</Words>
  <Application>Microsoft Macintosh PowerPoint</Application>
  <PresentationFormat>Widescreen</PresentationFormat>
  <Paragraphs>33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1_Office Theme</vt:lpstr>
      <vt:lpstr>An investigation into the problem of evil and the free-will defence  A 4-6 hour at-home study-set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/ workpackage title: God can’t have qualities which are impossible to have</dc:title>
  <dc:creator>Kevin O'Grady</dc:creator>
  <cp:lastModifiedBy>Tracey Francis</cp:lastModifiedBy>
  <cp:revision>22</cp:revision>
  <dcterms:created xsi:type="dcterms:W3CDTF">2020-03-18T10:22:15Z</dcterms:created>
  <dcterms:modified xsi:type="dcterms:W3CDTF">2021-04-27T14:51:15Z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0x010100BD26428C49615143BE8230498DF89BBE</vt:lpwstr>
  </property>
</Properties>
</file>