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8.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76" r:id="rId3"/>
    <p:sldId id="277" r:id="rId4"/>
    <p:sldId id="282" r:id="rId5"/>
    <p:sldId id="278" r:id="rId6"/>
    <p:sldId id="283" r:id="rId7"/>
    <p:sldId id="279" r:id="rId8"/>
    <p:sldId id="284" r:id="rId9"/>
    <p:sldId id="2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9415B-FFDE-42AF-B22E-0A0E0F37BD18}" type="datetimeFigureOut">
              <a:rPr lang="en-GB" smtClean="0"/>
              <a:t>27/04/2021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94DE6-6978-4C19-BAE0-6744DC8C24ED}" type="slidenum">
              <a:rPr lang="en-GB" smtClean="0"/>
              <a:t>‹#›</a:t>
            </a:fld>
            <a:endParaRPr lang="en-GB"/>
          </a:p>
        </p:txBody>
      </p:sp>
    </p:spTree>
    <p:extLst>
      <p:ext uri="{BB962C8B-B14F-4D97-AF65-F5344CB8AC3E}">
        <p14:creationId xmlns:p14="http://schemas.microsoft.com/office/powerpoint/2010/main" val="261340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5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48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12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1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8427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4417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6576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940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F13F-249B-4B09-BA42-A58D3615C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4A690F-9576-40DF-9272-2CD21F1F7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DC3D12-8E32-4338-AAA3-51A3AFB95D5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CF6FA68A-7E68-4409-ADAB-9F56E1395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F28108-962D-4275-A2F5-1CE98D68341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57449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2885-7C4F-4405-91A2-A76568B5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4929EA-4692-4222-BF4E-E7E98E666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D0F79-0352-48B8-9D48-E4D8CC00DD08}"/>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8D1F7F3-9FA1-4E30-9DCE-5C0C1BCBC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E1777-A1BF-44A5-8271-A97AD810E04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93166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96893A-C83F-4F51-AC9A-B48B054871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3C5A22-0CCA-476B-9DF0-DF1609ABAF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E6A99-E61F-474A-B107-3E3D442AFB16}"/>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648C3E18-1778-4F45-9DF7-7ACAB4B9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D13AF-580D-41F6-9385-CA7B7AEA4FA8}"/>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0943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0B04-589D-44C9-BF65-D350C225C2A8}"/>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a:t>This is the title slide</a:t>
            </a:r>
            <a:endParaRPr lang="en-GB" dirty="0"/>
          </a:p>
        </p:txBody>
      </p:sp>
      <p:sp>
        <p:nvSpPr>
          <p:cNvPr id="3" name="Subtitle 2">
            <a:extLst>
              <a:ext uri="{FF2B5EF4-FFF2-40B4-BE49-F238E27FC236}">
                <a16:creationId xmlns:a16="http://schemas.microsoft.com/office/drawing/2014/main" id="{4C7D85D7-9C4F-4FB6-8502-CC54053B927C}"/>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7371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4FD582F6-7A3D-4841-9383-1A88ECE463DD}"/>
              </a:ext>
            </a:extLst>
          </p:cNvPr>
          <p:cNvSpPr>
            <a:spLocks noGrp="1"/>
          </p:cNvSpPr>
          <p:nvPr>
            <p:ph type="subTitle" idx="1"/>
          </p:nvPr>
        </p:nvSpPr>
        <p:spPr>
          <a:xfrm>
            <a:off x="1524000" y="1625601"/>
            <a:ext cx="9144000" cy="4426857"/>
          </a:xfrm>
          <a:prstGeom prst="rect">
            <a:avLst/>
          </a:prstGeo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3650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89E8-C9C6-894B-AFC4-F905C57F09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0D4D2-3676-F448-9E6F-A8FFF685D9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4EF7A-3FCD-B54A-BA4A-462E13341D49}"/>
              </a:ext>
            </a:extLst>
          </p:cNvPr>
          <p:cNvSpPr>
            <a:spLocks noGrp="1"/>
          </p:cNvSpPr>
          <p:nvPr>
            <p:ph type="dt" sz="half" idx="10"/>
          </p:nvPr>
        </p:nvSpPr>
        <p:spPr/>
        <p:txBody>
          <a:bodyPr/>
          <a:lstStyle/>
          <a:p>
            <a:fld id="{A92FAEC6-DA1F-2943-849A-9BA25F99524B}" type="datetimeFigureOut">
              <a:rPr lang="en-US" smtClean="0"/>
              <a:t>4/27/21</a:t>
            </a:fld>
            <a:endParaRPr lang="en-US"/>
          </a:p>
        </p:txBody>
      </p:sp>
      <p:sp>
        <p:nvSpPr>
          <p:cNvPr id="5" name="Footer Placeholder 4">
            <a:extLst>
              <a:ext uri="{FF2B5EF4-FFF2-40B4-BE49-F238E27FC236}">
                <a16:creationId xmlns:a16="http://schemas.microsoft.com/office/drawing/2014/main" id="{A80889D8-8DF4-1240-863C-1367F5DF2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1A160-165C-F045-BFCF-C4B28F7453D0}"/>
              </a:ext>
            </a:extLst>
          </p:cNvPr>
          <p:cNvSpPr>
            <a:spLocks noGrp="1"/>
          </p:cNvSpPr>
          <p:nvPr>
            <p:ph type="sldNum" sz="quarter" idx="12"/>
          </p:nvPr>
        </p:nvSpPr>
        <p:spPr/>
        <p:txBody>
          <a:bodyPr/>
          <a:lstStyle/>
          <a:p>
            <a:fld id="{824CE81B-336B-EC4D-B7A1-725DE7AA8511}" type="slidenum">
              <a:rPr lang="en-US" smtClean="0"/>
              <a:t>‹#›</a:t>
            </a:fld>
            <a:endParaRPr lang="en-US"/>
          </a:p>
        </p:txBody>
      </p:sp>
    </p:spTree>
    <p:extLst>
      <p:ext uri="{BB962C8B-B14F-4D97-AF65-F5344CB8AC3E}">
        <p14:creationId xmlns:p14="http://schemas.microsoft.com/office/powerpoint/2010/main" val="35310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0E81-FDE9-41D3-AE8A-47F901196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E3C3E-2670-4F21-90BA-CC1F5A6EA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A10D-8E96-42C9-ABAE-A6CA4F22294A}"/>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772A111C-64EE-4D76-807D-F64C7E75A0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F36154-3514-4975-93BF-3E7BC09E5169}"/>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93410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528E-F3ED-4FCC-B1BD-023183FEA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F72AD2-8A7B-46AA-9482-0356E817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E7B6F-37EC-4B38-82F6-986999E946AE}"/>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AF045177-ADDC-4017-B45D-42BD1E9CC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19D3BD-1636-4C99-998B-E3F0D79934E3}"/>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08277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DB4D-F4E2-49BA-9A2A-41909B6A2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F1AB94-0731-4863-933F-46344FDB7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CB97C-3565-49E1-824E-3BC602A7B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C963DC-CFE7-4769-9174-B1216D9FD259}"/>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BCFEEDA-1123-4989-9D5D-71DA31334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63AF1-EB3E-4614-8325-C248EAA74212}"/>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3041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2FB-DE6F-433B-8117-4BAF9C3DF8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E1D120-0AC4-46AC-9D49-15C229F85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9DFD9-65BA-44F9-B05D-F8C18BD63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E69CEE-7863-46B0-B630-F143B631D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83D02-478D-4DD4-8477-F8155AD19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74C90-E7E2-4227-9AB3-E62CB92D2FDC}"/>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8" name="Footer Placeholder 7">
            <a:extLst>
              <a:ext uri="{FF2B5EF4-FFF2-40B4-BE49-F238E27FC236}">
                <a16:creationId xmlns:a16="http://schemas.microsoft.com/office/drawing/2014/main" id="{30436779-C9A3-4444-B042-7E37871A1F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ACC3CC-C59F-4215-8082-CE9220D96CC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786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ED7E-69CC-4ED7-BA39-D93F70CBD4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146EBF-DEC7-45BE-90E3-780D7324A89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4" name="Footer Placeholder 3">
            <a:extLst>
              <a:ext uri="{FF2B5EF4-FFF2-40B4-BE49-F238E27FC236}">
                <a16:creationId xmlns:a16="http://schemas.microsoft.com/office/drawing/2014/main" id="{42133AF1-B7E5-48DB-BE8F-9A7BCC5C7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B5B4A9-350C-4FD0-B1E8-5726DE1B2D7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646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7CEB5-7996-4324-B94B-A7A5E626A351}"/>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3" name="Footer Placeholder 2">
            <a:extLst>
              <a:ext uri="{FF2B5EF4-FFF2-40B4-BE49-F238E27FC236}">
                <a16:creationId xmlns:a16="http://schemas.microsoft.com/office/drawing/2014/main" id="{302C246C-CA40-43CC-8A59-797003BA2E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AF34-1707-4AB4-8BEB-52BE61B0079E}"/>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87933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605E-1DDB-4D89-90A4-DEB44899E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28C52-3B5D-48F4-91CD-2826E1232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D04B3D-F1A3-48A0-ABA2-208CD3A15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4ADD2-B598-406E-95DB-B40A0FB60E8B}"/>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00A9DEF-57A5-42AC-B106-F7074D81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83FB4C-A04F-464E-B209-564B6DB84111}"/>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534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B657-83FB-499B-95E8-8646B475C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2D7E02-9DC6-4857-B2B0-6E6118C8A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E702D6-64FF-4878-A429-D228494E3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F2ECE-4A40-4A5A-9EDB-FC3DE1AB4F72}"/>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13BCE64B-846A-4741-AA00-09A972508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B72DC-283A-4404-91BD-243A1718B93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69039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9F617-0587-45CA-8E8F-D9ED72DA4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4148F-8F4E-47C0-AE98-3A8938383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A39B-B963-4A7E-B2B4-E56A1BEAA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CE21ACB-BC0E-4097-8A45-BF7309D5C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3C6930-E47B-4627-A298-A5E9E57B3F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655F-25A8-4169-A3D6-5A3E093A41EB}" type="slidenum">
              <a:rPr lang="en-GB" smtClean="0"/>
              <a:t>‹#›</a:t>
            </a:fld>
            <a:endParaRPr lang="en-GB"/>
          </a:p>
        </p:txBody>
      </p:sp>
    </p:spTree>
    <p:extLst>
      <p:ext uri="{BB962C8B-B14F-4D97-AF65-F5344CB8AC3E}">
        <p14:creationId xmlns:p14="http://schemas.microsoft.com/office/powerpoint/2010/main" val="1428247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F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12A265-A876-A74F-B91A-78B13DCA265F}"/>
              </a:ext>
            </a:extLst>
          </p:cNvPr>
          <p:cNvSpPr/>
          <p:nvPr userDrawn="1"/>
        </p:nvSpPr>
        <p:spPr>
          <a:xfrm>
            <a:off x="0" y="-25399"/>
            <a:ext cx="12192000"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pic>
        <p:nvPicPr>
          <p:cNvPr id="5" name="Picture 4">
            <a:extLst>
              <a:ext uri="{FF2B5EF4-FFF2-40B4-BE49-F238E27FC236}">
                <a16:creationId xmlns:a16="http://schemas.microsoft.com/office/drawing/2014/main" id="{B37F805A-EDFD-034D-B13B-5517FD56E7C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8085" y="133948"/>
            <a:ext cx="3534679" cy="822616"/>
          </a:xfrm>
          <a:prstGeom prst="rect">
            <a:avLst/>
          </a:prstGeom>
        </p:spPr>
      </p:pic>
    </p:spTree>
    <p:extLst>
      <p:ext uri="{BB962C8B-B14F-4D97-AF65-F5344CB8AC3E}">
        <p14:creationId xmlns:p14="http://schemas.microsoft.com/office/powerpoint/2010/main" val="228982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online.org.uk/research/the-good-samaritan-what-was-his-religion-and-does-it-still-exist/"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hyperlink" Target="https://www.reonline.org.uk/blog/who-was-the-good-samaritan-what-was-his-religion-and-does-it-still-exis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85C8E-BC64-2E49-8FF2-41548F986832}"/>
              </a:ext>
            </a:extLst>
          </p:cNvPr>
          <p:cNvSpPr>
            <a:spLocks noGrp="1"/>
          </p:cNvSpPr>
          <p:nvPr>
            <p:ph type="title"/>
          </p:nvPr>
        </p:nvSpPr>
        <p:spPr>
          <a:xfrm>
            <a:off x="1350498" y="1899138"/>
            <a:ext cx="8989256" cy="2658794"/>
          </a:xfrm>
        </p:spPr>
        <p:txBody>
          <a:bodyPr vert="horz" lIns="91440" tIns="45720" rIns="91440" bIns="45720" rtlCol="0" anchor="b">
            <a:normAutofit fontScale="90000"/>
          </a:bodyPr>
          <a:lstStyle/>
          <a:p>
            <a:pPr algn="ctr"/>
            <a:r>
              <a:rPr lang="en-US" sz="5300" b="1" dirty="0"/>
              <a:t>Who was The Good Samaritan? What was his religion, and does it still exist?</a:t>
            </a:r>
            <a:br>
              <a:rPr lang="en-US" sz="5867" b="1" dirty="0"/>
            </a:br>
            <a:r>
              <a:rPr lang="en-US" sz="4000" dirty="0"/>
              <a:t>A 2-4 hour at-home study-set</a:t>
            </a:r>
          </a:p>
        </p:txBody>
      </p:sp>
    </p:spTree>
    <p:extLst>
      <p:ext uri="{BB962C8B-B14F-4D97-AF65-F5344CB8AC3E}">
        <p14:creationId xmlns:p14="http://schemas.microsoft.com/office/powerpoint/2010/main" val="18196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4431983"/>
          </a:xfrm>
          <a:prstGeom prst="rect">
            <a:avLst/>
          </a:prstGeom>
          <a:noFill/>
        </p:spPr>
        <p:txBody>
          <a:bodyPr wrap="square" rtlCol="0">
            <a:spAutoFit/>
          </a:bodyPr>
          <a:lstStyle/>
          <a:p>
            <a:r>
              <a:rPr lang="en-GB" sz="2400" b="1" dirty="0"/>
              <a:t>Introduction</a:t>
            </a:r>
          </a:p>
          <a:p>
            <a:pPr marL="285750" indent="-285750">
              <a:buFont typeface="Arial" panose="020B0604020202020204" pitchFamily="34" charset="0"/>
              <a:buChar char="•"/>
            </a:pPr>
            <a:r>
              <a:rPr lang="en-GB" sz="2400" dirty="0"/>
              <a:t>This at-home study-set is suited to various parts of GCSE Catholic Christianity and Christianity options. It provides material relevant to exam questions about why working for justice or love of neighbour is important to Christians, and / or Christian perspectives on equality or religious discrimination. It should extend students’ knowledge and understanding beyond the standard text books. </a:t>
            </a:r>
          </a:p>
          <a:p>
            <a:pPr marL="285750" indent="-285750">
              <a:buFont typeface="Arial" panose="020B0604020202020204" pitchFamily="34" charset="0"/>
              <a:buChar char="•"/>
            </a:pPr>
            <a:r>
              <a:rPr lang="en-GB" sz="2400" dirty="0"/>
              <a:t>Find (and it may be useful to print) the report of Fanny </a:t>
            </a:r>
            <a:r>
              <a:rPr lang="en-GB" sz="2400" dirty="0" err="1"/>
              <a:t>Urien-Lefranc’s</a:t>
            </a:r>
            <a:r>
              <a:rPr lang="en-GB" sz="2400" dirty="0"/>
              <a:t> research at </a:t>
            </a:r>
            <a:r>
              <a:rPr lang="en-GB" sz="2400" dirty="0">
                <a:hlinkClick r:id="rId3"/>
              </a:rPr>
              <a:t>https://</a:t>
            </a:r>
            <a:r>
              <a:rPr lang="en-GB" sz="2400" dirty="0" err="1">
                <a:hlinkClick r:id="rId3"/>
              </a:rPr>
              <a:t>www.reonline.org.uk</a:t>
            </a:r>
            <a:r>
              <a:rPr lang="en-GB" sz="2400" dirty="0">
                <a:hlinkClick r:id="rId3"/>
              </a:rPr>
              <a:t>/research/the-good-samaritan-what-was-his-religion-and-does-it-still-exist/</a:t>
            </a:r>
            <a:r>
              <a:rPr lang="en-GB" sz="2400" dirty="0"/>
              <a:t>.</a:t>
            </a:r>
          </a:p>
          <a:p>
            <a:pPr marL="285750" indent="-285750">
              <a:buFont typeface="Arial" panose="020B0604020202020204" pitchFamily="34" charset="0"/>
              <a:buChar char="•"/>
            </a:pPr>
            <a:r>
              <a:rPr lang="en-GB" sz="2400" dirty="0"/>
              <a:t>A related useful resource is Kevin’s Blog at </a:t>
            </a:r>
            <a:r>
              <a:rPr lang="en-GB" sz="2400" dirty="0">
                <a:hlinkClick r:id="rId4"/>
              </a:rPr>
              <a:t>https://www.reonline.org.uk/blog/who-was-the-good-samaritan-what-was-his-religion-and-does-it-still-exist/</a:t>
            </a:r>
            <a:r>
              <a:rPr lang="en-GB" sz="2400" dirty="0"/>
              <a:t>. </a:t>
            </a:r>
          </a:p>
          <a:p>
            <a:endParaRPr lang="en-GB" dirty="0"/>
          </a:p>
        </p:txBody>
      </p:sp>
    </p:spTree>
    <p:extLst>
      <p:ext uri="{BB962C8B-B14F-4D97-AF65-F5344CB8AC3E}">
        <p14:creationId xmlns:p14="http://schemas.microsoft.com/office/powerpoint/2010/main" val="377776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3693319"/>
          </a:xfrm>
          <a:prstGeom prst="rect">
            <a:avLst/>
          </a:prstGeom>
          <a:noFill/>
        </p:spPr>
        <p:txBody>
          <a:bodyPr wrap="square" rtlCol="0">
            <a:spAutoFit/>
          </a:bodyPr>
          <a:lstStyle/>
          <a:p>
            <a:r>
              <a:rPr lang="en-GB" sz="2400" b="1" dirty="0"/>
              <a:t>Introduction (2)</a:t>
            </a:r>
          </a:p>
          <a:p>
            <a:pPr marL="285750" indent="-285750">
              <a:buFont typeface="Arial" panose="020B0604020202020204" pitchFamily="34" charset="0"/>
              <a:buChar char="•"/>
            </a:pPr>
            <a:r>
              <a:rPr lang="en-GB" sz="2800" dirty="0"/>
              <a:t>Put the research report and blog to one side for now. </a:t>
            </a:r>
          </a:p>
          <a:p>
            <a:pPr marL="285750" indent="-285750">
              <a:buFont typeface="Arial" panose="020B0604020202020204" pitchFamily="34" charset="0"/>
              <a:buChar char="•"/>
            </a:pPr>
            <a:r>
              <a:rPr lang="en-GB" sz="2800" dirty="0"/>
              <a:t>On the next slide, we’ll turn to a GCSE question.</a:t>
            </a:r>
          </a:p>
          <a:p>
            <a:pPr marL="285750" indent="-285750">
              <a:buFont typeface="Arial" panose="020B0604020202020204" pitchFamily="34" charset="0"/>
              <a:buChar char="•"/>
            </a:pPr>
            <a:r>
              <a:rPr lang="en-GB" sz="2800" dirty="0"/>
              <a:t>(Teachers, the question is an EDEXCEL specification B sample, so you may want to adapt it to your own board before students attempt it. )</a:t>
            </a:r>
          </a:p>
          <a:p>
            <a:pPr marL="285750" indent="-285750">
              <a:buFont typeface="Arial" panose="020B0604020202020204" pitchFamily="34" charset="0"/>
              <a:buChar char="•"/>
            </a:pPr>
            <a:r>
              <a:rPr lang="en-GB" sz="2800" dirty="0"/>
              <a:t>Students, when you’ve worked through the slide, you can write your answer to the GCSE question and email it to your teacher for assessment.</a:t>
            </a:r>
          </a:p>
          <a:p>
            <a:pPr marL="285750" indent="-285750">
              <a:buFont typeface="Arial" panose="020B0604020202020204" pitchFamily="34" charset="0"/>
              <a:buChar char="•"/>
            </a:pPr>
            <a:endParaRPr lang="en-GB" sz="2400" dirty="0"/>
          </a:p>
          <a:p>
            <a:endParaRPr lang="en-GB" dirty="0"/>
          </a:p>
        </p:txBody>
      </p:sp>
    </p:spTree>
    <p:extLst>
      <p:ext uri="{BB962C8B-B14F-4D97-AF65-F5344CB8AC3E}">
        <p14:creationId xmlns:p14="http://schemas.microsoft.com/office/powerpoint/2010/main" val="103960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1" y="1477108"/>
            <a:ext cx="2700996" cy="1107996"/>
          </a:xfrm>
          <a:prstGeom prst="rect">
            <a:avLst/>
          </a:prstGeom>
          <a:noFill/>
        </p:spPr>
        <p:txBody>
          <a:bodyPr wrap="square" rtlCol="0">
            <a:spAutoFit/>
          </a:bodyPr>
          <a:lstStyle/>
          <a:p>
            <a:r>
              <a:rPr lang="en-GB" sz="2400" b="1" dirty="0"/>
              <a:t>Stage 1: Setting the </a:t>
            </a:r>
          </a:p>
          <a:p>
            <a:r>
              <a:rPr lang="en-GB" sz="2400" b="1" dirty="0"/>
              <a:t>scene</a:t>
            </a:r>
          </a:p>
          <a:p>
            <a:endParaRPr lang="en-GB" dirty="0"/>
          </a:p>
        </p:txBody>
      </p:sp>
      <p:sp>
        <p:nvSpPr>
          <p:cNvPr id="3" name="TextBox 2">
            <a:extLst>
              <a:ext uri="{FF2B5EF4-FFF2-40B4-BE49-F238E27FC236}">
                <a16:creationId xmlns:a16="http://schemas.microsoft.com/office/drawing/2014/main" id="{359FB8F9-717A-407F-99DE-7561FF3F9977}"/>
              </a:ext>
            </a:extLst>
          </p:cNvPr>
          <p:cNvSpPr txBox="1"/>
          <p:nvPr/>
        </p:nvSpPr>
        <p:spPr>
          <a:xfrm>
            <a:off x="1" y="2658794"/>
            <a:ext cx="2912012" cy="3046988"/>
          </a:xfrm>
          <a:prstGeom prst="rect">
            <a:avLst/>
          </a:prstGeom>
          <a:noFill/>
        </p:spPr>
        <p:txBody>
          <a:bodyPr wrap="square" rtlCol="0">
            <a:spAutoFit/>
          </a:bodyPr>
          <a:lstStyle/>
          <a:p>
            <a:r>
              <a:rPr lang="en-GB" sz="2400" dirty="0">
                <a:solidFill>
                  <a:srgbClr val="FF0000"/>
                </a:solidFill>
              </a:rPr>
              <a:t>Explain two reasons why working for justice is important for Christians. In your answer you must refer to a source of wisdom and authority. (5)</a:t>
            </a:r>
          </a:p>
        </p:txBody>
      </p:sp>
      <p:sp>
        <p:nvSpPr>
          <p:cNvPr id="4" name="TextBox 3">
            <a:extLst>
              <a:ext uri="{FF2B5EF4-FFF2-40B4-BE49-F238E27FC236}">
                <a16:creationId xmlns:a16="http://schemas.microsoft.com/office/drawing/2014/main" id="{FD1C42C4-E1BB-4EE5-8819-9229C6C85B49}"/>
              </a:ext>
            </a:extLst>
          </p:cNvPr>
          <p:cNvSpPr txBox="1"/>
          <p:nvPr/>
        </p:nvSpPr>
        <p:spPr>
          <a:xfrm>
            <a:off x="3376246" y="1055077"/>
            <a:ext cx="8815753" cy="6463308"/>
          </a:xfrm>
          <a:prstGeom prst="rect">
            <a:avLst/>
          </a:prstGeom>
          <a:noFill/>
        </p:spPr>
        <p:txBody>
          <a:bodyPr wrap="square" rtlCol="0">
            <a:spAutoFit/>
          </a:bodyPr>
          <a:lstStyle/>
          <a:p>
            <a:r>
              <a:rPr lang="en-GB" sz="2400" dirty="0"/>
              <a:t>On the left we have a sample GCSE question. You can refer to the Parable of the Good Samaritan in answering it.  You probably know the parable, but look it up at Luke 10:25-37 and read it carefully. Note some features clearly:</a:t>
            </a:r>
          </a:p>
          <a:p>
            <a:pPr marL="342900" indent="-342900">
              <a:buAutoNum type="arabicPeriod"/>
            </a:pPr>
            <a:r>
              <a:rPr lang="en-GB" sz="2400" dirty="0"/>
              <a:t>Jesus tells the story to illustrate the answer to the question – what must I do to inherit eternal life?</a:t>
            </a:r>
          </a:p>
          <a:p>
            <a:pPr marL="342900" indent="-342900">
              <a:buAutoNum type="arabicPeriod"/>
            </a:pPr>
            <a:r>
              <a:rPr lang="en-GB" sz="2400" dirty="0"/>
              <a:t>The ‘law’ mentioned is the Jewish religious law.</a:t>
            </a:r>
          </a:p>
          <a:p>
            <a:pPr marL="342900" indent="-342900">
              <a:buAutoNum type="arabicPeriod"/>
            </a:pPr>
            <a:r>
              <a:rPr lang="en-GB" sz="2400" dirty="0"/>
              <a:t>Those who walk past are a priest and a Levite, a kind of religious official.</a:t>
            </a:r>
          </a:p>
          <a:p>
            <a:pPr marL="342900" indent="-342900">
              <a:buAutoNum type="arabicPeriod"/>
            </a:pPr>
            <a:r>
              <a:rPr lang="en-GB" sz="2400" dirty="0"/>
              <a:t>The two reasons why working for justice is important for Christians are that Jesus teaches you to – that’s the point of the parable, to help those in need – and that you will enter heaven (inherit eternal life) if you do. </a:t>
            </a:r>
          </a:p>
          <a:p>
            <a:r>
              <a:rPr lang="en-GB" sz="2400" u="sng" dirty="0"/>
              <a:t>Pause before you write your answer and check the examiner’s mark scheme on the next slide.</a:t>
            </a:r>
          </a:p>
          <a:p>
            <a:endParaRPr lang="en-GB" dirty="0"/>
          </a:p>
          <a:p>
            <a:endParaRPr lang="en-GB" dirty="0"/>
          </a:p>
          <a:p>
            <a:endParaRPr lang="en-GB" dirty="0"/>
          </a:p>
        </p:txBody>
      </p:sp>
    </p:spTree>
    <p:extLst>
      <p:ext uri="{BB962C8B-B14F-4D97-AF65-F5344CB8AC3E}">
        <p14:creationId xmlns:p14="http://schemas.microsoft.com/office/powerpoint/2010/main" val="79729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1" y="1477108"/>
            <a:ext cx="2700996" cy="1107996"/>
          </a:xfrm>
          <a:prstGeom prst="rect">
            <a:avLst/>
          </a:prstGeom>
          <a:noFill/>
        </p:spPr>
        <p:txBody>
          <a:bodyPr wrap="square" rtlCol="0">
            <a:spAutoFit/>
          </a:bodyPr>
          <a:lstStyle/>
          <a:p>
            <a:r>
              <a:rPr lang="en-GB" sz="2400" b="1" dirty="0"/>
              <a:t>Stage 1: Setting the </a:t>
            </a:r>
          </a:p>
          <a:p>
            <a:r>
              <a:rPr lang="en-GB" sz="2400" b="1" dirty="0"/>
              <a:t>scene (2)</a:t>
            </a:r>
          </a:p>
          <a:p>
            <a:endParaRPr lang="en-GB" dirty="0"/>
          </a:p>
        </p:txBody>
      </p:sp>
      <p:sp>
        <p:nvSpPr>
          <p:cNvPr id="3" name="TextBox 2">
            <a:extLst>
              <a:ext uri="{FF2B5EF4-FFF2-40B4-BE49-F238E27FC236}">
                <a16:creationId xmlns:a16="http://schemas.microsoft.com/office/drawing/2014/main" id="{359FB8F9-717A-407F-99DE-7561FF3F9977}"/>
              </a:ext>
            </a:extLst>
          </p:cNvPr>
          <p:cNvSpPr txBox="1"/>
          <p:nvPr/>
        </p:nvSpPr>
        <p:spPr>
          <a:xfrm>
            <a:off x="1" y="2658794"/>
            <a:ext cx="2912012" cy="3046988"/>
          </a:xfrm>
          <a:prstGeom prst="rect">
            <a:avLst/>
          </a:prstGeom>
          <a:noFill/>
        </p:spPr>
        <p:txBody>
          <a:bodyPr wrap="square" rtlCol="0">
            <a:spAutoFit/>
          </a:bodyPr>
          <a:lstStyle/>
          <a:p>
            <a:r>
              <a:rPr lang="en-GB" sz="2400" dirty="0">
                <a:solidFill>
                  <a:srgbClr val="FF0000"/>
                </a:solidFill>
              </a:rPr>
              <a:t>Explain two reasons why working for justice is important for Christians. In your answer you must refer to a source of wisdom and authority. (5)</a:t>
            </a:r>
          </a:p>
        </p:txBody>
      </p:sp>
      <p:sp>
        <p:nvSpPr>
          <p:cNvPr id="4" name="TextBox 3">
            <a:extLst>
              <a:ext uri="{FF2B5EF4-FFF2-40B4-BE49-F238E27FC236}">
                <a16:creationId xmlns:a16="http://schemas.microsoft.com/office/drawing/2014/main" id="{FD1C42C4-E1BB-4EE5-8819-9229C6C85B49}"/>
              </a:ext>
            </a:extLst>
          </p:cNvPr>
          <p:cNvSpPr txBox="1"/>
          <p:nvPr/>
        </p:nvSpPr>
        <p:spPr>
          <a:xfrm>
            <a:off x="3559126" y="2461846"/>
            <a:ext cx="8632873" cy="2800767"/>
          </a:xfrm>
          <a:prstGeom prst="rect">
            <a:avLst/>
          </a:prstGeom>
          <a:noFill/>
        </p:spPr>
        <p:txBody>
          <a:bodyPr wrap="square" rtlCol="0">
            <a:spAutoFit/>
          </a:bodyPr>
          <a:lstStyle/>
          <a:p>
            <a:pPr marL="457200" indent="-457200">
              <a:buFont typeface="Arial" panose="020B0604020202020204" pitchFamily="34" charset="0"/>
              <a:buChar char="•"/>
            </a:pPr>
            <a:r>
              <a:rPr lang="en-GB" sz="2800" i="1" dirty="0"/>
              <a:t>Award one mark for each reason/belief. </a:t>
            </a:r>
          </a:p>
          <a:p>
            <a:pPr marL="457200" indent="-457200">
              <a:buFont typeface="Arial" panose="020B0604020202020204" pitchFamily="34" charset="0"/>
              <a:buChar char="•"/>
            </a:pPr>
            <a:r>
              <a:rPr lang="en-GB" sz="2800" i="1" dirty="0"/>
              <a:t>Award further marks for each development of the reason/belief up to a maximum of four marks. </a:t>
            </a:r>
          </a:p>
          <a:p>
            <a:pPr marL="457200" indent="-457200">
              <a:buFont typeface="Arial" panose="020B0604020202020204" pitchFamily="34" charset="0"/>
              <a:buChar char="•"/>
            </a:pPr>
            <a:r>
              <a:rPr lang="en-GB" sz="2800" i="1" dirty="0"/>
              <a:t>Award one further mark for any relevant source of wisdom or authority.</a:t>
            </a:r>
          </a:p>
          <a:p>
            <a:endParaRPr lang="en-GB" dirty="0"/>
          </a:p>
          <a:p>
            <a:endParaRPr lang="en-GB" dirty="0"/>
          </a:p>
        </p:txBody>
      </p:sp>
    </p:spTree>
    <p:extLst>
      <p:ext uri="{BB962C8B-B14F-4D97-AF65-F5344CB8AC3E}">
        <p14:creationId xmlns:p14="http://schemas.microsoft.com/office/powerpoint/2010/main" val="423849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534572" y="1533378"/>
            <a:ext cx="11183816" cy="3908762"/>
          </a:xfrm>
          <a:prstGeom prst="rect">
            <a:avLst/>
          </a:prstGeom>
          <a:noFill/>
        </p:spPr>
        <p:txBody>
          <a:bodyPr wrap="square" rtlCol="0">
            <a:spAutoFit/>
          </a:bodyPr>
          <a:lstStyle/>
          <a:p>
            <a:r>
              <a:rPr lang="en-GB" sz="2800" b="1" dirty="0"/>
              <a:t>Stage 2: enriching knowledge, deepening understanding</a:t>
            </a:r>
          </a:p>
          <a:p>
            <a:pPr marL="457200" indent="-457200">
              <a:buFont typeface="Arial" panose="020B0604020202020204" pitchFamily="34" charset="0"/>
              <a:buChar char="•"/>
            </a:pPr>
            <a:r>
              <a:rPr lang="en-GB" sz="2800" dirty="0"/>
              <a:t>So who, exactly, was the Samaritan? Why did Jesus choose a Samaritan as the hero of the story? These details are quite often left out, but you can find out about the Samaritans and deepen your understanding of the story by turning now to the research report.</a:t>
            </a:r>
          </a:p>
          <a:p>
            <a:pPr marL="457200" indent="-457200">
              <a:buFont typeface="Arial" panose="020B0604020202020204" pitchFamily="34" charset="0"/>
              <a:buChar char="•"/>
            </a:pPr>
            <a:r>
              <a:rPr lang="en-GB" sz="2800" dirty="0"/>
              <a:t>Read it carefully and then go back, noting five key facts about the Samaritans. You could email your list of key facts to your teacher to check, or check it yourself against the one given on the next slide. </a:t>
            </a:r>
          </a:p>
          <a:p>
            <a:pPr marL="457200" indent="-457200">
              <a:buFont typeface="Arial" panose="020B0604020202020204" pitchFamily="34" charset="0"/>
              <a:buChar char="•"/>
            </a:pPr>
            <a:endParaRPr lang="en-GB" sz="2400" dirty="0"/>
          </a:p>
        </p:txBody>
      </p:sp>
    </p:spTree>
    <p:extLst>
      <p:ext uri="{BB962C8B-B14F-4D97-AF65-F5344CB8AC3E}">
        <p14:creationId xmlns:p14="http://schemas.microsoft.com/office/powerpoint/2010/main" val="11895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534572" y="1533378"/>
            <a:ext cx="11183816" cy="4401205"/>
          </a:xfrm>
          <a:prstGeom prst="rect">
            <a:avLst/>
          </a:prstGeom>
          <a:noFill/>
        </p:spPr>
        <p:txBody>
          <a:bodyPr wrap="square" rtlCol="0">
            <a:spAutoFit/>
          </a:bodyPr>
          <a:lstStyle/>
          <a:p>
            <a:r>
              <a:rPr lang="en-GB" sz="2800" b="1" dirty="0"/>
              <a:t>Stage 2: enriching knowledge, deepening understanding (2)</a:t>
            </a:r>
          </a:p>
          <a:p>
            <a:pPr marL="457200" indent="-457200">
              <a:buAutoNum type="arabicPeriod"/>
            </a:pPr>
            <a:r>
              <a:rPr lang="en-GB" sz="2800" dirty="0"/>
              <a:t>The Samaritans are a small religious group of about 810 people, in Israel.</a:t>
            </a:r>
          </a:p>
          <a:p>
            <a:pPr marL="457200" indent="-457200">
              <a:buAutoNum type="arabicPeriod"/>
            </a:pPr>
            <a:r>
              <a:rPr lang="en-GB" sz="2800" dirty="0"/>
              <a:t>The modern state of Israel accepts them as Jews.</a:t>
            </a:r>
          </a:p>
          <a:p>
            <a:pPr marL="457200" indent="-457200">
              <a:buAutoNum type="arabicPeriod"/>
            </a:pPr>
            <a:r>
              <a:rPr lang="en-GB" sz="2800" dirty="0"/>
              <a:t>They accept only the first five books of the Bible and reject later Jewish tradition (this is why relations between Jews and Samaritans were tense in Jesus’s time).</a:t>
            </a:r>
          </a:p>
          <a:p>
            <a:pPr marL="457200" indent="-457200">
              <a:buAutoNum type="arabicPeriod"/>
            </a:pPr>
            <a:r>
              <a:rPr lang="en-GB" sz="2800" dirty="0"/>
              <a:t>More and more people are drawn through tourism to witness their ancient traditions.</a:t>
            </a:r>
          </a:p>
          <a:p>
            <a:pPr marL="457200" indent="-457200">
              <a:buAutoNum type="arabicPeriod"/>
            </a:pPr>
            <a:r>
              <a:rPr lang="en-GB" sz="2800" dirty="0"/>
              <a:t>The movement of Samaritanism has spread, e.g. to Brazil, mostly via the internet. </a:t>
            </a:r>
          </a:p>
        </p:txBody>
      </p:sp>
    </p:spTree>
    <p:extLst>
      <p:ext uri="{BB962C8B-B14F-4D97-AF65-F5344CB8AC3E}">
        <p14:creationId xmlns:p14="http://schemas.microsoft.com/office/powerpoint/2010/main" val="173719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0" y="1153551"/>
            <a:ext cx="12084148" cy="5970865"/>
          </a:xfrm>
          <a:prstGeom prst="rect">
            <a:avLst/>
          </a:prstGeom>
          <a:noFill/>
        </p:spPr>
        <p:txBody>
          <a:bodyPr wrap="square" rtlCol="0">
            <a:spAutoFit/>
          </a:bodyPr>
          <a:lstStyle/>
          <a:p>
            <a:r>
              <a:rPr lang="en-GB" sz="2800" b="1" dirty="0"/>
              <a:t>Stage 3: Summing up and evaluating: Jesus as an outsider</a:t>
            </a:r>
          </a:p>
          <a:p>
            <a:pPr marL="457200" indent="-457200">
              <a:buFont typeface="Arial" panose="020B0604020202020204" pitchFamily="34" charset="0"/>
              <a:buChar char="•"/>
            </a:pPr>
            <a:r>
              <a:rPr lang="en-GB" sz="2800" dirty="0"/>
              <a:t>Go back to the last slide. Which of the five points is the reason why Jesus made a hero of the Samaritan?</a:t>
            </a:r>
          </a:p>
          <a:p>
            <a:pPr marL="457200" indent="-457200">
              <a:buFont typeface="Arial" panose="020B0604020202020204" pitchFamily="34" charset="0"/>
              <a:buChar char="•"/>
            </a:pPr>
            <a:r>
              <a:rPr lang="en-GB" sz="2800" dirty="0"/>
              <a:t>You should have identified point 3. The Samaritan’s religion was related to that of Jesus’s Jewish audience, but was different. In the parable, Jesus is teaching that love for others is more important than religion.</a:t>
            </a:r>
          </a:p>
          <a:p>
            <a:pPr marL="457200" indent="-457200">
              <a:buFont typeface="Arial" panose="020B0604020202020204" pitchFamily="34" charset="0"/>
              <a:buChar char="•"/>
            </a:pPr>
            <a:r>
              <a:rPr lang="en-GB" sz="2800" dirty="0"/>
              <a:t>He chose a member of an ‘outsider’ religion to represent the right way of living. Interestingly, Jesus took on the outsider role himself. Look up </a:t>
            </a:r>
            <a:r>
              <a:rPr lang="fi-FI" sz="2800" dirty="0"/>
              <a:t>e.g. John 1:46, Luke 6:20-26, Luke 9:58-60.</a:t>
            </a:r>
          </a:p>
          <a:p>
            <a:pPr marL="457200" indent="-457200">
              <a:buFont typeface="Arial" panose="020B0604020202020204" pitchFamily="34" charset="0"/>
              <a:buChar char="•"/>
            </a:pPr>
            <a:r>
              <a:rPr lang="fi-FI" sz="2800" dirty="0"/>
              <a:t>Make brief notes on these passages; how, and why, does Jesus take the outsider role? Email them to your teacher for comment. They should be useful, later, in answering questions on the person of Jesus or Christian social attitudes. </a:t>
            </a:r>
            <a:endParaRPr lang="en-GB" sz="2800" dirty="0"/>
          </a:p>
          <a:p>
            <a:endParaRPr lang="en-GB" dirty="0"/>
          </a:p>
        </p:txBody>
      </p:sp>
    </p:spTree>
    <p:extLst>
      <p:ext uri="{BB962C8B-B14F-4D97-AF65-F5344CB8AC3E}">
        <p14:creationId xmlns:p14="http://schemas.microsoft.com/office/powerpoint/2010/main" val="158746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ONLINE template" id="{79095E68-73F0-1F4D-B499-9164BFFBA85C}" vid="{02DAD726-1CCB-4C48-824E-4916247560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B3051A-099C-4F74-81ED-EC621A5EE509}"/>
</file>

<file path=customXml/itemProps2.xml><?xml version="1.0" encoding="utf-8"?>
<ds:datastoreItem xmlns:ds="http://schemas.openxmlformats.org/officeDocument/2006/customXml" ds:itemID="{535A432D-6EC0-4B1E-96EA-352A8D2BD82F}"/>
</file>

<file path=customXml/itemProps3.xml><?xml version="1.0" encoding="utf-8"?>
<ds:datastoreItem xmlns:ds="http://schemas.openxmlformats.org/officeDocument/2006/customXml" ds:itemID="{C5EB33BF-D224-4417-B7D6-8E42D2812DA6}"/>
</file>

<file path=docProps/app.xml><?xml version="1.0" encoding="utf-8"?>
<Properties xmlns="http://schemas.openxmlformats.org/officeDocument/2006/extended-properties" xmlns:vt="http://schemas.openxmlformats.org/officeDocument/2006/docPropsVTypes">
  <TotalTime>387</TotalTime>
  <Words>873</Words>
  <Application>Microsoft Macintosh PowerPoint</Application>
  <PresentationFormat>Widescreen</PresentationFormat>
  <Paragraphs>48</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Who was The Good Samaritan? What was his religion, and does it still exist? A 2-4 hour at-home study-set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 workpackage title: God can’t have qualities which are impossible to have</dc:title>
  <dc:creator>Kevin O'Grady</dc:creator>
  <cp:lastModifiedBy>Tracey Francis</cp:lastModifiedBy>
  <cp:revision>28</cp:revision>
  <dcterms:created xsi:type="dcterms:W3CDTF">2020-03-18T10:22:15Z</dcterms:created>
  <dcterms:modified xsi:type="dcterms:W3CDTF">2021-04-27T14:45:41Z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