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9"/>
  </p:notesMasterIdLst>
  <p:sldIdLst>
    <p:sldId id="276" r:id="rId6"/>
    <p:sldId id="277" r:id="rId7"/>
    <p:sldId id="282" r:id="rId8"/>
    <p:sldId id="278" r:id="rId9"/>
    <p:sldId id="283" r:id="rId10"/>
    <p:sldId id="285" r:id="rId11"/>
    <p:sldId id="279" r:id="rId12"/>
    <p:sldId id="284" r:id="rId13"/>
    <p:sldId id="286" r:id="rId14"/>
    <p:sldId id="287" r:id="rId15"/>
    <p:sldId id="288" r:id="rId16"/>
    <p:sldId id="289" r:id="rId17"/>
    <p:sldId id="28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59415B-FFDE-42AF-B22E-0A0E0F37BD18}" type="datetimeFigureOut">
              <a:rPr lang="en-GB" smtClean="0"/>
              <a:t>27/04/2021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E94DE6-6978-4C19-BAE0-6744DC8C24ED}" type="slidenum">
              <a:rPr lang="en-GB" smtClean="0"/>
              <a:t>‹#›</a:t>
            </a:fld>
            <a:endParaRPr lang="en-GB"/>
          </a:p>
        </p:txBody>
      </p:sp>
    </p:spTree>
    <p:extLst>
      <p:ext uri="{BB962C8B-B14F-4D97-AF65-F5344CB8AC3E}">
        <p14:creationId xmlns:p14="http://schemas.microsoft.com/office/powerpoint/2010/main" val="261340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8658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526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0665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8886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2940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748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112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21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8427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1292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4417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6576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BA8242B-122D-9C40-83C5-D3F29DD880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922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2F13F-249B-4B09-BA42-A58D3615C0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4A690F-9576-40DF-9272-2CD21F1F72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DC3D12-8E32-4338-AAA3-51A3AFB95D5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CF6FA68A-7E68-4409-ADAB-9F56E13959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F28108-962D-4275-A2F5-1CE98D68341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57449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2885-7C4F-4405-91A2-A76568B589E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94929EA-4692-4222-BF4E-E7E98E6661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D0F79-0352-48B8-9D48-E4D8CC00DD08}"/>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8D1F7F3-9FA1-4E30-9DCE-5C0C1BCBCF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1E1777-A1BF-44A5-8271-A97AD810E04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93166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96893A-C83F-4F51-AC9A-B48B054871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3C5A22-0CCA-476B-9DF0-DF1609ABAF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E6A99-E61F-474A-B107-3E3D442AFB16}"/>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648C3E18-1778-4F45-9DF7-7ACAB4B9BA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DD13AF-580D-41F6-9385-CA7B7AEA4FA8}"/>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09435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0B04-589D-44C9-BF65-D350C225C2A8}"/>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a:lvl1pPr>
          </a:lstStyle>
          <a:p>
            <a:r>
              <a:rPr lang="en-US" dirty="0"/>
              <a:t>This is the title slide</a:t>
            </a:r>
            <a:endParaRPr lang="en-GB" dirty="0"/>
          </a:p>
        </p:txBody>
      </p:sp>
      <p:sp>
        <p:nvSpPr>
          <p:cNvPr id="3" name="Subtitle 2">
            <a:extLst>
              <a:ext uri="{FF2B5EF4-FFF2-40B4-BE49-F238E27FC236}">
                <a16:creationId xmlns:a16="http://schemas.microsoft.com/office/drawing/2014/main" id="{4C7D85D7-9C4F-4FB6-8502-CC54053B927C}"/>
              </a:ext>
            </a:extLst>
          </p:cNvPr>
          <p:cNvSpPr>
            <a:spLocks noGrp="1"/>
          </p:cNvSpPr>
          <p:nvPr>
            <p:ph type="subTitle" idx="1"/>
          </p:nvPr>
        </p:nvSpPr>
        <p:spPr>
          <a:xfrm>
            <a:off x="1524000" y="3602037"/>
            <a:ext cx="9144000" cy="1655763"/>
          </a:xfrm>
          <a:prstGeom prst="rect">
            <a:avLst/>
          </a:prstGeo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73717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4FD582F6-7A3D-4841-9383-1A88ECE463DD}"/>
              </a:ext>
            </a:extLst>
          </p:cNvPr>
          <p:cNvSpPr>
            <a:spLocks noGrp="1"/>
          </p:cNvSpPr>
          <p:nvPr>
            <p:ph type="subTitle" idx="1"/>
          </p:nvPr>
        </p:nvSpPr>
        <p:spPr>
          <a:xfrm>
            <a:off x="1524000" y="1625601"/>
            <a:ext cx="9144000" cy="4426857"/>
          </a:xfrm>
          <a:prstGeom prst="rect">
            <a:avLst/>
          </a:prstGeo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3533650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89E8-C9C6-894B-AFC4-F905C57F09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0D4D2-3676-F448-9E6F-A8FFF685D9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4EF7A-3FCD-B54A-BA4A-462E13341D49}"/>
              </a:ext>
            </a:extLst>
          </p:cNvPr>
          <p:cNvSpPr>
            <a:spLocks noGrp="1"/>
          </p:cNvSpPr>
          <p:nvPr>
            <p:ph type="dt" sz="half" idx="10"/>
          </p:nvPr>
        </p:nvSpPr>
        <p:spPr/>
        <p:txBody>
          <a:bodyPr/>
          <a:lstStyle/>
          <a:p>
            <a:fld id="{A92FAEC6-DA1F-2943-849A-9BA25F99524B}" type="datetimeFigureOut">
              <a:rPr lang="en-US" smtClean="0"/>
              <a:t>4/27/21</a:t>
            </a:fld>
            <a:endParaRPr lang="en-US"/>
          </a:p>
        </p:txBody>
      </p:sp>
      <p:sp>
        <p:nvSpPr>
          <p:cNvPr id="5" name="Footer Placeholder 4">
            <a:extLst>
              <a:ext uri="{FF2B5EF4-FFF2-40B4-BE49-F238E27FC236}">
                <a16:creationId xmlns:a16="http://schemas.microsoft.com/office/drawing/2014/main" id="{A80889D8-8DF4-1240-863C-1367F5DF2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01A160-165C-F045-BFCF-C4B28F7453D0}"/>
              </a:ext>
            </a:extLst>
          </p:cNvPr>
          <p:cNvSpPr>
            <a:spLocks noGrp="1"/>
          </p:cNvSpPr>
          <p:nvPr>
            <p:ph type="sldNum" sz="quarter" idx="12"/>
          </p:nvPr>
        </p:nvSpPr>
        <p:spPr/>
        <p:txBody>
          <a:bodyPr/>
          <a:lstStyle/>
          <a:p>
            <a:fld id="{824CE81B-336B-EC4D-B7A1-725DE7AA8511}" type="slidenum">
              <a:rPr lang="en-US" smtClean="0"/>
              <a:t>‹#›</a:t>
            </a:fld>
            <a:endParaRPr lang="en-US"/>
          </a:p>
        </p:txBody>
      </p:sp>
    </p:spTree>
    <p:extLst>
      <p:ext uri="{BB962C8B-B14F-4D97-AF65-F5344CB8AC3E}">
        <p14:creationId xmlns:p14="http://schemas.microsoft.com/office/powerpoint/2010/main" val="35310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30E81-FDE9-41D3-AE8A-47F9011969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DE3C3E-2670-4F21-90BA-CC1F5A6EA2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0BA10D-8E96-42C9-ABAE-A6CA4F22294A}"/>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772A111C-64EE-4D76-807D-F64C7E75A0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F36154-3514-4975-93BF-3E7BC09E5169}"/>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93410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528E-F3ED-4FCC-B1BD-023183FEAE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F72AD2-8A7B-46AA-9482-0356E817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AE7B6F-37EC-4B38-82F6-986999E946AE}"/>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AF045177-ADDC-4017-B45D-42BD1E9CCD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19D3BD-1636-4C99-998B-E3F0D79934E3}"/>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08277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DB4D-F4E2-49BA-9A2A-41909B6A2C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DF1AB94-0731-4863-933F-46344FDB71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D6CB97C-3565-49E1-824E-3BC602A7B1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C963DC-CFE7-4769-9174-B1216D9FD259}"/>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BCFEEDA-1123-4989-9D5D-71DA313340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663AF1-EB3E-4614-8325-C248EAA74212}"/>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3041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B22FB-DE6F-433B-8117-4BAF9C3DF8E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E1D120-0AC4-46AC-9D49-15C229F859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9DFD9-65BA-44F9-B05D-F8C18BD63D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EE69CEE-7863-46B0-B630-F143B631D5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83D02-478D-4DD4-8477-F8155AD196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74C90-E7E2-4227-9AB3-E62CB92D2FDC}"/>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8" name="Footer Placeholder 7">
            <a:extLst>
              <a:ext uri="{FF2B5EF4-FFF2-40B4-BE49-F238E27FC236}">
                <a16:creationId xmlns:a16="http://schemas.microsoft.com/office/drawing/2014/main" id="{30436779-C9A3-4444-B042-7E37871A1F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ACC3CC-C59F-4215-8082-CE9220D96CC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778629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3ED7E-69CC-4ED7-BA39-D93F70CBD4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B146EBF-DEC7-45BE-90E3-780D7324A890}"/>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4" name="Footer Placeholder 3">
            <a:extLst>
              <a:ext uri="{FF2B5EF4-FFF2-40B4-BE49-F238E27FC236}">
                <a16:creationId xmlns:a16="http://schemas.microsoft.com/office/drawing/2014/main" id="{42133AF1-B7E5-48DB-BE8F-9A7BCC5C77D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B5B4A9-350C-4FD0-B1E8-5726DE1B2D7C}"/>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646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7CEB5-7996-4324-B94B-A7A5E626A351}"/>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3" name="Footer Placeholder 2">
            <a:extLst>
              <a:ext uri="{FF2B5EF4-FFF2-40B4-BE49-F238E27FC236}">
                <a16:creationId xmlns:a16="http://schemas.microsoft.com/office/drawing/2014/main" id="{302C246C-CA40-43CC-8A59-797003BA2E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2F0AF34-1707-4AB4-8BEB-52BE61B0079E}"/>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879333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1605E-1DDB-4D89-90A4-DEB44899E5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C28C52-3B5D-48F4-91CD-2826E12325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D04B3D-F1A3-48A0-ABA2-208CD3A159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4ADD2-B598-406E-95DB-B40A0FB60E8B}"/>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E00A9DEF-57A5-42AC-B106-F7074D81CF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83FB4C-A04F-464E-B209-564B6DB84111}"/>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25534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2B657-83FB-499B-95E8-8646B475CC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2D7E02-9DC6-4857-B2B0-6E6118C8A2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E702D6-64FF-4878-A429-D228494E36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F2ECE-4A40-4A5A-9EDB-FC3DE1AB4F72}"/>
              </a:ext>
            </a:extLst>
          </p:cNvPr>
          <p:cNvSpPr>
            <a:spLocks noGrp="1"/>
          </p:cNvSpPr>
          <p:nvPr>
            <p:ph type="dt" sz="half" idx="10"/>
          </p:nvPr>
        </p:nvSpPr>
        <p:spPr/>
        <p:txBody>
          <a:bodyPr/>
          <a:lstStyle/>
          <a:p>
            <a:fld id="{AFC714D4-F9B4-47F1-9A36-538BDA3565C7}" type="datetimeFigureOut">
              <a:rPr lang="en-GB" smtClean="0"/>
              <a:t>27/04/2021</a:t>
            </a:fld>
            <a:endParaRPr lang="en-GB"/>
          </a:p>
        </p:txBody>
      </p:sp>
      <p:sp>
        <p:nvSpPr>
          <p:cNvPr id="6" name="Footer Placeholder 5">
            <a:extLst>
              <a:ext uri="{FF2B5EF4-FFF2-40B4-BE49-F238E27FC236}">
                <a16:creationId xmlns:a16="http://schemas.microsoft.com/office/drawing/2014/main" id="{13BCE64B-846A-4741-AA00-09A9725087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4B72DC-283A-4404-91BD-243A1718B93A}"/>
              </a:ext>
            </a:extLst>
          </p:cNvPr>
          <p:cNvSpPr>
            <a:spLocks noGrp="1"/>
          </p:cNvSpPr>
          <p:nvPr>
            <p:ph type="sldNum" sz="quarter" idx="12"/>
          </p:nvPr>
        </p:nvSpPr>
        <p:spPr/>
        <p:txBody>
          <a:bodyPr/>
          <a:lstStyle/>
          <a:p>
            <a:fld id="{FCD8655F-25A8-4169-A3D6-5A3E093A41EB}" type="slidenum">
              <a:rPr lang="en-GB" smtClean="0"/>
              <a:t>‹#›</a:t>
            </a:fld>
            <a:endParaRPr lang="en-GB"/>
          </a:p>
        </p:txBody>
      </p:sp>
    </p:spTree>
    <p:extLst>
      <p:ext uri="{BB962C8B-B14F-4D97-AF65-F5344CB8AC3E}">
        <p14:creationId xmlns:p14="http://schemas.microsoft.com/office/powerpoint/2010/main" val="1690391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59F617-0587-45CA-8E8F-D9ED72DA4E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B64148F-8F4E-47C0-AE98-3A8938383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18A39B-B963-4A7E-B2B4-E56A1BEAAB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C714D4-F9B4-47F1-9A36-538BDA3565C7}" type="datetimeFigureOut">
              <a:rPr lang="en-GB" smtClean="0"/>
              <a:t>27/04/2021</a:t>
            </a:fld>
            <a:endParaRPr lang="en-GB"/>
          </a:p>
        </p:txBody>
      </p:sp>
      <p:sp>
        <p:nvSpPr>
          <p:cNvPr id="5" name="Footer Placeholder 4">
            <a:extLst>
              <a:ext uri="{FF2B5EF4-FFF2-40B4-BE49-F238E27FC236}">
                <a16:creationId xmlns:a16="http://schemas.microsoft.com/office/drawing/2014/main" id="{ECE21ACB-BC0E-4097-8A45-BF7309D5C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3C6930-E47B-4627-A298-A5E9E57B3F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8655F-25A8-4169-A3D6-5A3E093A41EB}" type="slidenum">
              <a:rPr lang="en-GB" smtClean="0"/>
              <a:t>‹#›</a:t>
            </a:fld>
            <a:endParaRPr lang="en-GB"/>
          </a:p>
        </p:txBody>
      </p:sp>
    </p:spTree>
    <p:extLst>
      <p:ext uri="{BB962C8B-B14F-4D97-AF65-F5344CB8AC3E}">
        <p14:creationId xmlns:p14="http://schemas.microsoft.com/office/powerpoint/2010/main" val="1428247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CF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912A265-A876-A74F-B91A-78B13DCA265F}"/>
              </a:ext>
            </a:extLst>
          </p:cNvPr>
          <p:cNvSpPr/>
          <p:nvPr userDrawn="1"/>
        </p:nvSpPr>
        <p:spPr>
          <a:xfrm>
            <a:off x="0" y="-25399"/>
            <a:ext cx="12192000" cy="1079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a:p>
        </p:txBody>
      </p:sp>
      <p:pic>
        <p:nvPicPr>
          <p:cNvPr id="5" name="Picture 4">
            <a:extLst>
              <a:ext uri="{FF2B5EF4-FFF2-40B4-BE49-F238E27FC236}">
                <a16:creationId xmlns:a16="http://schemas.microsoft.com/office/drawing/2014/main" id="{B37F805A-EDFD-034D-B13B-5517FD56E7C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48085" y="133948"/>
            <a:ext cx="3534679" cy="822616"/>
          </a:xfrm>
          <a:prstGeom prst="rect">
            <a:avLst/>
          </a:prstGeom>
        </p:spPr>
      </p:pic>
    </p:spTree>
    <p:extLst>
      <p:ext uri="{BB962C8B-B14F-4D97-AF65-F5344CB8AC3E}">
        <p14:creationId xmlns:p14="http://schemas.microsoft.com/office/powerpoint/2010/main" val="2289825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mc:AlternateContent xmlns:mc="http://schemas.openxmlformats.org/markup-compatibility/2006" xmlns:p159="http://schemas.microsoft.com/office/powerpoint/2015/09/main">
    <mc:Choice Requires="p159">
      <p:transition xmlns:p14="http://schemas.microsoft.com/office/powerpoint/2010/main" spd="slow" p14:dur="5000" advClick="0" advTm="20000">
        <p159:morph option="byObject"/>
      </p:transition>
    </mc:Choice>
    <mc:Fallback xmlns="">
      <p:transition spd="slow" advClick="0" advTm="20000">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reonline.org.uk/research/teaching-about-islamic-morality-working-towards-a-balanced-view-of-islam/"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revisionworld.com/sites/revisionworld.com/files/imce/Markscheme-Paper1C-June2018_0.pdf"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85C8E-BC64-2E49-8FF2-41548F986832}"/>
              </a:ext>
            </a:extLst>
          </p:cNvPr>
          <p:cNvSpPr>
            <a:spLocks noGrp="1"/>
          </p:cNvSpPr>
          <p:nvPr>
            <p:ph type="title"/>
          </p:nvPr>
        </p:nvSpPr>
        <p:spPr>
          <a:xfrm>
            <a:off x="1350498" y="1899138"/>
            <a:ext cx="8989256" cy="2658794"/>
          </a:xfrm>
        </p:spPr>
        <p:txBody>
          <a:bodyPr vert="horz" lIns="91440" tIns="45720" rIns="91440" bIns="45720" rtlCol="0" anchor="b">
            <a:normAutofit fontScale="90000"/>
          </a:bodyPr>
          <a:lstStyle/>
          <a:p>
            <a:pPr algn="ctr"/>
            <a:r>
              <a:rPr lang="en-US" sz="5300" b="1" dirty="0"/>
              <a:t>Islamic practices and morals – working towards a balanced view</a:t>
            </a:r>
            <a:br>
              <a:rPr lang="en-US" sz="5867" b="1" dirty="0"/>
            </a:br>
            <a:r>
              <a:rPr lang="en-US" sz="4000" dirty="0"/>
              <a:t>A 4-6 hour at-home study-set for GCSE</a:t>
            </a:r>
          </a:p>
        </p:txBody>
      </p:sp>
    </p:spTree>
    <p:extLst>
      <p:ext uri="{BB962C8B-B14F-4D97-AF65-F5344CB8AC3E}">
        <p14:creationId xmlns:p14="http://schemas.microsoft.com/office/powerpoint/2010/main" val="1819600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323557" y="1111348"/>
            <a:ext cx="11211951" cy="830997"/>
          </a:xfrm>
          <a:prstGeom prst="rect">
            <a:avLst/>
          </a:prstGeom>
          <a:noFill/>
        </p:spPr>
        <p:txBody>
          <a:bodyPr wrap="square" rtlCol="0">
            <a:spAutoFit/>
          </a:bodyPr>
          <a:lstStyle/>
          <a:p>
            <a:r>
              <a:rPr lang="en-GB" sz="2400" b="1" dirty="0"/>
              <a:t>Stage 2: enriching knowledge, making connections, deepening understanding (3)</a:t>
            </a:r>
            <a:endParaRPr lang="en-GB" sz="2400" b="1" dirty="0">
              <a:solidFill>
                <a:srgbClr val="FF0000"/>
              </a:solidFill>
            </a:endParaRPr>
          </a:p>
          <a:p>
            <a:endParaRPr lang="en-GB" sz="2400" b="1" dirty="0">
              <a:solidFill>
                <a:srgbClr val="FF0000"/>
              </a:solidFill>
            </a:endParaRPr>
          </a:p>
        </p:txBody>
      </p:sp>
      <p:graphicFrame>
        <p:nvGraphicFramePr>
          <p:cNvPr id="3" name="Table 3">
            <a:extLst>
              <a:ext uri="{FF2B5EF4-FFF2-40B4-BE49-F238E27FC236}">
                <a16:creationId xmlns:a16="http://schemas.microsoft.com/office/drawing/2014/main" id="{EE6C1A16-53AA-4C55-88B2-5C7644277D05}"/>
              </a:ext>
            </a:extLst>
          </p:cNvPr>
          <p:cNvGraphicFramePr>
            <a:graphicFrameLocks noGrp="1"/>
          </p:cNvGraphicFramePr>
          <p:nvPr>
            <p:extLst>
              <p:ext uri="{D42A27DB-BD31-4B8C-83A1-F6EECF244321}">
                <p14:modId xmlns:p14="http://schemas.microsoft.com/office/powerpoint/2010/main" val="529170605"/>
              </p:ext>
            </p:extLst>
          </p:nvPr>
        </p:nvGraphicFramePr>
        <p:xfrm>
          <a:off x="0" y="2681008"/>
          <a:ext cx="12192000" cy="417699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228707330"/>
                    </a:ext>
                  </a:extLst>
                </a:gridCol>
                <a:gridCol w="6096000">
                  <a:extLst>
                    <a:ext uri="{9D8B030D-6E8A-4147-A177-3AD203B41FA5}">
                      <a16:colId xmlns:a16="http://schemas.microsoft.com/office/drawing/2014/main" val="3820527759"/>
                    </a:ext>
                  </a:extLst>
                </a:gridCol>
              </a:tblGrid>
              <a:tr h="629504">
                <a:tc>
                  <a:txBody>
                    <a:bodyPr/>
                    <a:lstStyle/>
                    <a:p>
                      <a:r>
                        <a:rPr lang="en-GB" sz="2400" dirty="0"/>
                        <a:t>Key point</a:t>
                      </a:r>
                    </a:p>
                  </a:txBody>
                  <a:tcPr/>
                </a:tc>
                <a:tc>
                  <a:txBody>
                    <a:bodyPr/>
                    <a:lstStyle/>
                    <a:p>
                      <a:r>
                        <a:rPr lang="en-GB" sz="2400" dirty="0"/>
                        <a:t>Commentary</a:t>
                      </a:r>
                    </a:p>
                  </a:txBody>
                  <a:tcPr/>
                </a:tc>
                <a:extLst>
                  <a:ext uri="{0D108BD9-81ED-4DB2-BD59-A6C34878D82A}">
                    <a16:rowId xmlns:a16="http://schemas.microsoft.com/office/drawing/2014/main" val="4042985874"/>
                  </a:ext>
                </a:extLst>
              </a:tr>
              <a:tr h="3547488">
                <a:tc>
                  <a:txBody>
                    <a:bodyPr/>
                    <a:lstStyle/>
                    <a:p>
                      <a:r>
                        <a:rPr lang="en-GB" sz="2400" b="0" i="0" kern="1200" dirty="0">
                          <a:solidFill>
                            <a:schemeClr val="dk1"/>
                          </a:solidFill>
                          <a:effectLst/>
                          <a:latin typeface="+mn-lt"/>
                          <a:ea typeface="+mn-ea"/>
                          <a:cs typeface="+mn-cs"/>
                        </a:rPr>
                        <a:t>There are plentiful passages in Islam's sacred texts that insist on respectful treatment of members of other faiths, e.g. in the Qur'an:</a:t>
                      </a:r>
                      <a:br>
                        <a:rPr lang="en-GB" sz="2400" dirty="0"/>
                      </a:br>
                      <a:r>
                        <a:rPr lang="en-GB" sz="2400" b="0" i="0" kern="1200" dirty="0">
                          <a:solidFill>
                            <a:schemeClr val="dk1"/>
                          </a:solidFill>
                          <a:effectLst/>
                          <a:latin typeface="+mn-lt"/>
                          <a:ea typeface="+mn-ea"/>
                          <a:cs typeface="+mn-cs"/>
                        </a:rPr>
                        <a:t>Sura 21: 107: ‘We have not sent you except to be a provider of mercy and peace to all humankind.’ </a:t>
                      </a:r>
                    </a:p>
                    <a:p>
                      <a:endParaRPr lang="en-GB" sz="2400" b="0" i="0" kern="1200" dirty="0">
                        <a:solidFill>
                          <a:schemeClr val="dk1"/>
                        </a:solidFill>
                        <a:effectLst/>
                        <a:latin typeface="+mn-lt"/>
                        <a:ea typeface="+mn-ea"/>
                        <a:cs typeface="+mn-cs"/>
                      </a:endParaRPr>
                    </a:p>
                    <a:p>
                      <a:r>
                        <a:rPr lang="en-GB" sz="2400" b="0" i="0" kern="1200" dirty="0">
                          <a:solidFill>
                            <a:schemeClr val="dk1"/>
                          </a:solidFill>
                          <a:effectLst/>
                          <a:latin typeface="+mn-lt"/>
                          <a:ea typeface="+mn-ea"/>
                          <a:cs typeface="+mn-cs"/>
                        </a:rPr>
                        <a:t>Sura 109: ‘to you be your religion and to me be mine.’</a:t>
                      </a:r>
                      <a:endParaRPr lang="en-GB" sz="2400" dirty="0"/>
                    </a:p>
                  </a:txBody>
                  <a:tcPr/>
                </a:tc>
                <a:tc>
                  <a:txBody>
                    <a:bodyPr/>
                    <a:lstStyle/>
                    <a:p>
                      <a:endParaRPr lang="en-GB" sz="2400" dirty="0"/>
                    </a:p>
                  </a:txBody>
                  <a:tcPr/>
                </a:tc>
                <a:extLst>
                  <a:ext uri="{0D108BD9-81ED-4DB2-BD59-A6C34878D82A}">
                    <a16:rowId xmlns:a16="http://schemas.microsoft.com/office/drawing/2014/main" val="2262310529"/>
                  </a:ext>
                </a:extLst>
              </a:tr>
            </a:tbl>
          </a:graphicData>
        </a:graphic>
      </p:graphicFrame>
    </p:spTree>
    <p:extLst>
      <p:ext uri="{BB962C8B-B14F-4D97-AF65-F5344CB8AC3E}">
        <p14:creationId xmlns:p14="http://schemas.microsoft.com/office/powerpoint/2010/main" val="3679171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323557" y="1111348"/>
            <a:ext cx="11211951" cy="830997"/>
          </a:xfrm>
          <a:prstGeom prst="rect">
            <a:avLst/>
          </a:prstGeom>
          <a:noFill/>
        </p:spPr>
        <p:txBody>
          <a:bodyPr wrap="square" rtlCol="0">
            <a:spAutoFit/>
          </a:bodyPr>
          <a:lstStyle/>
          <a:p>
            <a:r>
              <a:rPr lang="en-GB" sz="2400" b="1" dirty="0"/>
              <a:t>Stage 2: enriching knowledge, making connections, deepening understanding (4)</a:t>
            </a:r>
            <a:endParaRPr lang="en-GB" sz="2400" b="1" dirty="0">
              <a:solidFill>
                <a:srgbClr val="FF0000"/>
              </a:solidFill>
            </a:endParaRPr>
          </a:p>
          <a:p>
            <a:endParaRPr lang="en-GB" sz="2400" b="1" dirty="0">
              <a:solidFill>
                <a:srgbClr val="FF0000"/>
              </a:solidFill>
            </a:endParaRPr>
          </a:p>
        </p:txBody>
      </p:sp>
      <p:graphicFrame>
        <p:nvGraphicFramePr>
          <p:cNvPr id="3" name="Table 3">
            <a:extLst>
              <a:ext uri="{FF2B5EF4-FFF2-40B4-BE49-F238E27FC236}">
                <a16:creationId xmlns:a16="http://schemas.microsoft.com/office/drawing/2014/main" id="{EE6C1A16-53AA-4C55-88B2-5C7644277D05}"/>
              </a:ext>
            </a:extLst>
          </p:cNvPr>
          <p:cNvGraphicFramePr>
            <a:graphicFrameLocks noGrp="1"/>
          </p:cNvGraphicFramePr>
          <p:nvPr>
            <p:extLst>
              <p:ext uri="{D42A27DB-BD31-4B8C-83A1-F6EECF244321}">
                <p14:modId xmlns:p14="http://schemas.microsoft.com/office/powerpoint/2010/main" val="147339565"/>
              </p:ext>
            </p:extLst>
          </p:nvPr>
        </p:nvGraphicFramePr>
        <p:xfrm>
          <a:off x="0" y="2681008"/>
          <a:ext cx="12192000" cy="417699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228707330"/>
                    </a:ext>
                  </a:extLst>
                </a:gridCol>
                <a:gridCol w="6096000">
                  <a:extLst>
                    <a:ext uri="{9D8B030D-6E8A-4147-A177-3AD203B41FA5}">
                      <a16:colId xmlns:a16="http://schemas.microsoft.com/office/drawing/2014/main" val="3820527759"/>
                    </a:ext>
                  </a:extLst>
                </a:gridCol>
              </a:tblGrid>
              <a:tr h="629504">
                <a:tc>
                  <a:txBody>
                    <a:bodyPr/>
                    <a:lstStyle/>
                    <a:p>
                      <a:r>
                        <a:rPr lang="en-GB" sz="2400" dirty="0"/>
                        <a:t>Key point</a:t>
                      </a:r>
                    </a:p>
                  </a:txBody>
                  <a:tcPr/>
                </a:tc>
                <a:tc>
                  <a:txBody>
                    <a:bodyPr/>
                    <a:lstStyle/>
                    <a:p>
                      <a:r>
                        <a:rPr lang="en-GB" sz="2400" dirty="0"/>
                        <a:t>Commentary</a:t>
                      </a:r>
                    </a:p>
                  </a:txBody>
                  <a:tcPr/>
                </a:tc>
                <a:extLst>
                  <a:ext uri="{0D108BD9-81ED-4DB2-BD59-A6C34878D82A}">
                    <a16:rowId xmlns:a16="http://schemas.microsoft.com/office/drawing/2014/main" val="4042985874"/>
                  </a:ext>
                </a:extLst>
              </a:tr>
              <a:tr h="3547488">
                <a:tc>
                  <a:txBody>
                    <a:bodyPr/>
                    <a:lstStyle/>
                    <a:p>
                      <a:r>
                        <a:rPr lang="en-GB" sz="2400" b="0" i="0" kern="1200" dirty="0">
                          <a:solidFill>
                            <a:schemeClr val="dk1"/>
                          </a:solidFill>
                          <a:effectLst/>
                          <a:latin typeface="+mn-lt"/>
                          <a:ea typeface="+mn-ea"/>
                          <a:cs typeface="+mn-cs"/>
                        </a:rPr>
                        <a:t>The Qur’an guaranteed women's right to inheritance, including of property, as well as rights for women to initiate divorce and testify in court. It protected women’s rights against coercion, including against sexual violence in marriage.</a:t>
                      </a:r>
                      <a:endParaRPr lang="en-GB" sz="2400" dirty="0"/>
                    </a:p>
                  </a:txBody>
                  <a:tcPr/>
                </a:tc>
                <a:tc>
                  <a:txBody>
                    <a:bodyPr/>
                    <a:lstStyle/>
                    <a:p>
                      <a:endParaRPr lang="en-GB" sz="2400" dirty="0"/>
                    </a:p>
                  </a:txBody>
                  <a:tcPr/>
                </a:tc>
                <a:extLst>
                  <a:ext uri="{0D108BD9-81ED-4DB2-BD59-A6C34878D82A}">
                    <a16:rowId xmlns:a16="http://schemas.microsoft.com/office/drawing/2014/main" val="2262310529"/>
                  </a:ext>
                </a:extLst>
              </a:tr>
            </a:tbl>
          </a:graphicData>
        </a:graphic>
      </p:graphicFrame>
    </p:spTree>
    <p:extLst>
      <p:ext uri="{BB962C8B-B14F-4D97-AF65-F5344CB8AC3E}">
        <p14:creationId xmlns:p14="http://schemas.microsoft.com/office/powerpoint/2010/main" val="2218492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323557" y="1111348"/>
            <a:ext cx="11211951" cy="830997"/>
          </a:xfrm>
          <a:prstGeom prst="rect">
            <a:avLst/>
          </a:prstGeom>
          <a:noFill/>
        </p:spPr>
        <p:txBody>
          <a:bodyPr wrap="square" rtlCol="0">
            <a:spAutoFit/>
          </a:bodyPr>
          <a:lstStyle/>
          <a:p>
            <a:r>
              <a:rPr lang="en-GB" sz="2400" b="1" dirty="0"/>
              <a:t>Stage 2: enriching knowledge, making connections, deepening understanding (5)</a:t>
            </a:r>
            <a:endParaRPr lang="en-GB" sz="2400" b="1" dirty="0">
              <a:solidFill>
                <a:srgbClr val="FF0000"/>
              </a:solidFill>
            </a:endParaRPr>
          </a:p>
          <a:p>
            <a:endParaRPr lang="en-GB" sz="2400" b="1" dirty="0">
              <a:solidFill>
                <a:srgbClr val="FF0000"/>
              </a:solidFill>
            </a:endParaRPr>
          </a:p>
        </p:txBody>
      </p:sp>
      <p:graphicFrame>
        <p:nvGraphicFramePr>
          <p:cNvPr id="3" name="Table 3">
            <a:extLst>
              <a:ext uri="{FF2B5EF4-FFF2-40B4-BE49-F238E27FC236}">
                <a16:creationId xmlns:a16="http://schemas.microsoft.com/office/drawing/2014/main" id="{EE6C1A16-53AA-4C55-88B2-5C7644277D05}"/>
              </a:ext>
            </a:extLst>
          </p:cNvPr>
          <p:cNvGraphicFramePr>
            <a:graphicFrameLocks noGrp="1"/>
          </p:cNvGraphicFramePr>
          <p:nvPr>
            <p:extLst>
              <p:ext uri="{D42A27DB-BD31-4B8C-83A1-F6EECF244321}">
                <p14:modId xmlns:p14="http://schemas.microsoft.com/office/powerpoint/2010/main" val="1690477358"/>
              </p:ext>
            </p:extLst>
          </p:nvPr>
        </p:nvGraphicFramePr>
        <p:xfrm>
          <a:off x="0" y="2681008"/>
          <a:ext cx="12192000" cy="417699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228707330"/>
                    </a:ext>
                  </a:extLst>
                </a:gridCol>
                <a:gridCol w="6096000">
                  <a:extLst>
                    <a:ext uri="{9D8B030D-6E8A-4147-A177-3AD203B41FA5}">
                      <a16:colId xmlns:a16="http://schemas.microsoft.com/office/drawing/2014/main" val="3820527759"/>
                    </a:ext>
                  </a:extLst>
                </a:gridCol>
              </a:tblGrid>
              <a:tr h="629504">
                <a:tc>
                  <a:txBody>
                    <a:bodyPr/>
                    <a:lstStyle/>
                    <a:p>
                      <a:r>
                        <a:rPr lang="en-GB" sz="2400" dirty="0"/>
                        <a:t>Key point</a:t>
                      </a:r>
                    </a:p>
                  </a:txBody>
                  <a:tcPr/>
                </a:tc>
                <a:tc>
                  <a:txBody>
                    <a:bodyPr/>
                    <a:lstStyle/>
                    <a:p>
                      <a:r>
                        <a:rPr lang="en-GB" sz="2400" dirty="0"/>
                        <a:t>Commentary</a:t>
                      </a:r>
                    </a:p>
                  </a:txBody>
                  <a:tcPr/>
                </a:tc>
                <a:extLst>
                  <a:ext uri="{0D108BD9-81ED-4DB2-BD59-A6C34878D82A}">
                    <a16:rowId xmlns:a16="http://schemas.microsoft.com/office/drawing/2014/main" val="4042985874"/>
                  </a:ext>
                </a:extLst>
              </a:tr>
              <a:tr h="3547488">
                <a:tc>
                  <a:txBody>
                    <a:bodyPr/>
                    <a:lstStyle/>
                    <a:p>
                      <a:r>
                        <a:rPr lang="en-GB" sz="2400" b="0" i="0" kern="1200" dirty="0">
                          <a:solidFill>
                            <a:schemeClr val="dk1"/>
                          </a:solidFill>
                          <a:effectLst/>
                          <a:latin typeface="+mn-lt"/>
                          <a:ea typeface="+mn-ea"/>
                          <a:cs typeface="+mn-cs"/>
                        </a:rPr>
                        <a:t>Against the stereotype of Islam as intellectually backward, for Islam, knowledge is God’s and the more knowledgeable we are, the more we can come to understand God. Medieval Islam pioneered scientific methodology, in areas such as engineering and medicine.</a:t>
                      </a:r>
                      <a:endParaRPr lang="en-GB" sz="2400" dirty="0"/>
                    </a:p>
                  </a:txBody>
                  <a:tcPr/>
                </a:tc>
                <a:tc>
                  <a:txBody>
                    <a:bodyPr/>
                    <a:lstStyle/>
                    <a:p>
                      <a:endParaRPr lang="en-GB" sz="2400" dirty="0"/>
                    </a:p>
                  </a:txBody>
                  <a:tcPr/>
                </a:tc>
                <a:extLst>
                  <a:ext uri="{0D108BD9-81ED-4DB2-BD59-A6C34878D82A}">
                    <a16:rowId xmlns:a16="http://schemas.microsoft.com/office/drawing/2014/main" val="2262310529"/>
                  </a:ext>
                </a:extLst>
              </a:tr>
            </a:tbl>
          </a:graphicData>
        </a:graphic>
      </p:graphicFrame>
    </p:spTree>
    <p:extLst>
      <p:ext uri="{BB962C8B-B14F-4D97-AF65-F5344CB8AC3E}">
        <p14:creationId xmlns:p14="http://schemas.microsoft.com/office/powerpoint/2010/main" val="560515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0" y="1153551"/>
            <a:ext cx="12084148" cy="2246769"/>
          </a:xfrm>
          <a:prstGeom prst="rect">
            <a:avLst/>
          </a:prstGeom>
          <a:noFill/>
        </p:spPr>
        <p:txBody>
          <a:bodyPr wrap="square" rtlCol="0">
            <a:spAutoFit/>
          </a:bodyPr>
          <a:lstStyle/>
          <a:p>
            <a:r>
              <a:rPr lang="en-GB" sz="2800" b="1" dirty="0"/>
              <a:t>Stage 3: Summing up and evaluating</a:t>
            </a:r>
          </a:p>
          <a:p>
            <a:r>
              <a:rPr lang="en-GB" sz="2800" dirty="0"/>
              <a:t>For this summary activity, create a mind-map or other diagram. In one part or colour, include stereotypes of Muslims which you have heard; in another, points from the research that challenge the stereotypes.  Here’s a pair to start you off; aim for three or four more. </a:t>
            </a:r>
            <a:endParaRPr lang="en-GB" dirty="0"/>
          </a:p>
        </p:txBody>
      </p:sp>
      <p:sp>
        <p:nvSpPr>
          <p:cNvPr id="3" name="Rectangle 2">
            <a:extLst>
              <a:ext uri="{FF2B5EF4-FFF2-40B4-BE49-F238E27FC236}">
                <a16:creationId xmlns:a16="http://schemas.microsoft.com/office/drawing/2014/main" id="{F82DED34-0BCE-4F2C-B7AD-93A30171C598}"/>
              </a:ext>
            </a:extLst>
          </p:cNvPr>
          <p:cNvSpPr/>
          <p:nvPr/>
        </p:nvSpPr>
        <p:spPr>
          <a:xfrm>
            <a:off x="450166" y="3619458"/>
            <a:ext cx="3404382" cy="22467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Islam is backward-looking and unscientific</a:t>
            </a:r>
          </a:p>
        </p:txBody>
      </p:sp>
      <p:sp>
        <p:nvSpPr>
          <p:cNvPr id="4" name="Oval 3">
            <a:extLst>
              <a:ext uri="{FF2B5EF4-FFF2-40B4-BE49-F238E27FC236}">
                <a16:creationId xmlns:a16="http://schemas.microsoft.com/office/drawing/2014/main" id="{E7986473-A046-48F8-B006-18BACB0CE3D0}"/>
              </a:ext>
            </a:extLst>
          </p:cNvPr>
          <p:cNvSpPr/>
          <p:nvPr/>
        </p:nvSpPr>
        <p:spPr>
          <a:xfrm>
            <a:off x="4839286" y="3428999"/>
            <a:ext cx="5753686" cy="276078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accent1"/>
                </a:solidFill>
              </a:rPr>
              <a:t>Gaining knowledge means gaining knowledge of Allah – Muslims pioneered engineering and medicine </a:t>
            </a:r>
          </a:p>
        </p:txBody>
      </p:sp>
    </p:spTree>
    <p:extLst>
      <p:ext uri="{BB962C8B-B14F-4D97-AF65-F5344CB8AC3E}">
        <p14:creationId xmlns:p14="http://schemas.microsoft.com/office/powerpoint/2010/main" val="15874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3693319"/>
          </a:xfrm>
          <a:prstGeom prst="rect">
            <a:avLst/>
          </a:prstGeom>
          <a:noFill/>
        </p:spPr>
        <p:txBody>
          <a:bodyPr wrap="square" rtlCol="0">
            <a:spAutoFit/>
          </a:bodyPr>
          <a:lstStyle/>
          <a:p>
            <a:r>
              <a:rPr lang="en-GB" sz="2400" b="1" dirty="0"/>
              <a:t>Introduction</a:t>
            </a:r>
          </a:p>
          <a:p>
            <a:pPr marL="285750" indent="-285750">
              <a:buFont typeface="Arial" panose="020B0604020202020204" pitchFamily="34" charset="0"/>
              <a:buChar char="•"/>
            </a:pPr>
            <a:r>
              <a:rPr lang="en-GB" sz="2400" dirty="0"/>
              <a:t>This at-home study-set is suited to various parts of GCSE Islam options. It provides material relevant to exam questions about why justice and equality are important to Muslims, related practices such as sawm, and / or Islamic perspectives on religious difference. It should extend students’ knowledge and understanding beyond the standard text books. </a:t>
            </a:r>
          </a:p>
          <a:p>
            <a:pPr marL="285750" indent="-285750">
              <a:buFont typeface="Arial" panose="020B0604020202020204" pitchFamily="34" charset="0"/>
              <a:buChar char="•"/>
            </a:pPr>
            <a:r>
              <a:rPr lang="en-GB" sz="2400" dirty="0"/>
              <a:t>Find (and it may be useful to print) the report of Terence Lovat’s research at </a:t>
            </a:r>
            <a:r>
              <a:rPr lang="en-GB" sz="2400" dirty="0">
                <a:hlinkClick r:id="rId3"/>
              </a:rPr>
              <a:t>https://</a:t>
            </a:r>
            <a:r>
              <a:rPr lang="en-GB" sz="2400" dirty="0" err="1">
                <a:hlinkClick r:id="rId3"/>
              </a:rPr>
              <a:t>www.reonline.org.uk</a:t>
            </a:r>
            <a:r>
              <a:rPr lang="en-GB" sz="2400" dirty="0">
                <a:hlinkClick r:id="rId3"/>
              </a:rPr>
              <a:t>/research/teaching-about-islamic-morality-working-towards-a-balanced-view-of-islam/ </a:t>
            </a:r>
            <a:r>
              <a:rPr lang="en-GB" sz="2400" dirty="0"/>
              <a:t>.</a:t>
            </a:r>
          </a:p>
          <a:p>
            <a:endParaRPr lang="en-GB" dirty="0"/>
          </a:p>
        </p:txBody>
      </p:sp>
    </p:spTree>
    <p:extLst>
      <p:ext uri="{BB962C8B-B14F-4D97-AF65-F5344CB8AC3E}">
        <p14:creationId xmlns:p14="http://schemas.microsoft.com/office/powerpoint/2010/main" val="377776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0CDBBA-0EEB-46C2-8B26-798E85DB7FDD}"/>
              </a:ext>
            </a:extLst>
          </p:cNvPr>
          <p:cNvSpPr txBox="1"/>
          <p:nvPr/>
        </p:nvSpPr>
        <p:spPr>
          <a:xfrm>
            <a:off x="295422" y="1420837"/>
            <a:ext cx="11648049" cy="3570208"/>
          </a:xfrm>
          <a:prstGeom prst="rect">
            <a:avLst/>
          </a:prstGeom>
          <a:noFill/>
        </p:spPr>
        <p:txBody>
          <a:bodyPr wrap="square" rtlCol="0">
            <a:spAutoFit/>
          </a:bodyPr>
          <a:lstStyle/>
          <a:p>
            <a:r>
              <a:rPr lang="en-GB" sz="2400" b="1" dirty="0"/>
              <a:t>Introduction (2)</a:t>
            </a:r>
          </a:p>
          <a:p>
            <a:pPr marL="285750" indent="-285750">
              <a:buFont typeface="Arial" panose="020B0604020202020204" pitchFamily="34" charset="0"/>
              <a:buChar char="•"/>
            </a:pPr>
            <a:r>
              <a:rPr lang="en-GB" sz="3200" dirty="0"/>
              <a:t>Put the research report to one side for now. </a:t>
            </a:r>
          </a:p>
          <a:p>
            <a:pPr marL="285750" indent="-285750">
              <a:buFont typeface="Arial" panose="020B0604020202020204" pitchFamily="34" charset="0"/>
              <a:buChar char="•"/>
            </a:pPr>
            <a:r>
              <a:rPr lang="en-GB" sz="3200" dirty="0"/>
              <a:t>On the next slide, we’ll turn to a GCSE question.</a:t>
            </a:r>
          </a:p>
          <a:p>
            <a:pPr marL="285750" indent="-285750">
              <a:buFont typeface="Arial" panose="020B0604020202020204" pitchFamily="34" charset="0"/>
              <a:buChar char="•"/>
            </a:pPr>
            <a:r>
              <a:rPr lang="en-GB" sz="3200" dirty="0"/>
              <a:t>(Teachers, the question is an EDEXCEL specification B sample, so you may want to adapt it to your own board before students attempt it. )</a:t>
            </a:r>
          </a:p>
          <a:p>
            <a:endParaRPr lang="en-GB" sz="2400" dirty="0"/>
          </a:p>
          <a:p>
            <a:endParaRPr lang="en-GB" dirty="0"/>
          </a:p>
        </p:txBody>
      </p:sp>
    </p:spTree>
    <p:extLst>
      <p:ext uri="{BB962C8B-B14F-4D97-AF65-F5344CB8AC3E}">
        <p14:creationId xmlns:p14="http://schemas.microsoft.com/office/powerpoint/2010/main" val="103960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1" y="1477108"/>
            <a:ext cx="5613008" cy="1107996"/>
          </a:xfrm>
          <a:prstGeom prst="rect">
            <a:avLst/>
          </a:prstGeom>
          <a:noFill/>
        </p:spPr>
        <p:txBody>
          <a:bodyPr wrap="square" rtlCol="0">
            <a:spAutoFit/>
          </a:bodyPr>
          <a:lstStyle/>
          <a:p>
            <a:r>
              <a:rPr lang="en-GB" sz="2400" b="1" dirty="0"/>
              <a:t>Stage 1: Beginning to think about practices and morals in Islam for GCSE</a:t>
            </a:r>
          </a:p>
          <a:p>
            <a:endParaRPr lang="en-GB" dirty="0"/>
          </a:p>
        </p:txBody>
      </p:sp>
      <p:sp>
        <p:nvSpPr>
          <p:cNvPr id="3" name="TextBox 2">
            <a:extLst>
              <a:ext uri="{FF2B5EF4-FFF2-40B4-BE49-F238E27FC236}">
                <a16:creationId xmlns:a16="http://schemas.microsoft.com/office/drawing/2014/main" id="{359FB8F9-717A-407F-99DE-7561FF3F9977}"/>
              </a:ext>
            </a:extLst>
          </p:cNvPr>
          <p:cNvSpPr txBox="1"/>
          <p:nvPr/>
        </p:nvSpPr>
        <p:spPr>
          <a:xfrm>
            <a:off x="1" y="2658794"/>
            <a:ext cx="12191998" cy="3970318"/>
          </a:xfrm>
          <a:prstGeom prst="rect">
            <a:avLst/>
          </a:prstGeom>
          <a:noFill/>
        </p:spPr>
        <p:txBody>
          <a:bodyPr wrap="square" rtlCol="0">
            <a:spAutoFit/>
          </a:bodyPr>
          <a:lstStyle/>
          <a:p>
            <a:r>
              <a:rPr lang="en-GB" sz="2800" dirty="0"/>
              <a:t>(d) “Fasting is always valuable for Muslims in modern society.” </a:t>
            </a:r>
          </a:p>
          <a:p>
            <a:r>
              <a:rPr lang="en-GB" sz="2800" dirty="0"/>
              <a:t>Evaluate this statement considering arguments for and against. In your response you should: </a:t>
            </a:r>
          </a:p>
          <a:p>
            <a:r>
              <a:rPr lang="en-GB" sz="2800" dirty="0"/>
              <a:t>• refer to Muslim teachings </a:t>
            </a:r>
          </a:p>
          <a:p>
            <a:r>
              <a:rPr lang="en-GB" sz="2800" dirty="0"/>
              <a:t>• reach a justified conclusion. (15)</a:t>
            </a:r>
          </a:p>
          <a:p>
            <a:endParaRPr lang="en-GB" sz="2800" dirty="0">
              <a:solidFill>
                <a:srgbClr val="FF0000"/>
              </a:solidFill>
            </a:endParaRPr>
          </a:p>
          <a:p>
            <a:r>
              <a:rPr lang="en-GB" sz="2800" dirty="0">
                <a:solidFill>
                  <a:srgbClr val="FF0000"/>
                </a:solidFill>
              </a:rPr>
              <a:t>First, students, draft an outline answer without looking at the next slide. When you’ve made your draft, go on to the next slide (it’s part of the examiner’s mark scheme) and read it carefully, keeping your draft to hand. </a:t>
            </a:r>
          </a:p>
        </p:txBody>
      </p:sp>
    </p:spTree>
    <p:extLst>
      <p:ext uri="{BB962C8B-B14F-4D97-AF65-F5344CB8AC3E}">
        <p14:creationId xmlns:p14="http://schemas.microsoft.com/office/powerpoint/2010/main" val="79729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1C42C4-E1BB-4EE5-8819-9229C6C85B49}"/>
              </a:ext>
            </a:extLst>
          </p:cNvPr>
          <p:cNvSpPr txBox="1"/>
          <p:nvPr/>
        </p:nvSpPr>
        <p:spPr>
          <a:xfrm>
            <a:off x="0" y="1055078"/>
            <a:ext cx="12191999" cy="5570756"/>
          </a:xfrm>
          <a:prstGeom prst="rect">
            <a:avLst/>
          </a:prstGeom>
          <a:noFill/>
        </p:spPr>
        <p:txBody>
          <a:bodyPr wrap="square" rtlCol="0">
            <a:spAutoFit/>
          </a:bodyPr>
          <a:lstStyle/>
          <a:p>
            <a:r>
              <a:rPr lang="en-GB" b="1" dirty="0"/>
              <a:t>AO2 12 marks, </a:t>
            </a:r>
            <a:r>
              <a:rPr lang="en-GB" b="1" dirty="0" err="1"/>
              <a:t>SPaG</a:t>
            </a:r>
            <a:r>
              <a:rPr lang="en-GB" b="1" dirty="0"/>
              <a:t> 3 marks </a:t>
            </a:r>
          </a:p>
          <a:p>
            <a:r>
              <a:rPr lang="en-GB" sz="2000" dirty="0"/>
              <a:t>Candidates must underpin their analysis and evaluation with knowledge and understanding. Candidates will be required to demonstrate thorough knowledge and understanding as well as accuracy of religion and belief when responding to the question and in meeting AO2 descriptors. </a:t>
            </a:r>
          </a:p>
          <a:p>
            <a:r>
              <a:rPr lang="en-GB" sz="2000" b="1" dirty="0"/>
              <a:t>Arguments for the statement: </a:t>
            </a:r>
            <a:r>
              <a:rPr lang="en-GB" sz="2000" dirty="0"/>
              <a:t>It is one of the Five Pillars of Islam and the details are laid out in the Qur’an (Surah 2:185), as such it is a religious obligation for all healthy Muslims. Allah would not expect it if it were not worthwhile. As a Muslim is not preoccupied with physical needs they can spend more time on spiritual needs such as prayer and contemplation of Allah which develops will power and self-control. It serves as a valuable means of developing compassion and empathy. This teaches Muslims to be more charitable in giving to those who often go hungry and to be more thankful to Allah for the gifts he bestows on them. </a:t>
            </a:r>
          </a:p>
          <a:p>
            <a:r>
              <a:rPr lang="en-GB" sz="2000" b="1" dirty="0"/>
              <a:t>Arguments against the statement: </a:t>
            </a:r>
            <a:r>
              <a:rPr lang="en-GB" sz="2000" dirty="0"/>
              <a:t>Since ‘Allah intends for you ease, and He does not want to make things difficult for you’ (Surah 2:185) fasting may not always be valuable as fasting during examinations may give poorer results. Many people have physically demanding jobs that operate on a time schedule which does not coincide with a dawn to dusk fast. Fasting, particularly during hot weather, may not be valuable as it may leave them unable to do their job. It is possible to pay </a:t>
            </a:r>
            <a:r>
              <a:rPr lang="en-GB" sz="2000" dirty="0" err="1"/>
              <a:t>kaffarah</a:t>
            </a:r>
            <a:r>
              <a:rPr lang="en-GB" sz="2000" dirty="0"/>
              <a:t> to atone for a deliberately missed day of fasting. If it is possible to fulfil the intention of the fast by charitable giving then it need not always be valuable in modern society. Accept any other valid response.</a:t>
            </a:r>
          </a:p>
          <a:p>
            <a:endParaRPr lang="en-GB" dirty="0"/>
          </a:p>
        </p:txBody>
      </p:sp>
    </p:spTree>
    <p:extLst>
      <p:ext uri="{BB962C8B-B14F-4D97-AF65-F5344CB8AC3E}">
        <p14:creationId xmlns:p14="http://schemas.microsoft.com/office/powerpoint/2010/main" val="423849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0" y="1477108"/>
            <a:ext cx="12191999" cy="3693319"/>
          </a:xfrm>
          <a:prstGeom prst="rect">
            <a:avLst/>
          </a:prstGeom>
          <a:noFill/>
        </p:spPr>
        <p:txBody>
          <a:bodyPr wrap="square" rtlCol="0">
            <a:spAutoFit/>
          </a:bodyPr>
          <a:lstStyle/>
          <a:p>
            <a:r>
              <a:rPr lang="en-GB" sz="2400" b="1" dirty="0"/>
              <a:t>Stage 1: Beginning to think about practices and morals in Islam for GCSE (2)</a:t>
            </a:r>
          </a:p>
          <a:p>
            <a:r>
              <a:rPr lang="en-GB" sz="3200" b="1" dirty="0">
                <a:solidFill>
                  <a:srgbClr val="FF0000"/>
                </a:solidFill>
              </a:rPr>
              <a:t>How many of the arguments for and against had you included in your draft answer? For a good mark, it will need to be three or four on each side of the argument, as well as a reasoned conclusion. Firstly, read them all through, making sure that you understand them and, if possible, checking with your teacher where necessary; then secondly, build any so far missing into your draft answer. </a:t>
            </a:r>
          </a:p>
          <a:p>
            <a:endParaRPr lang="en-GB" dirty="0"/>
          </a:p>
        </p:txBody>
      </p:sp>
    </p:spTree>
    <p:extLst>
      <p:ext uri="{BB962C8B-B14F-4D97-AF65-F5344CB8AC3E}">
        <p14:creationId xmlns:p14="http://schemas.microsoft.com/office/powerpoint/2010/main" val="3799839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534572" y="1533378"/>
            <a:ext cx="11183816" cy="5262979"/>
          </a:xfrm>
          <a:prstGeom prst="rect">
            <a:avLst/>
          </a:prstGeom>
          <a:noFill/>
        </p:spPr>
        <p:txBody>
          <a:bodyPr wrap="square" rtlCol="0">
            <a:spAutoFit/>
          </a:bodyPr>
          <a:lstStyle/>
          <a:p>
            <a:r>
              <a:rPr lang="en-GB" sz="2400" b="1" dirty="0"/>
              <a:t>Stage 1: Beginning to think about practices and morals in Islam for GCSE (3)</a:t>
            </a:r>
          </a:p>
          <a:p>
            <a:r>
              <a:rPr lang="en-GB" sz="2400" dirty="0"/>
              <a:t>Let’s now have a closer look at how to achieve 12 or more out of 15. You will need to have clearly given three or four of the arguments on each side, showing that you understand them, and how they relate to the question. Spelling, punctuation and grammar will need to have been of a good standard. You will need to have reached a reasoned conclusion, based on careful evaluation of the different arguments in relation to the question. </a:t>
            </a:r>
          </a:p>
          <a:p>
            <a:endParaRPr lang="en-GB" sz="2400" dirty="0"/>
          </a:p>
          <a:p>
            <a:r>
              <a:rPr lang="en-GB" sz="2400" dirty="0"/>
              <a:t>Do you want to look at the full examiner’s mark scheme? You can find it at </a:t>
            </a:r>
            <a:r>
              <a:rPr lang="en-GB" sz="2400" dirty="0">
                <a:hlinkClick r:id="rId3"/>
              </a:rPr>
              <a:t>https://revisionworld.com/sites/revisionworld.com/files/imce/Markscheme-Paper1C-June2018_0.pdf</a:t>
            </a:r>
            <a:endParaRPr lang="en-GB" sz="2400" dirty="0"/>
          </a:p>
          <a:p>
            <a:endParaRPr lang="en-GB" sz="2400" dirty="0"/>
          </a:p>
          <a:p>
            <a:r>
              <a:rPr lang="en-GB" sz="2400" dirty="0"/>
              <a:t>Having done so, you can self-assess your answer, noting targets for future improvement as well as your mark out of 15. </a:t>
            </a:r>
          </a:p>
        </p:txBody>
      </p:sp>
    </p:spTree>
    <p:extLst>
      <p:ext uri="{BB962C8B-B14F-4D97-AF65-F5344CB8AC3E}">
        <p14:creationId xmlns:p14="http://schemas.microsoft.com/office/powerpoint/2010/main" val="11895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126609" y="1533378"/>
            <a:ext cx="11591779" cy="4955203"/>
          </a:xfrm>
          <a:prstGeom prst="rect">
            <a:avLst/>
          </a:prstGeom>
          <a:noFill/>
        </p:spPr>
        <p:txBody>
          <a:bodyPr wrap="square" rtlCol="0">
            <a:spAutoFit/>
          </a:bodyPr>
          <a:lstStyle/>
          <a:p>
            <a:r>
              <a:rPr lang="en-GB" sz="2800" b="1" dirty="0"/>
              <a:t>Stage 2: enriching knowledge, making connections, deepening understanding</a:t>
            </a:r>
          </a:p>
          <a:p>
            <a:r>
              <a:rPr lang="en-GB" sz="2400" dirty="0">
                <a:solidFill>
                  <a:srgbClr val="FF0000"/>
                </a:solidFill>
              </a:rPr>
              <a:t>When we look at reasons for fasting, we see that these open out into different parts of Islam – different beliefs and different practices. One of the reasons given in the mark scheme is:</a:t>
            </a:r>
          </a:p>
          <a:p>
            <a:r>
              <a:rPr lang="en-GB" sz="2400" i="1" dirty="0"/>
              <a:t>It serves as a valuable means of developing compassion and empathy. This teaches Muslims to be more charitable in giving to those who often go hungry and to be more thankful to Allah for the gifts he bestows on them. </a:t>
            </a:r>
          </a:p>
          <a:p>
            <a:endParaRPr lang="en-GB" sz="2400" i="1" dirty="0"/>
          </a:p>
          <a:p>
            <a:r>
              <a:rPr lang="en-GB" sz="2400" dirty="0">
                <a:solidFill>
                  <a:srgbClr val="FF0000"/>
                </a:solidFill>
              </a:rPr>
              <a:t>Compassion, empathy and gratitude are moral virtues, which is what the rest of the study set’s about. We’ll look at research that shows how important they are to Muslims, though the media image of Islam isn’t always true to this. Let’s turn to Terence Lovat’s research, mentioned at the start. Read it over carefully, then use the activities in the remaining slides to build and consolidate your understanding of it. </a:t>
            </a:r>
          </a:p>
          <a:p>
            <a:endParaRPr lang="en-GB" sz="2400" b="1" dirty="0">
              <a:solidFill>
                <a:srgbClr val="FF0000"/>
              </a:solidFill>
            </a:endParaRPr>
          </a:p>
        </p:txBody>
      </p:sp>
    </p:spTree>
    <p:extLst>
      <p:ext uri="{BB962C8B-B14F-4D97-AF65-F5344CB8AC3E}">
        <p14:creationId xmlns:p14="http://schemas.microsoft.com/office/powerpoint/2010/main" val="1737199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FAB270-7A16-4F30-823C-86B215AFB5C7}"/>
              </a:ext>
            </a:extLst>
          </p:cNvPr>
          <p:cNvSpPr txBox="1"/>
          <p:nvPr/>
        </p:nvSpPr>
        <p:spPr>
          <a:xfrm>
            <a:off x="323557" y="1111348"/>
            <a:ext cx="11211951" cy="1569660"/>
          </a:xfrm>
          <a:prstGeom prst="rect">
            <a:avLst/>
          </a:prstGeom>
          <a:noFill/>
        </p:spPr>
        <p:txBody>
          <a:bodyPr wrap="square" rtlCol="0">
            <a:spAutoFit/>
          </a:bodyPr>
          <a:lstStyle/>
          <a:p>
            <a:r>
              <a:rPr lang="en-GB" sz="2400" b="1" dirty="0"/>
              <a:t>Stage 2: enriching knowledge, making connections, deepening understanding (2) </a:t>
            </a:r>
            <a:r>
              <a:rPr lang="en-GB" sz="2400" b="1" dirty="0">
                <a:solidFill>
                  <a:srgbClr val="FF0000"/>
                </a:solidFill>
              </a:rPr>
              <a:t>The next few slides give key research points. Note a brief commentary of your own, on each one – you could do this straight on to the </a:t>
            </a:r>
            <a:r>
              <a:rPr lang="en-GB" sz="2400" b="1" dirty="0" err="1">
                <a:solidFill>
                  <a:srgbClr val="FF0000"/>
                </a:solidFill>
              </a:rPr>
              <a:t>powerpoint</a:t>
            </a:r>
            <a:r>
              <a:rPr lang="en-GB" sz="2400" b="1" dirty="0">
                <a:solidFill>
                  <a:srgbClr val="FF0000"/>
                </a:solidFill>
              </a:rPr>
              <a:t>. An example follows. </a:t>
            </a:r>
          </a:p>
          <a:p>
            <a:endParaRPr lang="en-GB" sz="2400" b="1" dirty="0">
              <a:solidFill>
                <a:srgbClr val="FF0000"/>
              </a:solidFill>
            </a:endParaRPr>
          </a:p>
        </p:txBody>
      </p:sp>
      <p:graphicFrame>
        <p:nvGraphicFramePr>
          <p:cNvPr id="3" name="Table 3">
            <a:extLst>
              <a:ext uri="{FF2B5EF4-FFF2-40B4-BE49-F238E27FC236}">
                <a16:creationId xmlns:a16="http://schemas.microsoft.com/office/drawing/2014/main" id="{EE6C1A16-53AA-4C55-88B2-5C7644277D05}"/>
              </a:ext>
            </a:extLst>
          </p:cNvPr>
          <p:cNvGraphicFramePr>
            <a:graphicFrameLocks noGrp="1"/>
          </p:cNvGraphicFramePr>
          <p:nvPr>
            <p:extLst>
              <p:ext uri="{D42A27DB-BD31-4B8C-83A1-F6EECF244321}">
                <p14:modId xmlns:p14="http://schemas.microsoft.com/office/powerpoint/2010/main" val="183662826"/>
              </p:ext>
            </p:extLst>
          </p:nvPr>
        </p:nvGraphicFramePr>
        <p:xfrm>
          <a:off x="0" y="2681008"/>
          <a:ext cx="12192000" cy="4176992"/>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228707330"/>
                    </a:ext>
                  </a:extLst>
                </a:gridCol>
                <a:gridCol w="6096000">
                  <a:extLst>
                    <a:ext uri="{9D8B030D-6E8A-4147-A177-3AD203B41FA5}">
                      <a16:colId xmlns:a16="http://schemas.microsoft.com/office/drawing/2014/main" val="3820527759"/>
                    </a:ext>
                  </a:extLst>
                </a:gridCol>
              </a:tblGrid>
              <a:tr h="629504">
                <a:tc>
                  <a:txBody>
                    <a:bodyPr/>
                    <a:lstStyle/>
                    <a:p>
                      <a:r>
                        <a:rPr lang="en-GB" sz="2400" dirty="0"/>
                        <a:t>Key point</a:t>
                      </a:r>
                    </a:p>
                  </a:txBody>
                  <a:tcPr/>
                </a:tc>
                <a:tc>
                  <a:txBody>
                    <a:bodyPr/>
                    <a:lstStyle/>
                    <a:p>
                      <a:r>
                        <a:rPr lang="en-GB" sz="2400" dirty="0"/>
                        <a:t>Commentary</a:t>
                      </a:r>
                    </a:p>
                  </a:txBody>
                  <a:tcPr/>
                </a:tc>
                <a:extLst>
                  <a:ext uri="{0D108BD9-81ED-4DB2-BD59-A6C34878D82A}">
                    <a16:rowId xmlns:a16="http://schemas.microsoft.com/office/drawing/2014/main" val="4042985874"/>
                  </a:ext>
                </a:extLst>
              </a:tr>
              <a:tr h="3547488">
                <a:tc>
                  <a:txBody>
                    <a:bodyPr/>
                    <a:lstStyle/>
                    <a:p>
                      <a:r>
                        <a:rPr lang="en-GB" sz="2400" b="0" i="0" kern="1200" dirty="0">
                          <a:solidFill>
                            <a:schemeClr val="dk1"/>
                          </a:solidFill>
                          <a:effectLst/>
                          <a:latin typeface="+mn-lt"/>
                          <a:ea typeface="+mn-ea"/>
                          <a:cs typeface="+mn-cs"/>
                        </a:rPr>
                        <a:t>The third pillar of Islam, zakat, is evidence of a strong commitment to social welfare. From the earliest days, a proportion of income, usually 2.5%, was deducted to support anyone in need. While an ethic towards assisting the poor is to be found in the other Abrahamic religions, Judaism and Christianity, only Islam spells out the obligation in the form of a tax.</a:t>
                      </a:r>
                      <a:endParaRPr lang="en-GB" sz="2400" dirty="0"/>
                    </a:p>
                  </a:txBody>
                  <a:tcPr/>
                </a:tc>
                <a:tc>
                  <a:txBody>
                    <a:bodyPr/>
                    <a:lstStyle/>
                    <a:p>
                      <a:r>
                        <a:rPr lang="en-GB" sz="2400" dirty="0"/>
                        <a:t>Muslims have always been required to support the poor. Other religions also believe in this, but only Islam makes it into a legal requirement. </a:t>
                      </a:r>
                    </a:p>
                  </a:txBody>
                  <a:tcPr/>
                </a:tc>
                <a:extLst>
                  <a:ext uri="{0D108BD9-81ED-4DB2-BD59-A6C34878D82A}">
                    <a16:rowId xmlns:a16="http://schemas.microsoft.com/office/drawing/2014/main" val="2262310529"/>
                  </a:ext>
                </a:extLst>
              </a:tr>
            </a:tbl>
          </a:graphicData>
        </a:graphic>
      </p:graphicFrame>
    </p:spTree>
    <p:extLst>
      <p:ext uri="{BB962C8B-B14F-4D97-AF65-F5344CB8AC3E}">
        <p14:creationId xmlns:p14="http://schemas.microsoft.com/office/powerpoint/2010/main" val="2329986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ONLINE template" id="{79095E68-73F0-1F4D-B499-9164BFFBA85C}" vid="{02DAD726-1CCB-4C48-824E-4916247560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CF8415-C1D6-45B9-9BC1-38A84885C4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875A4D3-3AF4-491B-BD90-4F3E2943C3A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A7E1CA5-F4BD-4D89-88AC-B310027435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503</TotalTime>
  <Words>1454</Words>
  <Application>Microsoft Macintosh PowerPoint</Application>
  <PresentationFormat>Widescreen</PresentationFormat>
  <Paragraphs>68</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1_Office Theme</vt:lpstr>
      <vt:lpstr>Islamic practices and morals – working towards a balanced view A 4-6 hour at-home study-set for GCSE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 workpackage title: God can’t have qualities which are impossible to have</dc:title>
  <dc:creator>Kevin O'Grady</dc:creator>
  <cp:lastModifiedBy>Tracey Francis</cp:lastModifiedBy>
  <cp:revision>44</cp:revision>
  <dcterms:created xsi:type="dcterms:W3CDTF">2020-03-18T10:22:15Z</dcterms:created>
  <dcterms:modified xsi:type="dcterms:W3CDTF">2021-04-27T14:43:21Z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