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3"/>
  </p:notesMasterIdLst>
  <p:sldIdLst>
    <p:sldId id="276" r:id="rId6"/>
    <p:sldId id="277" r:id="rId7"/>
    <p:sldId id="282" r:id="rId8"/>
    <p:sldId id="278" r:id="rId9"/>
    <p:sldId id="286" r:id="rId10"/>
    <p:sldId id="287" r:id="rId11"/>
    <p:sldId id="28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64"/>
    <p:restoredTop sz="94718"/>
  </p:normalViewPr>
  <p:slideViewPr>
    <p:cSldViewPr snapToGrid="0">
      <p:cViewPr varScale="1">
        <p:scale>
          <a:sx n="112" d="100"/>
          <a:sy n="112" d="100"/>
        </p:scale>
        <p:origin x="3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59415B-FFDE-42AF-B22E-0A0E0F37BD18}" type="datetimeFigureOut">
              <a:rPr lang="en-GB" smtClean="0"/>
              <a:t>27/04/2021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E94DE6-6978-4C19-BAE0-6744DC8C24ED}" type="slidenum">
              <a:rPr lang="en-GB" smtClean="0"/>
              <a:t>‹#›</a:t>
            </a:fld>
            <a:endParaRPr lang="en-GB"/>
          </a:p>
        </p:txBody>
      </p:sp>
    </p:spTree>
    <p:extLst>
      <p:ext uri="{BB962C8B-B14F-4D97-AF65-F5344CB8AC3E}">
        <p14:creationId xmlns:p14="http://schemas.microsoft.com/office/powerpoint/2010/main" val="2613407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8658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7481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91123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210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8063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03455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612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2F13F-249B-4B09-BA42-A58D3615C0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44A690F-9576-40DF-9272-2CD21F1F72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BDC3D12-8E32-4338-AAA3-51A3AFB95D50}"/>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CF6FA68A-7E68-4409-ADAB-9F56E13959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F28108-962D-4275-A2F5-1CE98D68341C}"/>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1574497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42885-7C4F-4405-91A2-A76568B589E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94929EA-4692-4222-BF4E-E7E98E6661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87D0F79-0352-48B8-9D48-E4D8CC00DD08}"/>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E8D1F7F3-9FA1-4E30-9DCE-5C0C1BCBCF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1E1777-A1BF-44A5-8271-A97AD810E04A}"/>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931669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96893A-C83F-4F51-AC9A-B48B054871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A3C5A22-0CCA-476B-9DF0-DF1609ABAF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DE6A99-E61F-474A-B107-3E3D442AFB16}"/>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648C3E18-1778-4F45-9DF7-7ACAB4B9BA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DD13AF-580D-41F6-9385-CA7B7AEA4FA8}"/>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709435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40B04-589D-44C9-BF65-D350C225C2A8}"/>
              </a:ext>
            </a:extLst>
          </p:cNvPr>
          <p:cNvSpPr>
            <a:spLocks noGrp="1"/>
          </p:cNvSpPr>
          <p:nvPr>
            <p:ph type="ctrTitle" hasCustomPrompt="1"/>
          </p:nvPr>
        </p:nvSpPr>
        <p:spPr>
          <a:xfrm>
            <a:off x="1524000" y="1122363"/>
            <a:ext cx="9144000" cy="2387600"/>
          </a:xfrm>
          <a:prstGeom prst="rect">
            <a:avLst/>
          </a:prstGeom>
        </p:spPr>
        <p:txBody>
          <a:bodyPr anchor="b"/>
          <a:lstStyle>
            <a:lvl1pPr algn="ctr">
              <a:defRPr sz="6000"/>
            </a:lvl1pPr>
          </a:lstStyle>
          <a:p>
            <a:r>
              <a:rPr lang="en-US" dirty="0"/>
              <a:t>This is the title slide</a:t>
            </a:r>
            <a:endParaRPr lang="en-GB" dirty="0"/>
          </a:p>
        </p:txBody>
      </p:sp>
      <p:sp>
        <p:nvSpPr>
          <p:cNvPr id="3" name="Subtitle 2">
            <a:extLst>
              <a:ext uri="{FF2B5EF4-FFF2-40B4-BE49-F238E27FC236}">
                <a16:creationId xmlns:a16="http://schemas.microsoft.com/office/drawing/2014/main" id="{4C7D85D7-9C4F-4FB6-8502-CC54053B927C}"/>
              </a:ext>
            </a:extLst>
          </p:cNvPr>
          <p:cNvSpPr>
            <a:spLocks noGrp="1"/>
          </p:cNvSpPr>
          <p:nvPr>
            <p:ph type="subTitle" idx="1"/>
          </p:nvPr>
        </p:nvSpPr>
        <p:spPr>
          <a:xfrm>
            <a:off x="1524000" y="3602037"/>
            <a:ext cx="9144000" cy="1655763"/>
          </a:xfrm>
          <a:prstGeom prst="rect">
            <a:avLst/>
          </a:prstGeo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35373717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5000" advClick="0" advTm="20000">
        <p159:morph option="byObject"/>
      </p:transition>
    </mc:Choice>
    <mc:Fallback xmlns="">
      <p:transition spd="slow" advClick="0" advTm="20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9" name="Subtitle 2">
            <a:extLst>
              <a:ext uri="{FF2B5EF4-FFF2-40B4-BE49-F238E27FC236}">
                <a16:creationId xmlns:a16="http://schemas.microsoft.com/office/drawing/2014/main" id="{4FD582F6-7A3D-4841-9383-1A88ECE463DD}"/>
              </a:ext>
            </a:extLst>
          </p:cNvPr>
          <p:cNvSpPr>
            <a:spLocks noGrp="1"/>
          </p:cNvSpPr>
          <p:nvPr>
            <p:ph type="subTitle" idx="1"/>
          </p:nvPr>
        </p:nvSpPr>
        <p:spPr>
          <a:xfrm>
            <a:off x="1524000" y="1625601"/>
            <a:ext cx="9144000" cy="4426857"/>
          </a:xfrm>
          <a:prstGeom prst="rect">
            <a:avLst/>
          </a:prstGeom>
        </p:spPr>
        <p:txBody>
          <a:bodyPr/>
          <a:lstStyle>
            <a:lvl1pPr marL="0" indent="0" algn="l">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35336500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5000" advClick="0" advTm="20000">
        <p159:morph option="byObject"/>
      </p:transition>
    </mc:Choice>
    <mc:Fallback xmlns="">
      <p:transition spd="slow" advClick="0" advTm="20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89E8-C9C6-894B-AFC4-F905C57F09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0D4D2-3676-F448-9E6F-A8FFF685D99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64EF7A-3FCD-B54A-BA4A-462E13341D49}"/>
              </a:ext>
            </a:extLst>
          </p:cNvPr>
          <p:cNvSpPr>
            <a:spLocks noGrp="1"/>
          </p:cNvSpPr>
          <p:nvPr>
            <p:ph type="dt" sz="half" idx="10"/>
          </p:nvPr>
        </p:nvSpPr>
        <p:spPr/>
        <p:txBody>
          <a:bodyPr/>
          <a:lstStyle/>
          <a:p>
            <a:fld id="{A92FAEC6-DA1F-2943-849A-9BA25F99524B}" type="datetimeFigureOut">
              <a:rPr lang="en-US" smtClean="0"/>
              <a:t>4/27/21</a:t>
            </a:fld>
            <a:endParaRPr lang="en-US"/>
          </a:p>
        </p:txBody>
      </p:sp>
      <p:sp>
        <p:nvSpPr>
          <p:cNvPr id="5" name="Footer Placeholder 4">
            <a:extLst>
              <a:ext uri="{FF2B5EF4-FFF2-40B4-BE49-F238E27FC236}">
                <a16:creationId xmlns:a16="http://schemas.microsoft.com/office/drawing/2014/main" id="{A80889D8-8DF4-1240-863C-1367F5DF28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01A160-165C-F045-BFCF-C4B28F7453D0}"/>
              </a:ext>
            </a:extLst>
          </p:cNvPr>
          <p:cNvSpPr>
            <a:spLocks noGrp="1"/>
          </p:cNvSpPr>
          <p:nvPr>
            <p:ph type="sldNum" sz="quarter" idx="12"/>
          </p:nvPr>
        </p:nvSpPr>
        <p:spPr/>
        <p:txBody>
          <a:bodyPr/>
          <a:lstStyle/>
          <a:p>
            <a:fld id="{824CE81B-336B-EC4D-B7A1-725DE7AA8511}" type="slidenum">
              <a:rPr lang="en-US" smtClean="0"/>
              <a:t>‹#›</a:t>
            </a:fld>
            <a:endParaRPr lang="en-US"/>
          </a:p>
        </p:txBody>
      </p:sp>
    </p:spTree>
    <p:extLst>
      <p:ext uri="{BB962C8B-B14F-4D97-AF65-F5344CB8AC3E}">
        <p14:creationId xmlns:p14="http://schemas.microsoft.com/office/powerpoint/2010/main" val="3531081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30E81-FDE9-41D3-AE8A-47F90119697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ADE3C3E-2670-4F21-90BA-CC1F5A6EA2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0BA10D-8E96-42C9-ABAE-A6CA4F22294A}"/>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772A111C-64EE-4D76-807D-F64C7E75A0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F36154-3514-4975-93BF-3E7BC09E5169}"/>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934100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3528E-F3ED-4FCC-B1BD-023183FEAE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0F72AD2-8A7B-46AA-9482-0356E81701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AE7B6F-37EC-4B38-82F6-986999E946AE}"/>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AF045177-ADDC-4017-B45D-42BD1E9CCD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19D3BD-1636-4C99-998B-E3F0D79934E3}"/>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082776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7DB4D-F4E2-49BA-9A2A-41909B6A2C3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DF1AB94-0731-4863-933F-46344FDB71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D6CB97C-3565-49E1-824E-3BC602A7B1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2C963DC-CFE7-4769-9174-B1216D9FD259}"/>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6" name="Footer Placeholder 5">
            <a:extLst>
              <a:ext uri="{FF2B5EF4-FFF2-40B4-BE49-F238E27FC236}">
                <a16:creationId xmlns:a16="http://schemas.microsoft.com/office/drawing/2014/main" id="{EBCFEEDA-1123-4989-9D5D-71DA313340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663AF1-EB3E-4614-8325-C248EAA74212}"/>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530412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B22FB-DE6F-433B-8117-4BAF9C3DF8E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9E1D120-0AC4-46AC-9D49-15C229F859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D99DFD9-65BA-44F9-B05D-F8C18BD63D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EE69CEE-7863-46B0-B630-F143B631D5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383D02-478D-4DD4-8477-F8155AD196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874C90-E7E2-4227-9AB3-E62CB92D2FDC}"/>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8" name="Footer Placeholder 7">
            <a:extLst>
              <a:ext uri="{FF2B5EF4-FFF2-40B4-BE49-F238E27FC236}">
                <a16:creationId xmlns:a16="http://schemas.microsoft.com/office/drawing/2014/main" id="{30436779-C9A3-4444-B042-7E37871A1F9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AACC3CC-C59F-4215-8082-CE9220D96CCC}"/>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778629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3ED7E-69CC-4ED7-BA39-D93F70CBD4E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B146EBF-DEC7-45BE-90E3-780D7324A890}"/>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4" name="Footer Placeholder 3">
            <a:extLst>
              <a:ext uri="{FF2B5EF4-FFF2-40B4-BE49-F238E27FC236}">
                <a16:creationId xmlns:a16="http://schemas.microsoft.com/office/drawing/2014/main" id="{42133AF1-B7E5-48DB-BE8F-9A7BCC5C77D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FB5B4A9-350C-4FD0-B1E8-5726DE1B2D7C}"/>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646706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47CEB5-7996-4324-B94B-A7A5E626A351}"/>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3" name="Footer Placeholder 2">
            <a:extLst>
              <a:ext uri="{FF2B5EF4-FFF2-40B4-BE49-F238E27FC236}">
                <a16:creationId xmlns:a16="http://schemas.microsoft.com/office/drawing/2014/main" id="{302C246C-CA40-43CC-8A59-797003BA2EF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2F0AF34-1707-4AB4-8BEB-52BE61B0079E}"/>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1879333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1605E-1DDB-4D89-90A4-DEB44899E5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C28C52-3B5D-48F4-91CD-2826E12325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9D04B3D-F1A3-48A0-ABA2-208CD3A159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D4ADD2-B598-406E-95DB-B40A0FB60E8B}"/>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6" name="Footer Placeholder 5">
            <a:extLst>
              <a:ext uri="{FF2B5EF4-FFF2-40B4-BE49-F238E27FC236}">
                <a16:creationId xmlns:a16="http://schemas.microsoft.com/office/drawing/2014/main" id="{E00A9DEF-57A5-42AC-B106-F7074D81CF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83FB4C-A04F-464E-B209-564B6DB84111}"/>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553435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2B657-83FB-499B-95E8-8646B475CC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92D7E02-9DC6-4857-B2B0-6E6118C8A2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7E702D6-64FF-4878-A429-D228494E36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2F2ECE-4A40-4A5A-9EDB-FC3DE1AB4F72}"/>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6" name="Footer Placeholder 5">
            <a:extLst>
              <a:ext uri="{FF2B5EF4-FFF2-40B4-BE49-F238E27FC236}">
                <a16:creationId xmlns:a16="http://schemas.microsoft.com/office/drawing/2014/main" id="{13BCE64B-846A-4741-AA00-09A9725087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4B72DC-283A-4404-91BD-243A1718B93A}"/>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1690391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59F617-0587-45CA-8E8F-D9ED72DA4E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B64148F-8F4E-47C0-AE98-3A89383836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18A39B-B963-4A7E-B2B4-E56A1BEAAB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ECE21ACB-BC0E-4097-8A45-BF7309D5C3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3C6930-E47B-4627-A298-A5E9E57B3F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D8655F-25A8-4169-A3D6-5A3E093A41EB}" type="slidenum">
              <a:rPr lang="en-GB" smtClean="0"/>
              <a:t>‹#›</a:t>
            </a:fld>
            <a:endParaRPr lang="en-GB"/>
          </a:p>
        </p:txBody>
      </p:sp>
    </p:spTree>
    <p:extLst>
      <p:ext uri="{BB962C8B-B14F-4D97-AF65-F5344CB8AC3E}">
        <p14:creationId xmlns:p14="http://schemas.microsoft.com/office/powerpoint/2010/main" val="1428247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CF40"/>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912A265-A876-A74F-B91A-78B13DCA265F}"/>
              </a:ext>
            </a:extLst>
          </p:cNvPr>
          <p:cNvSpPr/>
          <p:nvPr userDrawn="1"/>
        </p:nvSpPr>
        <p:spPr>
          <a:xfrm>
            <a:off x="0" y="-25399"/>
            <a:ext cx="12192000" cy="1079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pic>
        <p:nvPicPr>
          <p:cNvPr id="5" name="Picture 4">
            <a:extLst>
              <a:ext uri="{FF2B5EF4-FFF2-40B4-BE49-F238E27FC236}">
                <a16:creationId xmlns:a16="http://schemas.microsoft.com/office/drawing/2014/main" id="{B37F805A-EDFD-034D-B13B-5517FD56E7CA}"/>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48085" y="133948"/>
            <a:ext cx="3534679" cy="822616"/>
          </a:xfrm>
          <a:prstGeom prst="rect">
            <a:avLst/>
          </a:prstGeom>
        </p:spPr>
      </p:pic>
    </p:spTree>
    <p:extLst>
      <p:ext uri="{BB962C8B-B14F-4D97-AF65-F5344CB8AC3E}">
        <p14:creationId xmlns:p14="http://schemas.microsoft.com/office/powerpoint/2010/main" val="22898253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mc:AlternateContent xmlns:mc="http://schemas.openxmlformats.org/markup-compatibility/2006" xmlns:p159="http://schemas.microsoft.com/office/powerpoint/2015/09/main">
    <mc:Choice Requires="p159">
      <p:transition xmlns:p14="http://schemas.microsoft.com/office/powerpoint/2010/main" spd="slow" p14:dur="5000" advClick="0" advTm="20000">
        <p159:morph option="byObject"/>
      </p:transition>
    </mc:Choice>
    <mc:Fallback xmlns="">
      <p:transition spd="slow" advClick="0" advTm="20000">
        <p:fade/>
      </p:transition>
    </mc:Fallback>
  </mc:AlternateConten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hyperlink" Target="https://www.reonline.org.uk/research/what-does-it-mean-to-be-jewish-today/"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hyperlink" Target="https://www.bbc.co.uk/bitesize/topics/z4hg9j6" TargetMode="External"/><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85C8E-BC64-2E49-8FF2-41548F986832}"/>
              </a:ext>
            </a:extLst>
          </p:cNvPr>
          <p:cNvSpPr>
            <a:spLocks noGrp="1"/>
          </p:cNvSpPr>
          <p:nvPr>
            <p:ph type="title"/>
          </p:nvPr>
        </p:nvSpPr>
        <p:spPr>
          <a:xfrm>
            <a:off x="1350498" y="1491175"/>
            <a:ext cx="8989256" cy="3066757"/>
          </a:xfrm>
        </p:spPr>
        <p:txBody>
          <a:bodyPr vert="horz" lIns="91440" tIns="45720" rIns="91440" bIns="45720" rtlCol="0" anchor="b">
            <a:normAutofit fontScale="90000"/>
          </a:bodyPr>
          <a:lstStyle/>
          <a:p>
            <a:pPr algn="ctr"/>
            <a:r>
              <a:rPr lang="en-GB" b="1" dirty="0"/>
              <a:t>What does it mean to be Jewish today? What does it mean to be religious today, or to have a non-religious worldview today?</a:t>
            </a:r>
            <a:br>
              <a:rPr lang="en-GB" b="1" dirty="0"/>
            </a:br>
            <a:br>
              <a:rPr lang="en-US" sz="5867" b="1" dirty="0"/>
            </a:br>
            <a:r>
              <a:rPr lang="en-US" sz="4000" dirty="0"/>
              <a:t>A 3-4 hour at-home study-set for KS3</a:t>
            </a:r>
          </a:p>
        </p:txBody>
      </p:sp>
    </p:spTree>
    <p:extLst>
      <p:ext uri="{BB962C8B-B14F-4D97-AF65-F5344CB8AC3E}">
        <p14:creationId xmlns:p14="http://schemas.microsoft.com/office/powerpoint/2010/main" val="1819600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0CDBBA-0EEB-46C2-8B26-798E85DB7FDD}"/>
              </a:ext>
            </a:extLst>
          </p:cNvPr>
          <p:cNvSpPr txBox="1"/>
          <p:nvPr/>
        </p:nvSpPr>
        <p:spPr>
          <a:xfrm>
            <a:off x="295422" y="1420837"/>
            <a:ext cx="11648049" cy="4431983"/>
          </a:xfrm>
          <a:prstGeom prst="rect">
            <a:avLst/>
          </a:prstGeom>
          <a:noFill/>
        </p:spPr>
        <p:txBody>
          <a:bodyPr wrap="square" rtlCol="0">
            <a:spAutoFit/>
          </a:bodyPr>
          <a:lstStyle/>
          <a:p>
            <a:r>
              <a:rPr lang="en-GB" sz="2400" b="1" dirty="0"/>
              <a:t>Introduction</a:t>
            </a:r>
          </a:p>
          <a:p>
            <a:pPr marL="285750" indent="-285750">
              <a:buFont typeface="Arial" panose="020B0604020202020204" pitchFamily="34" charset="0"/>
              <a:buChar char="•"/>
            </a:pPr>
            <a:r>
              <a:rPr lang="en-GB" sz="2400" dirty="0"/>
              <a:t>This at-home study-set is suited to general key stage 3 work on Judaism. It provides material relevant to questions about Jewish identity in the twenty-first century, and which aspects of Jewish identity are important to Jews in the United States. It should extend students’ knowledge and understanding beyond the standard text books and, if they choose, beyond Judaism (in an extension research task, they choose a particular religion or non-religious worldview as the focus).  It would suit an end-of-topic place, once students had secure basic knowledge of Jewish beliefs and practices. </a:t>
            </a:r>
          </a:p>
          <a:p>
            <a:pPr marL="285750" indent="-285750">
              <a:buFont typeface="Arial" panose="020B0604020202020204" pitchFamily="34" charset="0"/>
              <a:buChar char="•"/>
            </a:pPr>
            <a:r>
              <a:rPr lang="en-GB" sz="2400" dirty="0"/>
              <a:t>Find (and it may be useful to print) the report of the research of Janet Krasner Aronson and her colleagues</a:t>
            </a:r>
            <a:r>
              <a:rPr lang="en-GB" dirty="0"/>
              <a:t> </a:t>
            </a:r>
            <a:r>
              <a:rPr lang="en-GB" sz="2400" dirty="0"/>
              <a:t>at </a:t>
            </a:r>
            <a:r>
              <a:rPr lang="en-GB" sz="2400" dirty="0">
                <a:hlinkClick r:id="rId3"/>
              </a:rPr>
              <a:t>https://</a:t>
            </a:r>
            <a:r>
              <a:rPr lang="en-GB" sz="2400" dirty="0" err="1">
                <a:hlinkClick r:id="rId3"/>
              </a:rPr>
              <a:t>www.reonline.org.uk</a:t>
            </a:r>
            <a:r>
              <a:rPr lang="en-GB" sz="2400" dirty="0">
                <a:hlinkClick r:id="rId3"/>
              </a:rPr>
              <a:t>/research/what-does-it-mean-to-be-</a:t>
            </a:r>
            <a:r>
              <a:rPr lang="en-GB" sz="2400" dirty="0" err="1">
                <a:hlinkClick r:id="rId3"/>
              </a:rPr>
              <a:t>jewish</a:t>
            </a:r>
            <a:r>
              <a:rPr lang="en-GB" sz="2400" dirty="0">
                <a:hlinkClick r:id="rId3"/>
              </a:rPr>
              <a:t>-today/</a:t>
            </a:r>
            <a:r>
              <a:rPr lang="en-GB" sz="2400" dirty="0"/>
              <a:t>.</a:t>
            </a:r>
          </a:p>
          <a:p>
            <a:endParaRPr lang="en-GB" dirty="0"/>
          </a:p>
        </p:txBody>
      </p:sp>
    </p:spTree>
    <p:extLst>
      <p:ext uri="{BB962C8B-B14F-4D97-AF65-F5344CB8AC3E}">
        <p14:creationId xmlns:p14="http://schemas.microsoft.com/office/powerpoint/2010/main" val="377776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0CDBBA-0EEB-46C2-8B26-798E85DB7FDD}"/>
              </a:ext>
            </a:extLst>
          </p:cNvPr>
          <p:cNvSpPr txBox="1"/>
          <p:nvPr/>
        </p:nvSpPr>
        <p:spPr>
          <a:xfrm>
            <a:off x="295422" y="1420837"/>
            <a:ext cx="11648049" cy="4062651"/>
          </a:xfrm>
          <a:prstGeom prst="rect">
            <a:avLst/>
          </a:prstGeom>
          <a:noFill/>
        </p:spPr>
        <p:txBody>
          <a:bodyPr wrap="square" rtlCol="0">
            <a:spAutoFit/>
          </a:bodyPr>
          <a:lstStyle/>
          <a:p>
            <a:pPr marL="285750" indent="-285750">
              <a:buFont typeface="Arial" panose="020B0604020202020204" pitchFamily="34" charset="0"/>
              <a:buChar char="•"/>
            </a:pPr>
            <a:endParaRPr lang="en-GB" sz="2400" dirty="0"/>
          </a:p>
          <a:p>
            <a:r>
              <a:rPr lang="en-GB" sz="2400" b="1" dirty="0"/>
              <a:t>Stage 1: Setting the scene</a:t>
            </a:r>
          </a:p>
          <a:p>
            <a:pPr marL="285750" indent="-285750">
              <a:buFont typeface="Arial" panose="020B0604020202020204" pitchFamily="34" charset="0"/>
              <a:buChar char="•"/>
            </a:pPr>
            <a:r>
              <a:rPr lang="en-GB" sz="2400" dirty="0"/>
              <a:t>Let’s begin to look at the research report. First, read it through carefully.</a:t>
            </a:r>
          </a:p>
          <a:p>
            <a:pPr marL="285750" indent="-285750">
              <a:buFont typeface="Arial" panose="020B0604020202020204" pitchFamily="34" charset="0"/>
              <a:buChar char="•"/>
            </a:pPr>
            <a:r>
              <a:rPr lang="en-GB" sz="2400" dirty="0"/>
              <a:t>Now, to start to consolidate what you’ve read, here’s the background. Being religious means different things to different people, even within the same religion. Judaism is a good example. Not all Jews would agree on what the most important parts of being Jewish are. </a:t>
            </a:r>
          </a:p>
          <a:p>
            <a:pPr marL="285750" indent="-285750">
              <a:buFont typeface="Arial" panose="020B0604020202020204" pitchFamily="34" charset="0"/>
              <a:buChar char="•"/>
            </a:pPr>
            <a:r>
              <a:rPr lang="en-GB" sz="2400" dirty="0"/>
              <a:t>To build on this, go back to the research report. Note a list of five or six key findings of the research. You could compare notes with a friend via email, and also self-assess against the list on the next slide.</a:t>
            </a:r>
          </a:p>
          <a:p>
            <a:endParaRPr lang="en-GB" dirty="0"/>
          </a:p>
        </p:txBody>
      </p:sp>
    </p:spTree>
    <p:extLst>
      <p:ext uri="{BB962C8B-B14F-4D97-AF65-F5344CB8AC3E}">
        <p14:creationId xmlns:p14="http://schemas.microsoft.com/office/powerpoint/2010/main" val="1039609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FAB270-7A16-4F30-823C-86B215AFB5C7}"/>
              </a:ext>
            </a:extLst>
          </p:cNvPr>
          <p:cNvSpPr txBox="1"/>
          <p:nvPr/>
        </p:nvSpPr>
        <p:spPr>
          <a:xfrm>
            <a:off x="0" y="1055077"/>
            <a:ext cx="3981157" cy="738664"/>
          </a:xfrm>
          <a:prstGeom prst="rect">
            <a:avLst/>
          </a:prstGeom>
          <a:noFill/>
        </p:spPr>
        <p:txBody>
          <a:bodyPr wrap="square" rtlCol="0">
            <a:spAutoFit/>
          </a:bodyPr>
          <a:lstStyle/>
          <a:p>
            <a:r>
              <a:rPr lang="en-GB" sz="2400" b="1" dirty="0"/>
              <a:t>Stage 1: Setting the scene (2)</a:t>
            </a:r>
          </a:p>
          <a:p>
            <a:endParaRPr lang="en-GB" dirty="0"/>
          </a:p>
        </p:txBody>
      </p:sp>
      <p:sp>
        <p:nvSpPr>
          <p:cNvPr id="4" name="TextBox 3">
            <a:extLst>
              <a:ext uri="{FF2B5EF4-FFF2-40B4-BE49-F238E27FC236}">
                <a16:creationId xmlns:a16="http://schemas.microsoft.com/office/drawing/2014/main" id="{FD1C42C4-E1BB-4EE5-8819-9229C6C85B49}"/>
              </a:ext>
            </a:extLst>
          </p:cNvPr>
          <p:cNvSpPr txBox="1"/>
          <p:nvPr/>
        </p:nvSpPr>
        <p:spPr>
          <a:xfrm>
            <a:off x="3376246" y="1055077"/>
            <a:ext cx="8815753" cy="923330"/>
          </a:xfrm>
          <a:prstGeom prst="rect">
            <a:avLst/>
          </a:prstGeom>
          <a:noFill/>
        </p:spPr>
        <p:txBody>
          <a:bodyPr wrap="square" rtlCol="0">
            <a:spAutoFit/>
          </a:bodyPr>
          <a:lstStyle/>
          <a:p>
            <a:endParaRPr lang="en-GB" dirty="0"/>
          </a:p>
          <a:p>
            <a:endParaRPr lang="en-GB" dirty="0"/>
          </a:p>
          <a:p>
            <a:endParaRPr lang="en-GB" dirty="0"/>
          </a:p>
        </p:txBody>
      </p:sp>
      <p:sp>
        <p:nvSpPr>
          <p:cNvPr id="7" name="TextBox 6">
            <a:extLst>
              <a:ext uri="{FF2B5EF4-FFF2-40B4-BE49-F238E27FC236}">
                <a16:creationId xmlns:a16="http://schemas.microsoft.com/office/drawing/2014/main" id="{F0317057-B257-4E15-AB45-7E6BE970D775}"/>
              </a:ext>
            </a:extLst>
          </p:cNvPr>
          <p:cNvSpPr txBox="1"/>
          <p:nvPr/>
        </p:nvSpPr>
        <p:spPr>
          <a:xfrm>
            <a:off x="0" y="1793742"/>
            <a:ext cx="12191998" cy="4524315"/>
          </a:xfrm>
          <a:prstGeom prst="rect">
            <a:avLst/>
          </a:prstGeom>
          <a:noFill/>
        </p:spPr>
        <p:txBody>
          <a:bodyPr wrap="square" rtlCol="0">
            <a:spAutoFit/>
          </a:bodyPr>
          <a:lstStyle/>
          <a:p>
            <a:pPr marL="285750" indent="-285750" fontAlgn="base">
              <a:buFont typeface="Arial" panose="020B0604020202020204" pitchFamily="34" charset="0"/>
              <a:buChar char="•"/>
            </a:pPr>
            <a:r>
              <a:rPr lang="en-GB" sz="2400" dirty="0"/>
              <a:t>Jews are not simply 'religious' or 'unreligious'. It isn’t as simple as whether they believe in God, for instance. You have to consider different ‘ways to be Jewish’.</a:t>
            </a:r>
          </a:p>
          <a:p>
            <a:pPr marL="285750" indent="-285750" fontAlgn="base">
              <a:buFont typeface="Arial" panose="020B0604020202020204" pitchFamily="34" charset="0"/>
              <a:buChar char="•"/>
            </a:pPr>
            <a:r>
              <a:rPr lang="en-GB" sz="2400" dirty="0"/>
              <a:t>Less and less Jews describe themselves as belonging to a denomination such as Orthodox or Reform.</a:t>
            </a:r>
          </a:p>
          <a:p>
            <a:pPr marL="285750" indent="-285750" fontAlgn="base">
              <a:buFont typeface="Arial" panose="020B0604020202020204" pitchFamily="34" charset="0"/>
              <a:buChar char="•"/>
            </a:pPr>
            <a:r>
              <a:rPr lang="en-GB" sz="2400" dirty="0"/>
              <a:t>In the USA, 62% of Jews say that their Jewish identity is mainly a matter of ancestry and culture.</a:t>
            </a:r>
          </a:p>
          <a:p>
            <a:pPr marL="285750" indent="-285750" fontAlgn="base">
              <a:buFont typeface="Arial" panose="020B0604020202020204" pitchFamily="34" charset="0"/>
              <a:buChar char="•"/>
            </a:pPr>
            <a:r>
              <a:rPr lang="en-GB" sz="2400" dirty="0"/>
              <a:t>Only 15% say that it is to do with religious practice.</a:t>
            </a:r>
          </a:p>
          <a:p>
            <a:pPr marL="285750" indent="-285750" fontAlgn="base">
              <a:buFont typeface="Arial" panose="020B0604020202020204" pitchFamily="34" charset="0"/>
              <a:buChar char="•"/>
            </a:pPr>
            <a:r>
              <a:rPr lang="en-GB" sz="2400" dirty="0"/>
              <a:t>Going to the synagogue is not necessarily as strong a marker of Jewish identity as people think. It may not mean that people practice Judaism at home or have emotional connections to the Jewish community.</a:t>
            </a:r>
          </a:p>
          <a:p>
            <a:pPr marL="285750" indent="-285750" fontAlgn="base">
              <a:buFont typeface="Arial" panose="020B0604020202020204" pitchFamily="34" charset="0"/>
              <a:buChar char="•"/>
            </a:pPr>
            <a:r>
              <a:rPr lang="en-GB" sz="2400" dirty="0"/>
              <a:t>But those who say that being Jewish is a matter of culture, though less likely to be members of synagogues, feel far more connected to the local and worldwide Jewish communities.</a:t>
            </a:r>
          </a:p>
        </p:txBody>
      </p:sp>
    </p:spTree>
    <p:extLst>
      <p:ext uri="{BB962C8B-B14F-4D97-AF65-F5344CB8AC3E}">
        <p14:creationId xmlns:p14="http://schemas.microsoft.com/office/powerpoint/2010/main" val="797291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1C42C4-E1BB-4EE5-8819-9229C6C85B49}"/>
              </a:ext>
            </a:extLst>
          </p:cNvPr>
          <p:cNvSpPr txBox="1"/>
          <p:nvPr/>
        </p:nvSpPr>
        <p:spPr>
          <a:xfrm>
            <a:off x="3559126" y="2461846"/>
            <a:ext cx="8632873" cy="646331"/>
          </a:xfrm>
          <a:prstGeom prst="rect">
            <a:avLst/>
          </a:prstGeom>
          <a:noFill/>
        </p:spPr>
        <p:txBody>
          <a:bodyPr wrap="square" rtlCol="0">
            <a:spAutoFit/>
          </a:bodyPr>
          <a:lstStyle/>
          <a:p>
            <a:endParaRPr lang="en-GB" dirty="0"/>
          </a:p>
          <a:p>
            <a:endParaRPr lang="en-GB" dirty="0"/>
          </a:p>
        </p:txBody>
      </p:sp>
      <p:sp>
        <p:nvSpPr>
          <p:cNvPr id="5" name="TextBox 4">
            <a:extLst>
              <a:ext uri="{FF2B5EF4-FFF2-40B4-BE49-F238E27FC236}">
                <a16:creationId xmlns:a16="http://schemas.microsoft.com/office/drawing/2014/main" id="{86919424-84FA-45B8-9782-EA12203A0455}"/>
              </a:ext>
            </a:extLst>
          </p:cNvPr>
          <p:cNvSpPr txBox="1"/>
          <p:nvPr/>
        </p:nvSpPr>
        <p:spPr>
          <a:xfrm>
            <a:off x="0" y="1083212"/>
            <a:ext cx="12191999" cy="4832092"/>
          </a:xfrm>
          <a:prstGeom prst="rect">
            <a:avLst/>
          </a:prstGeom>
          <a:noFill/>
        </p:spPr>
        <p:txBody>
          <a:bodyPr wrap="square" rtlCol="0">
            <a:spAutoFit/>
          </a:bodyPr>
          <a:lstStyle/>
          <a:p>
            <a:r>
              <a:rPr lang="en-GB" sz="2800" b="1" dirty="0"/>
              <a:t>Stage 2: Investigating further, deepening understanding</a:t>
            </a:r>
          </a:p>
          <a:p>
            <a:r>
              <a:rPr lang="en-GB" sz="2800" dirty="0"/>
              <a:t>Let’s go further into the meaning of two key research points and relate these to ideas of your own.  </a:t>
            </a:r>
          </a:p>
          <a:p>
            <a:r>
              <a:rPr lang="en-GB" sz="2800" i="1" dirty="0"/>
              <a:t>62% </a:t>
            </a:r>
            <a:r>
              <a:rPr lang="en-GB" sz="2800" i="1"/>
              <a:t>of Jews </a:t>
            </a:r>
            <a:r>
              <a:rPr lang="en-GB" sz="2800" i="1" dirty="0"/>
              <a:t>in the United States say that for them, being Jewish is to do with ancestry and culture. These people are much more likely to be connected to local and global Jewish communities. </a:t>
            </a:r>
          </a:p>
          <a:p>
            <a:endParaRPr lang="en-GB" sz="2800" i="1" dirty="0"/>
          </a:p>
          <a:p>
            <a:r>
              <a:rPr lang="en-GB" sz="2800" dirty="0"/>
              <a:t>Complete the matrix on the following slide, with one or two points in each section. Draw on what you already know about Jewish communities and celebrations, so that you can be specific about Judaism where necessary. Also, refer to the resources at </a:t>
            </a:r>
            <a:r>
              <a:rPr lang="en-GB" sz="2800" dirty="0">
                <a:hlinkClick r:id="rId3"/>
              </a:rPr>
              <a:t>https://www.bbc.co.uk/bitesize/topics/z4hg9j6</a:t>
            </a:r>
            <a:endParaRPr lang="en-GB" sz="2800" dirty="0"/>
          </a:p>
        </p:txBody>
      </p:sp>
    </p:spTree>
    <p:extLst>
      <p:ext uri="{BB962C8B-B14F-4D97-AF65-F5344CB8AC3E}">
        <p14:creationId xmlns:p14="http://schemas.microsoft.com/office/powerpoint/2010/main" val="1186710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1C42C4-E1BB-4EE5-8819-9229C6C85B49}"/>
              </a:ext>
            </a:extLst>
          </p:cNvPr>
          <p:cNvSpPr txBox="1"/>
          <p:nvPr/>
        </p:nvSpPr>
        <p:spPr>
          <a:xfrm>
            <a:off x="3559126" y="2461846"/>
            <a:ext cx="8632873" cy="646331"/>
          </a:xfrm>
          <a:prstGeom prst="rect">
            <a:avLst/>
          </a:prstGeom>
          <a:noFill/>
        </p:spPr>
        <p:txBody>
          <a:bodyPr wrap="square" rtlCol="0">
            <a:spAutoFit/>
          </a:bodyPr>
          <a:lstStyle/>
          <a:p>
            <a:endParaRPr lang="en-GB" dirty="0"/>
          </a:p>
          <a:p>
            <a:endParaRPr lang="en-GB" dirty="0"/>
          </a:p>
        </p:txBody>
      </p:sp>
      <p:sp>
        <p:nvSpPr>
          <p:cNvPr id="5" name="TextBox 4">
            <a:extLst>
              <a:ext uri="{FF2B5EF4-FFF2-40B4-BE49-F238E27FC236}">
                <a16:creationId xmlns:a16="http://schemas.microsoft.com/office/drawing/2014/main" id="{86919424-84FA-45B8-9782-EA12203A0455}"/>
              </a:ext>
            </a:extLst>
          </p:cNvPr>
          <p:cNvSpPr txBox="1"/>
          <p:nvPr/>
        </p:nvSpPr>
        <p:spPr>
          <a:xfrm>
            <a:off x="0" y="1083212"/>
            <a:ext cx="12191999" cy="523220"/>
          </a:xfrm>
          <a:prstGeom prst="rect">
            <a:avLst/>
          </a:prstGeom>
          <a:noFill/>
        </p:spPr>
        <p:txBody>
          <a:bodyPr wrap="square" rtlCol="0">
            <a:spAutoFit/>
          </a:bodyPr>
          <a:lstStyle/>
          <a:p>
            <a:r>
              <a:rPr lang="en-GB" sz="2800" b="1" dirty="0"/>
              <a:t>Stage 2: Investigating further, deepening understanding (2)</a:t>
            </a:r>
          </a:p>
        </p:txBody>
      </p:sp>
      <p:graphicFrame>
        <p:nvGraphicFramePr>
          <p:cNvPr id="2" name="Table 2">
            <a:extLst>
              <a:ext uri="{FF2B5EF4-FFF2-40B4-BE49-F238E27FC236}">
                <a16:creationId xmlns:a16="http://schemas.microsoft.com/office/drawing/2014/main" id="{574E2965-F087-4C76-B980-9B5914CF5E77}"/>
              </a:ext>
            </a:extLst>
          </p:cNvPr>
          <p:cNvGraphicFramePr>
            <a:graphicFrameLocks noGrp="1"/>
          </p:cNvGraphicFramePr>
          <p:nvPr>
            <p:extLst>
              <p:ext uri="{D42A27DB-BD31-4B8C-83A1-F6EECF244321}">
                <p14:modId xmlns:p14="http://schemas.microsoft.com/office/powerpoint/2010/main" val="1358223993"/>
              </p:ext>
            </p:extLst>
          </p:nvPr>
        </p:nvGraphicFramePr>
        <p:xfrm>
          <a:off x="0" y="1606432"/>
          <a:ext cx="12191998" cy="5669280"/>
        </p:xfrm>
        <a:graphic>
          <a:graphicData uri="http://schemas.openxmlformats.org/drawingml/2006/table">
            <a:tbl>
              <a:tblPr firstRow="1" bandRow="1">
                <a:tableStyleId>{5C22544A-7EE6-4342-B048-85BDC9FD1C3A}</a:tableStyleId>
              </a:tblPr>
              <a:tblGrid>
                <a:gridCol w="6095999">
                  <a:extLst>
                    <a:ext uri="{9D8B030D-6E8A-4147-A177-3AD203B41FA5}">
                      <a16:colId xmlns:a16="http://schemas.microsoft.com/office/drawing/2014/main" val="318562618"/>
                    </a:ext>
                  </a:extLst>
                </a:gridCol>
                <a:gridCol w="6095999">
                  <a:extLst>
                    <a:ext uri="{9D8B030D-6E8A-4147-A177-3AD203B41FA5}">
                      <a16:colId xmlns:a16="http://schemas.microsoft.com/office/drawing/2014/main" val="3584314350"/>
                    </a:ext>
                  </a:extLst>
                </a:gridCol>
              </a:tblGrid>
              <a:tr h="2569408">
                <a:tc>
                  <a:txBody>
                    <a:bodyPr/>
                    <a:lstStyle/>
                    <a:p>
                      <a:pPr marL="0" indent="0">
                        <a:buFont typeface="Arial" panose="020B0604020202020204" pitchFamily="34" charset="0"/>
                        <a:buNone/>
                      </a:pPr>
                      <a:r>
                        <a:rPr lang="en-GB" sz="2400" dirty="0"/>
                        <a:t>It’s important to know about your family history because . . .</a:t>
                      </a:r>
                    </a:p>
                    <a:p>
                      <a:pPr marL="0" indent="0">
                        <a:buFont typeface="Arial" panose="020B0604020202020204" pitchFamily="34" charset="0"/>
                        <a:buNone/>
                      </a:pPr>
                      <a:endParaRPr lang="en-GB" sz="2400" dirty="0"/>
                    </a:p>
                    <a:p>
                      <a:pPr marL="0" indent="0">
                        <a:buFont typeface="Arial" panose="020B0604020202020204" pitchFamily="34" charset="0"/>
                        <a:buNone/>
                      </a:pPr>
                      <a:endParaRPr lang="en-GB" sz="2400" dirty="0"/>
                    </a:p>
                    <a:p>
                      <a:pPr marL="0" indent="0">
                        <a:buFont typeface="Arial" panose="020B0604020202020204" pitchFamily="34" charset="0"/>
                        <a:buNone/>
                      </a:pPr>
                      <a:endParaRPr lang="en-GB" sz="2400" dirty="0"/>
                    </a:p>
                    <a:p>
                      <a:pPr marL="0" indent="0">
                        <a:buFont typeface="Arial" panose="020B0604020202020204" pitchFamily="34" charset="0"/>
                        <a:buNone/>
                      </a:pPr>
                      <a:r>
                        <a:rPr lang="en-GB" sz="2400" dirty="0"/>
                        <a:t>This may be important to Jews because . . .</a:t>
                      </a:r>
                    </a:p>
                    <a:p>
                      <a:pPr marL="285750" indent="-285750">
                        <a:buFont typeface="Arial" panose="020B0604020202020204" pitchFamily="34" charset="0"/>
                        <a:buChar char="•"/>
                      </a:pPr>
                      <a:endParaRPr lang="en-GB" sz="2400" dirty="0"/>
                    </a:p>
                  </a:txBody>
                  <a:tcPr/>
                </a:tc>
                <a:tc>
                  <a:txBody>
                    <a:bodyPr/>
                    <a:lstStyle/>
                    <a:p>
                      <a:pPr marL="0" indent="0">
                        <a:buFont typeface="Arial" panose="020B0604020202020204" pitchFamily="34" charset="0"/>
                        <a:buNone/>
                      </a:pPr>
                      <a:r>
                        <a:rPr lang="en-GB" sz="2400" dirty="0"/>
                        <a:t>Connecting with people in your local community is important because . . .</a:t>
                      </a:r>
                    </a:p>
                    <a:p>
                      <a:pPr marL="0" indent="0">
                        <a:buFont typeface="Arial" panose="020B0604020202020204" pitchFamily="34" charset="0"/>
                        <a:buNone/>
                      </a:pPr>
                      <a:endParaRPr lang="en-GB" sz="2400" dirty="0"/>
                    </a:p>
                    <a:p>
                      <a:pPr marL="0" indent="0">
                        <a:buFont typeface="Arial" panose="020B0604020202020204" pitchFamily="34" charset="0"/>
                        <a:buNone/>
                      </a:pPr>
                      <a:endParaRPr lang="en-GB" sz="2400" dirty="0"/>
                    </a:p>
                    <a:p>
                      <a:pPr marL="0" indent="0">
                        <a:buFont typeface="Arial" panose="020B0604020202020204" pitchFamily="34" charset="0"/>
                        <a:buNone/>
                      </a:pPr>
                      <a:endParaRPr lang="en-GB" sz="2400" dirty="0"/>
                    </a:p>
                    <a:p>
                      <a:pPr marL="0" indent="0">
                        <a:buFont typeface="Arial" panose="020B0604020202020204" pitchFamily="34" charset="0"/>
                        <a:buNone/>
                      </a:pPr>
                      <a:r>
                        <a:rPr lang="en-GB" sz="2400" dirty="0"/>
                        <a:t>This may be important to Jews because . . .</a:t>
                      </a:r>
                    </a:p>
                    <a:p>
                      <a:pPr marL="0" indent="0">
                        <a:buFont typeface="Arial" panose="020B0604020202020204" pitchFamily="34" charset="0"/>
                        <a:buNone/>
                      </a:pPr>
                      <a:endParaRPr lang="en-GB" sz="2400" dirty="0"/>
                    </a:p>
                  </a:txBody>
                  <a:tcPr/>
                </a:tc>
                <a:extLst>
                  <a:ext uri="{0D108BD9-81ED-4DB2-BD59-A6C34878D82A}">
                    <a16:rowId xmlns:a16="http://schemas.microsoft.com/office/drawing/2014/main" val="1752708748"/>
                  </a:ext>
                </a:extLst>
              </a:tr>
              <a:tr h="2682160">
                <a:tc>
                  <a:txBody>
                    <a:bodyPr/>
                    <a:lstStyle/>
                    <a:p>
                      <a:pPr marL="0" indent="0">
                        <a:buFont typeface="Arial" panose="020B0604020202020204" pitchFamily="34" charset="0"/>
                        <a:buNone/>
                      </a:pPr>
                      <a:r>
                        <a:rPr lang="en-GB" sz="2400" dirty="0"/>
                        <a:t>Family celebrations are important because . . .</a:t>
                      </a:r>
                    </a:p>
                    <a:p>
                      <a:pPr marL="0" indent="0">
                        <a:buFont typeface="Arial" panose="020B0604020202020204" pitchFamily="34" charset="0"/>
                        <a:buNone/>
                      </a:pPr>
                      <a:endParaRPr lang="en-GB" sz="2400" dirty="0"/>
                    </a:p>
                    <a:p>
                      <a:pPr marL="0" indent="0">
                        <a:buFont typeface="Arial" panose="020B0604020202020204" pitchFamily="34" charset="0"/>
                        <a:buNone/>
                      </a:pPr>
                      <a:endParaRPr lang="en-GB" sz="2400" dirty="0"/>
                    </a:p>
                    <a:p>
                      <a:pPr marL="0" indent="0">
                        <a:buFont typeface="Arial" panose="020B0604020202020204" pitchFamily="34" charset="0"/>
                        <a:buNone/>
                      </a:pPr>
                      <a:endParaRPr lang="en-GB" sz="2400" dirty="0"/>
                    </a:p>
                    <a:p>
                      <a:pPr marL="0" indent="0">
                        <a:buFont typeface="Arial" panose="020B0604020202020204" pitchFamily="34" charset="0"/>
                        <a:buNone/>
                      </a:pPr>
                      <a:endParaRPr lang="en-GB" sz="2400" dirty="0"/>
                    </a:p>
                    <a:p>
                      <a:pPr marL="0" indent="0">
                        <a:buFont typeface="Arial" panose="020B0604020202020204" pitchFamily="34" charset="0"/>
                        <a:buNone/>
                      </a:pPr>
                      <a:r>
                        <a:rPr lang="en-GB" sz="2400" dirty="0"/>
                        <a:t>These may be important to Jews because . . .</a:t>
                      </a:r>
                    </a:p>
                    <a:p>
                      <a:pPr marL="0" indent="0">
                        <a:buFont typeface="Arial" panose="020B0604020202020204" pitchFamily="34" charset="0"/>
                        <a:buNone/>
                      </a:pPr>
                      <a:endParaRPr lang="en-GB" sz="2400" dirty="0"/>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2400" dirty="0"/>
                        <a:t>Connecting with people around the world is important because . . .</a:t>
                      </a:r>
                    </a:p>
                    <a:p>
                      <a:pPr marL="0" marR="0" lvl="0" indent="0" algn="l" defTabSz="914377" rtl="0" eaLnBrk="1" fontAlgn="auto" latinLnBrk="0" hangingPunct="1">
                        <a:lnSpc>
                          <a:spcPct val="100000"/>
                        </a:lnSpc>
                        <a:spcBef>
                          <a:spcPts val="0"/>
                        </a:spcBef>
                        <a:spcAft>
                          <a:spcPts val="0"/>
                        </a:spcAft>
                        <a:buClrTx/>
                        <a:buSzTx/>
                        <a:buFontTx/>
                        <a:buNone/>
                        <a:tabLst/>
                        <a:defRPr/>
                      </a:pPr>
                      <a:endParaRPr lang="en-GB" sz="2400" dirty="0"/>
                    </a:p>
                    <a:p>
                      <a:pPr marL="0" marR="0" lvl="0" indent="0" algn="l" defTabSz="914377" rtl="0" eaLnBrk="1" fontAlgn="auto" latinLnBrk="0" hangingPunct="1">
                        <a:lnSpc>
                          <a:spcPct val="100000"/>
                        </a:lnSpc>
                        <a:spcBef>
                          <a:spcPts val="0"/>
                        </a:spcBef>
                        <a:spcAft>
                          <a:spcPts val="0"/>
                        </a:spcAft>
                        <a:buClrTx/>
                        <a:buSzTx/>
                        <a:buFontTx/>
                        <a:buNone/>
                        <a:tabLst/>
                        <a:defRPr/>
                      </a:pPr>
                      <a:endParaRPr lang="en-GB" sz="2400" dirty="0"/>
                    </a:p>
                    <a:p>
                      <a:pPr marL="0" indent="0">
                        <a:buFont typeface="Arial" panose="020B0604020202020204" pitchFamily="34" charset="0"/>
                        <a:buNone/>
                      </a:pPr>
                      <a:endParaRPr lang="en-GB" sz="2400" dirty="0"/>
                    </a:p>
                    <a:p>
                      <a:pPr marL="0" indent="0">
                        <a:buFont typeface="Arial" panose="020B0604020202020204" pitchFamily="34" charset="0"/>
                        <a:buNone/>
                      </a:pPr>
                      <a:r>
                        <a:rPr lang="en-GB" sz="2400" dirty="0"/>
                        <a:t>This may be important to Jews because . . .</a:t>
                      </a:r>
                    </a:p>
                    <a:p>
                      <a:pPr marL="0" marR="0" lvl="0" indent="0" algn="l" defTabSz="914377" rtl="0" eaLnBrk="1" fontAlgn="auto" latinLnBrk="0" hangingPunct="1">
                        <a:lnSpc>
                          <a:spcPct val="100000"/>
                        </a:lnSpc>
                        <a:spcBef>
                          <a:spcPts val="0"/>
                        </a:spcBef>
                        <a:spcAft>
                          <a:spcPts val="0"/>
                        </a:spcAft>
                        <a:buClrTx/>
                        <a:buSzTx/>
                        <a:buFontTx/>
                        <a:buNone/>
                        <a:tabLst/>
                        <a:defRPr/>
                      </a:pPr>
                      <a:endParaRPr lang="en-GB" sz="2400" dirty="0"/>
                    </a:p>
                    <a:p>
                      <a:endParaRPr lang="en-GB" sz="2400" dirty="0"/>
                    </a:p>
                  </a:txBody>
                  <a:tcPr/>
                </a:tc>
                <a:extLst>
                  <a:ext uri="{0D108BD9-81ED-4DB2-BD59-A6C34878D82A}">
                    <a16:rowId xmlns:a16="http://schemas.microsoft.com/office/drawing/2014/main" val="457426968"/>
                  </a:ext>
                </a:extLst>
              </a:tr>
            </a:tbl>
          </a:graphicData>
        </a:graphic>
      </p:graphicFrame>
    </p:spTree>
    <p:extLst>
      <p:ext uri="{BB962C8B-B14F-4D97-AF65-F5344CB8AC3E}">
        <p14:creationId xmlns:p14="http://schemas.microsoft.com/office/powerpoint/2010/main" val="1400499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B247AC7-8E6B-47C3-BD72-A8DF5A76463C}"/>
              </a:ext>
            </a:extLst>
          </p:cNvPr>
          <p:cNvSpPr txBox="1"/>
          <p:nvPr/>
        </p:nvSpPr>
        <p:spPr>
          <a:xfrm>
            <a:off x="0" y="1041009"/>
            <a:ext cx="12192000" cy="7478970"/>
          </a:xfrm>
          <a:prstGeom prst="rect">
            <a:avLst/>
          </a:prstGeom>
          <a:noFill/>
        </p:spPr>
        <p:txBody>
          <a:bodyPr wrap="square" rtlCol="0">
            <a:spAutoFit/>
          </a:bodyPr>
          <a:lstStyle/>
          <a:p>
            <a:r>
              <a:rPr lang="en-GB" sz="2400" b="1" dirty="0"/>
              <a:t>Stage 3: sharing ideas and investigating further</a:t>
            </a:r>
          </a:p>
          <a:p>
            <a:r>
              <a:rPr lang="en-GB" sz="2400" dirty="0"/>
              <a:t>You could send your completed matrix to your teacher for comment, and / or exchange and discuss completed matrices with a friend. Then, carry out some research of your own. Arrange a phone or skype call with a relative or family friend who describes himself or herself as belonging to a religion, or having a particular non-religious worldview such as Humanism. Use the Judaism research findings as a basis for discussing the person’s religion or world-view with him or her. Organise the conversation around these questions and / or others that you find interesting– </a:t>
            </a:r>
          </a:p>
          <a:p>
            <a:pPr marL="342900" indent="-342900">
              <a:buFont typeface="Arial" panose="020B0604020202020204" pitchFamily="34" charset="0"/>
              <a:buChar char="•"/>
            </a:pPr>
            <a:r>
              <a:rPr lang="en-GB" sz="2400" dirty="0">
                <a:solidFill>
                  <a:srgbClr val="FF0000"/>
                </a:solidFill>
              </a:rPr>
              <a:t>Is your religion or world-view more about believing or doing, to you?</a:t>
            </a:r>
          </a:p>
          <a:p>
            <a:pPr marL="342900" indent="-342900">
              <a:buFont typeface="Arial" panose="020B0604020202020204" pitchFamily="34" charset="0"/>
              <a:buChar char="•"/>
            </a:pPr>
            <a:r>
              <a:rPr lang="en-GB" sz="2400" dirty="0">
                <a:solidFill>
                  <a:srgbClr val="FF0000"/>
                </a:solidFill>
              </a:rPr>
              <a:t>Would you say that your religion or world-view is important to you because it was important to your parents or grandparents?</a:t>
            </a:r>
          </a:p>
          <a:p>
            <a:pPr marL="342900" indent="-342900">
              <a:buFont typeface="Arial" panose="020B0604020202020204" pitchFamily="34" charset="0"/>
              <a:buChar char="•"/>
            </a:pPr>
            <a:r>
              <a:rPr lang="en-GB" sz="2400" dirty="0">
                <a:solidFill>
                  <a:srgbClr val="FF0000"/>
                </a:solidFill>
              </a:rPr>
              <a:t>Do you have a particularly important place or group of people associated with your religion or world-view, locally, or elsewhere in the world? </a:t>
            </a:r>
          </a:p>
          <a:p>
            <a:pPr marL="342900" indent="-342900">
              <a:buFont typeface="Arial" panose="020B0604020202020204" pitchFamily="34" charset="0"/>
              <a:buChar char="•"/>
            </a:pPr>
            <a:r>
              <a:rPr lang="en-GB" sz="2400" dirty="0">
                <a:solidFill>
                  <a:srgbClr val="FF0000"/>
                </a:solidFill>
              </a:rPr>
              <a:t>What is the most important part of your religion or world-view, to you?</a:t>
            </a:r>
          </a:p>
          <a:p>
            <a:pPr marL="342900" indent="-342900">
              <a:buFont typeface="Arial" panose="020B0604020202020204" pitchFamily="34" charset="0"/>
              <a:buChar char="•"/>
            </a:pPr>
            <a:endParaRPr lang="en-GB" sz="2400" dirty="0">
              <a:solidFill>
                <a:srgbClr val="FF0000"/>
              </a:solidFill>
            </a:endParaRPr>
          </a:p>
          <a:p>
            <a:r>
              <a:rPr lang="en-GB" sz="2400" dirty="0"/>
              <a:t>If you can, make notes during the conversation, and write these up as a report later. </a:t>
            </a:r>
          </a:p>
          <a:p>
            <a:endParaRPr lang="en-GB" sz="2400" dirty="0"/>
          </a:p>
          <a:p>
            <a:pPr marL="342900" indent="-342900">
              <a:buFont typeface="Arial" panose="020B0604020202020204" pitchFamily="34" charset="0"/>
              <a:buChar char="•"/>
            </a:pPr>
            <a:endParaRPr lang="en-GB" sz="2400" dirty="0"/>
          </a:p>
          <a:p>
            <a:endParaRPr lang="en-GB" sz="2400" dirty="0"/>
          </a:p>
          <a:p>
            <a:pPr marL="342900" indent="-342900">
              <a:buFont typeface="Arial" panose="020B0604020202020204" pitchFamily="34" charset="0"/>
              <a:buChar char="•"/>
            </a:pPr>
            <a:endParaRPr lang="en-GB" sz="2400" dirty="0"/>
          </a:p>
          <a:p>
            <a:endParaRPr lang="en-GB" sz="2400" dirty="0"/>
          </a:p>
        </p:txBody>
      </p:sp>
    </p:spTree>
    <p:extLst>
      <p:ext uri="{BB962C8B-B14F-4D97-AF65-F5344CB8AC3E}">
        <p14:creationId xmlns:p14="http://schemas.microsoft.com/office/powerpoint/2010/main" val="31348172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ONLINE template" id="{79095E68-73F0-1F4D-B499-9164BFFBA85C}" vid="{02DAD726-1CCB-4C48-824E-49162475604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F8C7C0-A234-434C-9F7E-1303DEE0A16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0A87045-E06F-4830-BC43-9E70A5636A7E}">
  <ds:schemaRefs>
    <ds:schemaRef ds:uri="http://schemas.microsoft.com/sharepoint/v3/contenttype/forms"/>
  </ds:schemaRefs>
</ds:datastoreItem>
</file>

<file path=customXml/itemProps3.xml><?xml version="1.0" encoding="utf-8"?>
<ds:datastoreItem xmlns:ds="http://schemas.openxmlformats.org/officeDocument/2006/customXml" ds:itemID="{D3D1C9C9-A6A9-4965-996A-3AA8D749CB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846</TotalTime>
  <Words>898</Words>
  <Application>Microsoft Macintosh PowerPoint</Application>
  <PresentationFormat>Widescreen</PresentationFormat>
  <Paragraphs>62</Paragraphs>
  <Slides>7</Slides>
  <Notes>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Calibri Light</vt:lpstr>
      <vt:lpstr>Office Theme</vt:lpstr>
      <vt:lpstr>1_Office Theme</vt:lpstr>
      <vt:lpstr>What does it mean to be Jewish today? What does it mean to be religious today, or to have a non-religious worldview today?  A 3-4 hour at-home study-set for KS3</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 workpackage title: God can’t have qualities which are impossible to have</dc:title>
  <dc:creator>Kevin O'Grady</dc:creator>
  <cp:lastModifiedBy>Tracey Francis</cp:lastModifiedBy>
  <cp:revision>60</cp:revision>
  <dcterms:created xsi:type="dcterms:W3CDTF">2020-03-18T10:22:15Z</dcterms:created>
  <dcterms:modified xsi:type="dcterms:W3CDTF">2021-04-27T14:18:39Z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