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59" r:id="rId5"/>
  </p:sldIdLst>
  <p:sldSz cx="12192000" cy="6858000"/>
  <p:notesSz cx="7099300" cy="10234613"/>
  <p:embeddedFontLst>
    <p:embeddedFont>
      <p:font typeface="Century Gothic" panose="020B0502020202020204" pitchFamily="34" charset="0"/>
      <p:regular r:id="rId6"/>
      <p:bold r:id="rId7"/>
      <p:italic r:id="rId8"/>
      <p:boldItalic r:id="rId9"/>
    </p:embeddedFont>
    <p:embeddedFont>
      <p:font typeface="Rivina TC Pen" pitchFamily="50"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1/6/2020</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A3B83D4C-92EC-4C3B-A993-C95E17AC2BAC}"/>
              </a:ext>
            </a:extLst>
          </p:cNvPr>
          <p:cNvSpPr>
            <a:spLocks noGrp="1"/>
          </p:cNvSpPr>
          <p:nvPr>
            <p:ph sz="quarter" idx="10"/>
          </p:nvPr>
        </p:nvSpPr>
        <p:spPr>
          <a:xfrm>
            <a:off x="10544175" y="13176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group of people posing for the camera&#10;&#10;Description automatically generated">
            <a:extLst>
              <a:ext uri="{FF2B5EF4-FFF2-40B4-BE49-F238E27FC236}">
                <a16:creationId xmlns:a16="http://schemas.microsoft.com/office/drawing/2014/main" id="{06677953-A23C-4352-B22E-9EFF1A57DADB}"/>
              </a:ext>
            </a:extLst>
          </p:cNvPr>
          <p:cNvPicPr>
            <a:picLocks noChangeAspect="1"/>
          </p:cNvPicPr>
          <p:nvPr userDrawn="1"/>
        </p:nvPicPr>
        <p:blipFill rotWithShape="1">
          <a:blip r:embed="rId2"/>
          <a:srcRect l="29679" t="34006" r="34492" b="2970"/>
          <a:stretch/>
        </p:blipFill>
        <p:spPr>
          <a:xfrm>
            <a:off x="10310758" y="390425"/>
            <a:ext cx="1381234" cy="20409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7022757"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2824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2AE-8E6D-4920-A6FD-BED755FB164A}"/>
              </a:ext>
            </a:extLst>
          </p:cNvPr>
          <p:cNvSpPr>
            <a:spLocks noGrp="1"/>
          </p:cNvSpPr>
          <p:nvPr>
            <p:ph type="ctrTitle"/>
          </p:nvPr>
        </p:nvSpPr>
        <p:spPr/>
        <p:txBody>
          <a:bodyPr>
            <a:normAutofit fontScale="90000"/>
          </a:bodyPr>
          <a:lstStyle/>
          <a:p>
            <a:pPr algn="ctr"/>
            <a:r>
              <a:rPr lang="en-GB" sz="6600" dirty="0">
                <a:latin typeface="Rivina TC Pen" pitchFamily="50" charset="0"/>
              </a:rPr>
              <a:t>Catholics ~ Children</a:t>
            </a:r>
          </a:p>
        </p:txBody>
      </p:sp>
      <p:sp>
        <p:nvSpPr>
          <p:cNvPr id="3" name="Subtitle 2">
            <a:extLst>
              <a:ext uri="{FF2B5EF4-FFF2-40B4-BE49-F238E27FC236}">
                <a16:creationId xmlns:a16="http://schemas.microsoft.com/office/drawing/2014/main" id="{9374623E-710D-4210-87AF-5CC951D9CD69}"/>
              </a:ext>
            </a:extLst>
          </p:cNvPr>
          <p:cNvSpPr>
            <a:spLocks noGrp="1"/>
          </p:cNvSpPr>
          <p:nvPr>
            <p:ph type="subTitle" idx="1"/>
          </p:nvPr>
        </p:nvSpPr>
        <p:spPr/>
        <p:txBody>
          <a:bodyPr/>
          <a:lstStyle/>
          <a:p>
            <a:r>
              <a:rPr lang="en-GB" dirty="0"/>
              <a:t>Reviews</a:t>
            </a:r>
          </a:p>
        </p:txBody>
      </p:sp>
      <p:pic>
        <p:nvPicPr>
          <p:cNvPr id="4" name="Content Placeholder 7" descr="A picture containing toy, LEGO&#10;&#10;Description automatically generated">
            <a:extLst>
              <a:ext uri="{FF2B5EF4-FFF2-40B4-BE49-F238E27FC236}">
                <a16:creationId xmlns:a16="http://schemas.microsoft.com/office/drawing/2014/main" id="{8348459C-1A26-4906-870A-0D954F866737}"/>
              </a:ext>
            </a:extLst>
          </p:cNvPr>
          <p:cNvPicPr>
            <a:picLocks noChangeAspect="1"/>
          </p:cNvPicPr>
          <p:nvPr/>
        </p:nvPicPr>
        <p:blipFill>
          <a:blip r:embed="rId2"/>
          <a:stretch>
            <a:fillRect/>
          </a:stretch>
        </p:blipFill>
        <p:spPr>
          <a:xfrm>
            <a:off x="4596881" y="4251499"/>
            <a:ext cx="2998238" cy="2218696"/>
          </a:xfrm>
          <a:prstGeom prst="rect">
            <a:avLst/>
          </a:prstGeom>
        </p:spPr>
      </p:pic>
    </p:spTree>
    <p:extLst>
      <p:ext uri="{BB962C8B-B14F-4D97-AF65-F5344CB8AC3E}">
        <p14:creationId xmlns:p14="http://schemas.microsoft.com/office/powerpoint/2010/main" val="291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Reviews</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lstStyle/>
          <a:p>
            <a:r>
              <a:rPr lang="en-GB" dirty="0"/>
              <a:t>The children in the film appear to be happy in their </a:t>
            </a:r>
            <a:br>
              <a:rPr lang="en-GB" dirty="0"/>
            </a:br>
            <a:r>
              <a:rPr lang="en-GB" dirty="0"/>
              <a:t>school and also with their involvement in the local Catholic Church.</a:t>
            </a:r>
          </a:p>
          <a:p>
            <a:endParaRPr lang="en-GB" dirty="0"/>
          </a:p>
          <a:p>
            <a:r>
              <a:rPr lang="en-GB" dirty="0"/>
              <a:t>One of the reviews says: </a:t>
            </a:r>
          </a:p>
          <a:p>
            <a:endParaRPr lang="en-GB" dirty="0"/>
          </a:p>
          <a:p>
            <a:pPr marL="914400" lvl="2" indent="0">
              <a:buNone/>
            </a:pPr>
            <a:r>
              <a:rPr lang="en-GB" dirty="0"/>
              <a:t>Alwyn’s lyrical, poignant film observes the essence of Catholicism being distilled into young children. Encouraged to celebrate the riches of the natural world and to remember those less fortunate than themselves, the children are also required to reflect on Christ’s brutal death and resurrection. Occasionally, this graphic story of suffering might seem to threaten the children’s infectious charm and innocence.</a:t>
            </a:r>
          </a:p>
        </p:txBody>
      </p:sp>
    </p:spTree>
    <p:extLst>
      <p:ext uri="{BB962C8B-B14F-4D97-AF65-F5344CB8AC3E}">
        <p14:creationId xmlns:p14="http://schemas.microsoft.com/office/powerpoint/2010/main" val="38177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Reviews</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lstStyle/>
          <a:p>
            <a:r>
              <a:rPr lang="en-GB" dirty="0"/>
              <a:t>It also says:</a:t>
            </a:r>
          </a:p>
          <a:p>
            <a:endParaRPr lang="en-GB" dirty="0"/>
          </a:p>
          <a:p>
            <a:pPr marL="457200" lvl="1" indent="0">
              <a:buNone/>
            </a:pPr>
            <a:r>
              <a:rPr lang="en-GB" dirty="0"/>
              <a:t>Around this observation of the Catholic life of the children and the school is the story of a handful of its pupils, aged seven and eight, preparing for their First Holy Communion. Here, the children are introduced to the bewildering mystery at the heart of the Catholic faith – when they believe bread and wine actually become the body and blood of Jesus Christ.</a:t>
            </a:r>
          </a:p>
          <a:p>
            <a:pPr marL="457200" lvl="1" indent="0">
              <a:buNone/>
            </a:pPr>
            <a:r>
              <a:rPr lang="en-GB" dirty="0"/>
              <a:t>This beautiful film is full of the spirit of childhood and shows how being Catholic is a complex identity that can bring both agony and ecstasy.</a:t>
            </a:r>
          </a:p>
        </p:txBody>
      </p:sp>
      <p:sp>
        <p:nvSpPr>
          <p:cNvPr id="5" name="Content Placeholder 4">
            <a:extLst>
              <a:ext uri="{FF2B5EF4-FFF2-40B4-BE49-F238E27FC236}">
                <a16:creationId xmlns:a16="http://schemas.microsoft.com/office/drawing/2014/main" id="{829E9353-6E97-437E-B9D8-D61687002A8F}"/>
              </a:ext>
            </a:extLst>
          </p:cNvPr>
          <p:cNvSpPr>
            <a:spLocks noGrp="1"/>
          </p:cNvSpPr>
          <p:nvPr>
            <p:ph sz="quarter" idx="10"/>
          </p:nvPr>
        </p:nvSpPr>
        <p:spPr/>
        <p:txBody>
          <a:bodyPr/>
          <a:lstStyle/>
          <a:p>
            <a:endParaRPr lang="en-GB"/>
          </a:p>
        </p:txBody>
      </p:sp>
    </p:spTree>
    <p:extLst>
      <p:ext uri="{BB962C8B-B14F-4D97-AF65-F5344CB8AC3E}">
        <p14:creationId xmlns:p14="http://schemas.microsoft.com/office/powerpoint/2010/main" val="222853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Reviews</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normAutofit/>
          </a:bodyPr>
          <a:lstStyle/>
          <a:p>
            <a:r>
              <a:rPr lang="en-GB" sz="2800" dirty="0"/>
              <a:t>Discussion</a:t>
            </a:r>
          </a:p>
          <a:p>
            <a:endParaRPr lang="en-GB" sz="2800" dirty="0"/>
          </a:p>
          <a:p>
            <a:r>
              <a:rPr lang="en-GB" sz="2800" dirty="0"/>
              <a:t>Do you think it is a good idea to bring young children up in their parents’ faith at school?</a:t>
            </a:r>
          </a:p>
          <a:p>
            <a:r>
              <a:rPr lang="en-GB" sz="2800" dirty="0"/>
              <a:t>Give reasons for and against this idea.</a:t>
            </a:r>
          </a:p>
        </p:txBody>
      </p:sp>
    </p:spTree>
    <p:extLst>
      <p:ext uri="{BB962C8B-B14F-4D97-AF65-F5344CB8AC3E}">
        <p14:creationId xmlns:p14="http://schemas.microsoft.com/office/powerpoint/2010/main" val="17884900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1586071-0887-44BA-A631-957A76AC4F64}" vid="{97EBE293-5CF5-4892-A675-879688F309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0" ma:contentTypeDescription="Create a new document." ma:contentTypeScope="" ma:versionID="0cf3bfbbe4e1f90152c4db0db0939444">
  <xsd:schema xmlns:xsd="http://www.w3.org/2001/XMLSchema" xmlns:xs="http://www.w3.org/2001/XMLSchema" xmlns:p="http://schemas.microsoft.com/office/2006/metadata/properties" xmlns:ns2="3daa3796-40a0-4fe0-acc9-e99f93d22791" targetNamespace="http://schemas.microsoft.com/office/2006/metadata/properties" ma:root="true" ma:fieldsID="4e91eb12b942c84c733aa8c34f3dde52"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D18D4D-CC70-4060-97D5-3DC61B0AFD13}"/>
</file>

<file path=customXml/itemProps2.xml><?xml version="1.0" encoding="utf-8"?>
<ds:datastoreItem xmlns:ds="http://schemas.openxmlformats.org/officeDocument/2006/customXml" ds:itemID="{39B77A1A-D8F2-4143-91F1-D57B929EAE0B}"/>
</file>

<file path=customXml/itemProps3.xml><?xml version="1.0" encoding="utf-8"?>
<ds:datastoreItem xmlns:ds="http://schemas.openxmlformats.org/officeDocument/2006/customXml" ds:itemID="{3C30F8EA-2BC3-4B78-A482-D5E6EBD4FF29}"/>
</file>

<file path=docProps/app.xml><?xml version="1.0" encoding="utf-8"?>
<Properties xmlns="http://schemas.openxmlformats.org/officeDocument/2006/extended-properties" xmlns:vt="http://schemas.openxmlformats.org/officeDocument/2006/docPropsVTypes">
  <Template>Children - Template</Template>
  <TotalTime>11</TotalTime>
  <Words>233</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Century Gothic</vt:lpstr>
      <vt:lpstr>Arial</vt:lpstr>
      <vt:lpstr>Rivina TC Pen</vt:lpstr>
      <vt:lpstr>Vapor Trail</vt:lpstr>
      <vt:lpstr>Catholics ~ Children</vt:lpstr>
      <vt:lpstr>Reviews</vt:lpstr>
      <vt:lpstr>Reviews</vt:lpstr>
      <vt:lpstr>Reviews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 Children</dc:title>
  <dc:creator>Jon and Sam</dc:creator>
  <cp:lastModifiedBy>Jon and Sam</cp:lastModifiedBy>
  <cp:revision>4</cp:revision>
  <cp:lastPrinted>2019-06-11T11:08:22Z</cp:lastPrinted>
  <dcterms:created xsi:type="dcterms:W3CDTF">2020-01-04T15:21:04Z</dcterms:created>
  <dcterms:modified xsi:type="dcterms:W3CDTF">2020-01-06T11:26:16Z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