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331" r:id="rId2"/>
    <p:sldId id="330" r:id="rId3"/>
    <p:sldId id="332" r:id="rId4"/>
    <p:sldId id="333" r:id="rId5"/>
  </p:sldIdLst>
  <p:sldSz cx="9752013" cy="7315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C9D1"/>
    <a:srgbClr val="555F6E"/>
    <a:srgbClr val="0D162C"/>
    <a:srgbClr val="467C9E"/>
    <a:srgbClr val="4A5F74"/>
    <a:srgbClr val="6193B4"/>
    <a:srgbClr val="5E5D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8"/>
    <p:restoredTop sz="96143"/>
  </p:normalViewPr>
  <p:slideViewPr>
    <p:cSldViewPr snapToGrid="0" snapToObjects="1">
      <p:cViewPr varScale="1">
        <p:scale>
          <a:sx n="67" d="100"/>
          <a:sy n="67" d="100"/>
        </p:scale>
        <p:origin x="168"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presProps" Target="presProps.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69FEA-D65A-DF4C-9D36-D3D3733A3F89}" type="datetimeFigureOut">
              <a:rPr lang="en-US" smtClean="0"/>
              <a:t>5/28/21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8B719-BD03-E341-92F2-4861E2585297}" type="slidenum">
              <a:rPr lang="en-US" smtClean="0"/>
              <a:t>‹#›</a:t>
            </a:fld>
            <a:endParaRPr lang="en-US"/>
          </a:p>
        </p:txBody>
      </p:sp>
    </p:spTree>
    <p:extLst>
      <p:ext uri="{BB962C8B-B14F-4D97-AF65-F5344CB8AC3E}">
        <p14:creationId xmlns:p14="http://schemas.microsoft.com/office/powerpoint/2010/main" val="1719518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002" y="1197187"/>
            <a:ext cx="7314010" cy="2546773"/>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219002" y="3842174"/>
            <a:ext cx="731401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BCA00E6D-68A3-C849-8DA9-75472F8C9D22}"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644394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A00E6D-68A3-C849-8DA9-75472F8C9D22}"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140489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784" y="389467"/>
            <a:ext cx="2102778" cy="619929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0451" y="389467"/>
            <a:ext cx="6186433" cy="619929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A00E6D-68A3-C849-8DA9-75472F8C9D22}"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45307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A00E6D-68A3-C849-8DA9-75472F8C9D22}"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57681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5372" y="1823721"/>
            <a:ext cx="8411111" cy="3042919"/>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665372" y="4895428"/>
            <a:ext cx="8411111" cy="16001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A00E6D-68A3-C849-8DA9-75472F8C9D22}"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822959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0451" y="1947333"/>
            <a:ext cx="4144606" cy="46414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36956" y="1947333"/>
            <a:ext cx="4144606" cy="46414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A00E6D-68A3-C849-8DA9-75472F8C9D22}" type="datetimeFigureOut">
              <a:rPr lang="en-US" smtClean="0"/>
              <a:t>5/28/21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1693781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1721" y="389467"/>
            <a:ext cx="8411111" cy="1413934"/>
          </a:xfrm>
        </p:spPr>
        <p:txBody>
          <a:bodyPr/>
          <a:lstStyle/>
          <a:p>
            <a:r>
              <a:rPr lang="en-US"/>
              <a:t>Click to edit Master title style</a:t>
            </a:r>
          </a:p>
        </p:txBody>
      </p:sp>
      <p:sp>
        <p:nvSpPr>
          <p:cNvPr id="3" name="Text Placeholder 2"/>
          <p:cNvSpPr>
            <a:spLocks noGrp="1"/>
          </p:cNvSpPr>
          <p:nvPr>
            <p:ph type="body" idx="1"/>
          </p:nvPr>
        </p:nvSpPr>
        <p:spPr>
          <a:xfrm>
            <a:off x="671722" y="1793241"/>
            <a:ext cx="4125558"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671722" y="2672080"/>
            <a:ext cx="4125558" cy="3930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36956" y="1793241"/>
            <a:ext cx="4145876"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4936956" y="2672080"/>
            <a:ext cx="4145876" cy="39302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A00E6D-68A3-C849-8DA9-75472F8C9D22}" type="datetimeFigureOut">
              <a:rPr lang="en-US" smtClean="0"/>
              <a:t>5/28/21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33765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A00E6D-68A3-C849-8DA9-75472F8C9D22}" type="datetimeFigureOut">
              <a:rPr lang="en-US" smtClean="0"/>
              <a:t>5/28/21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133046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00E6D-68A3-C849-8DA9-75472F8C9D22}" type="datetimeFigureOut">
              <a:rPr lang="en-US" smtClean="0"/>
              <a:t>5/28/21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147740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721" y="487680"/>
            <a:ext cx="3145278" cy="170688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4145876" y="1053254"/>
            <a:ext cx="4936957"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1721" y="2194560"/>
            <a:ext cx="3145278"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BCA00E6D-68A3-C849-8DA9-75472F8C9D22}" type="datetimeFigureOut">
              <a:rPr lang="en-US" smtClean="0"/>
              <a:t>5/28/21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152301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721" y="487680"/>
            <a:ext cx="3145278" cy="170688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4145876" y="1053254"/>
            <a:ext cx="4936957" cy="519853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671721" y="2194560"/>
            <a:ext cx="3145278"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BCA00E6D-68A3-C849-8DA9-75472F8C9D22}" type="datetimeFigureOut">
              <a:rPr lang="en-US" smtClean="0"/>
              <a:t>5/28/21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AD1264-6062-1D46-BF3C-A99F37728E03}" type="slidenum">
              <a:rPr lang="en-US" smtClean="0"/>
              <a:t>‹#›</a:t>
            </a:fld>
            <a:endParaRPr lang="en-US"/>
          </a:p>
        </p:txBody>
      </p:sp>
    </p:spTree>
    <p:extLst>
      <p:ext uri="{BB962C8B-B14F-4D97-AF65-F5344CB8AC3E}">
        <p14:creationId xmlns:p14="http://schemas.microsoft.com/office/powerpoint/2010/main" val="149502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451" y="389467"/>
            <a:ext cx="8411111"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0451" y="1947333"/>
            <a:ext cx="8411111" cy="46414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0451" y="6780107"/>
            <a:ext cx="2194203"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BCA00E6D-68A3-C849-8DA9-75472F8C9D22}" type="datetimeFigureOut">
              <a:rPr lang="en-US" smtClean="0"/>
              <a:t>5/28/21</a:t>
            </a:fld>
            <a:endParaRPr lang="en-US"/>
          </a:p>
        </p:txBody>
      </p:sp>
      <p:sp>
        <p:nvSpPr>
          <p:cNvPr id="5" name="Footer Placeholder 4"/>
          <p:cNvSpPr>
            <a:spLocks noGrp="1"/>
          </p:cNvSpPr>
          <p:nvPr>
            <p:ph type="ftr" sz="quarter" idx="3"/>
          </p:nvPr>
        </p:nvSpPr>
        <p:spPr>
          <a:xfrm>
            <a:off x="3230355" y="6780107"/>
            <a:ext cx="3291304"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87359" y="6780107"/>
            <a:ext cx="219420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56AD1264-6062-1D46-BF3C-A99F37728E03}" type="slidenum">
              <a:rPr lang="en-US" smtClean="0"/>
              <a:t>‹#›</a:t>
            </a:fld>
            <a:endParaRPr lang="en-US"/>
          </a:p>
        </p:txBody>
      </p:sp>
    </p:spTree>
    <p:extLst>
      <p:ext uri="{BB962C8B-B14F-4D97-AF65-F5344CB8AC3E}">
        <p14:creationId xmlns:p14="http://schemas.microsoft.com/office/powerpoint/2010/main" val="1448730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with medium confidence">
            <a:extLst>
              <a:ext uri="{FF2B5EF4-FFF2-40B4-BE49-F238E27FC236}">
                <a16:creationId xmlns:a16="http://schemas.microsoft.com/office/drawing/2014/main" id="{5F6B4321-68DA-764F-9538-40AB6F2591B2}"/>
              </a:ext>
            </a:extLst>
          </p:cNvPr>
          <p:cNvPicPr>
            <a:picLocks noChangeAspect="1"/>
          </p:cNvPicPr>
          <p:nvPr/>
        </p:nvPicPr>
        <p:blipFill>
          <a:blip r:embed="rId2"/>
          <a:stretch>
            <a:fillRect/>
          </a:stretch>
        </p:blipFill>
        <p:spPr>
          <a:xfrm>
            <a:off x="0" y="205154"/>
            <a:ext cx="9762903" cy="6904892"/>
          </a:xfrm>
          <a:prstGeom prst="rect">
            <a:avLst/>
          </a:prstGeom>
        </p:spPr>
      </p:pic>
      <p:sp>
        <p:nvSpPr>
          <p:cNvPr id="6" name="Title 20">
            <a:extLst>
              <a:ext uri="{FF2B5EF4-FFF2-40B4-BE49-F238E27FC236}">
                <a16:creationId xmlns:a16="http://schemas.microsoft.com/office/drawing/2014/main" id="{34093EC6-A7DE-A443-8AC9-A8B433CA6D2B}"/>
              </a:ext>
            </a:extLst>
          </p:cNvPr>
          <p:cNvSpPr txBox="1">
            <a:spLocks/>
          </p:cNvSpPr>
          <p:nvPr/>
        </p:nvSpPr>
        <p:spPr>
          <a:xfrm>
            <a:off x="8686801" y="597877"/>
            <a:ext cx="855784" cy="468923"/>
          </a:xfrm>
          <a:prstGeom prst="rect">
            <a:avLst/>
          </a:prstGeom>
        </p:spPr>
        <p:txBody>
          <a:bodyPr vert="horz" lIns="91440" tIns="45720" rIns="91440" bIns="45720" rtlCol="0" anchor="b">
            <a:normAutofit fontScale="55000" lnSpcReduction="200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algn="ctr"/>
            <a:r>
              <a:rPr lang="en-US" sz="2800" b="1" dirty="0">
                <a:solidFill>
                  <a:srgbClr val="0D162C"/>
                </a:solidFill>
                <a:latin typeface="Montserrat" charset="0"/>
                <a:ea typeface="Montserrat" charset="0"/>
                <a:cs typeface="Montserrat" charset="0"/>
              </a:rPr>
              <a:t>MAY 2021</a:t>
            </a:r>
          </a:p>
        </p:txBody>
      </p:sp>
      <p:sp>
        <p:nvSpPr>
          <p:cNvPr id="9" name="Title 20">
            <a:extLst>
              <a:ext uri="{FF2B5EF4-FFF2-40B4-BE49-F238E27FC236}">
                <a16:creationId xmlns:a16="http://schemas.microsoft.com/office/drawing/2014/main" id="{464140E1-0993-004E-B6BD-A5A17F0AEC3E}"/>
              </a:ext>
            </a:extLst>
          </p:cNvPr>
          <p:cNvSpPr txBox="1">
            <a:spLocks/>
          </p:cNvSpPr>
          <p:nvPr/>
        </p:nvSpPr>
        <p:spPr>
          <a:xfrm>
            <a:off x="703375" y="2546352"/>
            <a:ext cx="8839210" cy="1130298"/>
          </a:xfrm>
          <a:prstGeom prst="rect">
            <a:avLst/>
          </a:prstGeom>
        </p:spPr>
        <p:txBody>
          <a:bodyPr vert="horz" lIns="91440" tIns="45720" rIns="91440" bIns="45720" rtlCol="0" anchor="b">
            <a:no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r>
              <a:rPr lang="en-GB" sz="4000" b="1" dirty="0">
                <a:solidFill>
                  <a:schemeClr val="bg1"/>
                </a:solidFill>
                <a:latin typeface="Montserrat" charset="0"/>
                <a:ea typeface="Montserrat" charset="0"/>
                <a:cs typeface="Montserrat" charset="0"/>
              </a:rPr>
              <a:t>RELIGION, WORLDVIEWS &amp; MENTAL HEALTH:</a:t>
            </a:r>
          </a:p>
        </p:txBody>
      </p:sp>
      <p:sp>
        <p:nvSpPr>
          <p:cNvPr id="10" name="Rectangle 9">
            <a:extLst>
              <a:ext uri="{FF2B5EF4-FFF2-40B4-BE49-F238E27FC236}">
                <a16:creationId xmlns:a16="http://schemas.microsoft.com/office/drawing/2014/main" id="{6386988D-55AC-F54C-9E3A-AF9B679B6557}"/>
              </a:ext>
            </a:extLst>
          </p:cNvPr>
          <p:cNvSpPr/>
          <p:nvPr/>
        </p:nvSpPr>
        <p:spPr>
          <a:xfrm>
            <a:off x="703375" y="3676650"/>
            <a:ext cx="8581900" cy="369332"/>
          </a:xfrm>
          <a:prstGeom prst="rect">
            <a:avLst/>
          </a:prstGeom>
        </p:spPr>
        <p:txBody>
          <a:bodyPr wrap="square">
            <a:spAutoFit/>
          </a:bodyPr>
          <a:lstStyle/>
          <a:p>
            <a:r>
              <a:rPr lang="en-GB" b="1" dirty="0">
                <a:solidFill>
                  <a:schemeClr val="bg1"/>
                </a:solidFill>
                <a:latin typeface="Montserrat" charset="0"/>
                <a:ea typeface="Montserrat" charset="0"/>
                <a:cs typeface="Montserrat" charset="0"/>
              </a:rPr>
              <a:t>”WHAT’S R.E. GOT TO DO WITH EQUITABLE MENTAL HEALTHCARE?</a:t>
            </a:r>
          </a:p>
        </p:txBody>
      </p:sp>
    </p:spTree>
    <p:extLst>
      <p:ext uri="{BB962C8B-B14F-4D97-AF65-F5344CB8AC3E}">
        <p14:creationId xmlns:p14="http://schemas.microsoft.com/office/powerpoint/2010/main" val="4111665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with medium confidence">
            <a:extLst>
              <a:ext uri="{FF2B5EF4-FFF2-40B4-BE49-F238E27FC236}">
                <a16:creationId xmlns:a16="http://schemas.microsoft.com/office/drawing/2014/main" id="{5F6B4321-68DA-764F-9538-40AB6F2591B2}"/>
              </a:ext>
            </a:extLst>
          </p:cNvPr>
          <p:cNvPicPr>
            <a:picLocks noChangeAspect="1"/>
          </p:cNvPicPr>
          <p:nvPr/>
        </p:nvPicPr>
        <p:blipFill>
          <a:blip r:embed="rId2"/>
          <a:stretch>
            <a:fillRect/>
          </a:stretch>
        </p:blipFill>
        <p:spPr>
          <a:xfrm>
            <a:off x="0" y="205154"/>
            <a:ext cx="9762903" cy="6904892"/>
          </a:xfrm>
          <a:prstGeom prst="rect">
            <a:avLst/>
          </a:prstGeom>
        </p:spPr>
      </p:pic>
      <p:sp>
        <p:nvSpPr>
          <p:cNvPr id="6" name="Title 20">
            <a:extLst>
              <a:ext uri="{FF2B5EF4-FFF2-40B4-BE49-F238E27FC236}">
                <a16:creationId xmlns:a16="http://schemas.microsoft.com/office/drawing/2014/main" id="{34093EC6-A7DE-A443-8AC9-A8B433CA6D2B}"/>
              </a:ext>
            </a:extLst>
          </p:cNvPr>
          <p:cNvSpPr txBox="1">
            <a:spLocks/>
          </p:cNvSpPr>
          <p:nvPr/>
        </p:nvSpPr>
        <p:spPr>
          <a:xfrm>
            <a:off x="8686801" y="597877"/>
            <a:ext cx="855784" cy="468923"/>
          </a:xfrm>
          <a:prstGeom prst="rect">
            <a:avLst/>
          </a:prstGeom>
        </p:spPr>
        <p:txBody>
          <a:bodyPr vert="horz" lIns="91440" tIns="45720" rIns="91440" bIns="45720" rtlCol="0" anchor="b">
            <a:normAutofit fontScale="55000" lnSpcReduction="200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algn="ctr"/>
            <a:r>
              <a:rPr lang="en-US" sz="2800" b="1" dirty="0">
                <a:solidFill>
                  <a:srgbClr val="0D162C"/>
                </a:solidFill>
                <a:latin typeface="Montserrat" charset="0"/>
                <a:ea typeface="Montserrat" charset="0"/>
                <a:cs typeface="Montserrat" charset="0"/>
              </a:rPr>
              <a:t>MAY 2021</a:t>
            </a:r>
          </a:p>
        </p:txBody>
      </p:sp>
      <p:sp>
        <p:nvSpPr>
          <p:cNvPr id="7" name="Title 20">
            <a:extLst>
              <a:ext uri="{FF2B5EF4-FFF2-40B4-BE49-F238E27FC236}">
                <a16:creationId xmlns:a16="http://schemas.microsoft.com/office/drawing/2014/main" id="{CE6E447B-792D-2D4B-A4B7-EC029152392E}"/>
              </a:ext>
            </a:extLst>
          </p:cNvPr>
          <p:cNvSpPr txBox="1">
            <a:spLocks/>
          </p:cNvSpPr>
          <p:nvPr/>
        </p:nvSpPr>
        <p:spPr>
          <a:xfrm>
            <a:off x="670448" y="710076"/>
            <a:ext cx="8411111" cy="772716"/>
          </a:xfrm>
          <a:prstGeom prst="rect">
            <a:avLst/>
          </a:prstGeom>
        </p:spPr>
        <p:txBody>
          <a:bodyPr vert="horz" lIns="91440" tIns="45720" rIns="91440" bIns="45720" rtlCol="0" anchor="ctr">
            <a:norm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algn="ctr"/>
            <a:r>
              <a:rPr lang="en-US" sz="3600" b="1" dirty="0">
                <a:solidFill>
                  <a:srgbClr val="82C9D1"/>
                </a:solidFill>
                <a:latin typeface="Montserrat" charset="0"/>
                <a:ea typeface="Montserrat" charset="0"/>
                <a:cs typeface="Montserrat" charset="0"/>
              </a:rPr>
              <a:t>SUBSTANTIVE KNOWLEDGE</a:t>
            </a:r>
          </a:p>
        </p:txBody>
      </p:sp>
      <p:sp>
        <p:nvSpPr>
          <p:cNvPr id="8" name="Title 20">
            <a:extLst>
              <a:ext uri="{FF2B5EF4-FFF2-40B4-BE49-F238E27FC236}">
                <a16:creationId xmlns:a16="http://schemas.microsoft.com/office/drawing/2014/main" id="{C01B2593-B0DB-A54A-B634-EA65492F6651}"/>
              </a:ext>
            </a:extLst>
          </p:cNvPr>
          <p:cNvSpPr txBox="1">
            <a:spLocks/>
          </p:cNvSpPr>
          <p:nvPr/>
        </p:nvSpPr>
        <p:spPr>
          <a:xfrm>
            <a:off x="465928" y="1657902"/>
            <a:ext cx="8820150" cy="4320332"/>
          </a:xfrm>
          <a:prstGeom prst="rect">
            <a:avLst/>
          </a:prstGeom>
        </p:spPr>
        <p:txBody>
          <a:bodyPr vert="horz" lIns="91440" tIns="45720" rIns="91440" bIns="45720" rtlCol="0" anchor="t">
            <a:normAutofit fontScale="70000" lnSpcReduction="200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marL="457200" indent="-457200">
              <a:lnSpc>
                <a:spcPct val="160000"/>
              </a:lnSpc>
              <a:spcAft>
                <a:spcPts val="600"/>
              </a:spcAft>
              <a:buFont typeface="+mj-lt"/>
              <a:buAutoNum type="arabicPeriod"/>
            </a:pPr>
            <a:r>
              <a:rPr lang="en-US" sz="2400" dirty="0">
                <a:solidFill>
                  <a:schemeClr val="bg1"/>
                </a:solidFill>
                <a:latin typeface="Montserrat" charset="0"/>
                <a:ea typeface="Montserrat" charset="0"/>
                <a:cs typeface="Montserrat" charset="0"/>
              </a:rPr>
              <a:t>How might you develop some of your existing teaching and learning to support pupils to explore the connection between their own and others’ worldviews and mental health &amp; wellbeing?</a:t>
            </a:r>
          </a:p>
          <a:p>
            <a:pPr marL="457200" indent="-457200">
              <a:lnSpc>
                <a:spcPct val="160000"/>
              </a:lnSpc>
              <a:spcAft>
                <a:spcPts val="600"/>
              </a:spcAft>
              <a:buFont typeface="+mj-lt"/>
              <a:buAutoNum type="arabicPeriod"/>
            </a:pPr>
            <a:r>
              <a:rPr lang="en-US" sz="2400" dirty="0">
                <a:solidFill>
                  <a:schemeClr val="bg1"/>
                </a:solidFill>
                <a:latin typeface="Montserrat" charset="0"/>
                <a:ea typeface="Montserrat" charset="0"/>
                <a:cs typeface="Montserrat" charset="0"/>
              </a:rPr>
              <a:t>How might you use a case study like this to help students understand the fluidity and complexity of worldviews? How might the stories of </a:t>
            </a:r>
            <a:r>
              <a:rPr lang="en-US" sz="2400" dirty="0" err="1">
                <a:solidFill>
                  <a:schemeClr val="bg1"/>
                </a:solidFill>
                <a:latin typeface="Montserrat" charset="0"/>
                <a:ea typeface="Montserrat" charset="0"/>
                <a:cs typeface="Montserrat" charset="0"/>
              </a:rPr>
              <a:t>Nkamo</a:t>
            </a:r>
            <a:r>
              <a:rPr lang="en-US" sz="2400" dirty="0">
                <a:solidFill>
                  <a:schemeClr val="bg1"/>
                </a:solidFill>
                <a:latin typeface="Montserrat" charset="0"/>
                <a:ea typeface="Montserrat" charset="0"/>
                <a:cs typeface="Montserrat" charset="0"/>
              </a:rPr>
              <a:t> and </a:t>
            </a:r>
            <a:r>
              <a:rPr lang="en-US" sz="2400" dirty="0" err="1">
                <a:solidFill>
                  <a:schemeClr val="bg1"/>
                </a:solidFill>
                <a:latin typeface="Montserrat" charset="0"/>
                <a:ea typeface="Montserrat" charset="0"/>
                <a:cs typeface="Montserrat" charset="0"/>
              </a:rPr>
              <a:t>Phatsimo</a:t>
            </a:r>
            <a:r>
              <a:rPr lang="en-US" sz="2400" dirty="0">
                <a:solidFill>
                  <a:schemeClr val="bg1"/>
                </a:solidFill>
                <a:latin typeface="Montserrat" charset="0"/>
                <a:ea typeface="Montserrat" charset="0"/>
                <a:cs typeface="Montserrat" charset="0"/>
              </a:rPr>
              <a:t> illuminate how worldviews relate to each person’s social context, location and personal journey, including for example histories of colonialism and/or migration?</a:t>
            </a:r>
          </a:p>
          <a:p>
            <a:pPr marL="457200" indent="-457200">
              <a:lnSpc>
                <a:spcPct val="160000"/>
              </a:lnSpc>
              <a:spcAft>
                <a:spcPts val="600"/>
              </a:spcAft>
              <a:buFont typeface="+mj-lt"/>
              <a:buAutoNum type="arabicPeriod"/>
            </a:pPr>
            <a:r>
              <a:rPr lang="en-US" sz="2400" dirty="0">
                <a:solidFill>
                  <a:schemeClr val="bg1"/>
                </a:solidFill>
                <a:latin typeface="Montserrat" charset="0"/>
                <a:ea typeface="Montserrat" charset="0"/>
                <a:cs typeface="Montserrat" charset="0"/>
              </a:rPr>
              <a:t>What substantive knowledge might it be helpful for students to have of indigenous worldviews and beliefs, which are frequently left out or engaged less within RE teaching and learning?</a:t>
            </a:r>
          </a:p>
        </p:txBody>
      </p:sp>
    </p:spTree>
    <p:extLst>
      <p:ext uri="{BB962C8B-B14F-4D97-AF65-F5344CB8AC3E}">
        <p14:creationId xmlns:p14="http://schemas.microsoft.com/office/powerpoint/2010/main" val="124793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with medium confidence">
            <a:extLst>
              <a:ext uri="{FF2B5EF4-FFF2-40B4-BE49-F238E27FC236}">
                <a16:creationId xmlns:a16="http://schemas.microsoft.com/office/drawing/2014/main" id="{5F6B4321-68DA-764F-9538-40AB6F2591B2}"/>
              </a:ext>
            </a:extLst>
          </p:cNvPr>
          <p:cNvPicPr>
            <a:picLocks noChangeAspect="1"/>
          </p:cNvPicPr>
          <p:nvPr/>
        </p:nvPicPr>
        <p:blipFill>
          <a:blip r:embed="rId2"/>
          <a:stretch>
            <a:fillRect/>
          </a:stretch>
        </p:blipFill>
        <p:spPr>
          <a:xfrm>
            <a:off x="0" y="205154"/>
            <a:ext cx="9762903" cy="6904892"/>
          </a:xfrm>
          <a:prstGeom prst="rect">
            <a:avLst/>
          </a:prstGeom>
        </p:spPr>
      </p:pic>
      <p:sp>
        <p:nvSpPr>
          <p:cNvPr id="6" name="Title 20">
            <a:extLst>
              <a:ext uri="{FF2B5EF4-FFF2-40B4-BE49-F238E27FC236}">
                <a16:creationId xmlns:a16="http://schemas.microsoft.com/office/drawing/2014/main" id="{34093EC6-A7DE-A443-8AC9-A8B433CA6D2B}"/>
              </a:ext>
            </a:extLst>
          </p:cNvPr>
          <p:cNvSpPr txBox="1">
            <a:spLocks/>
          </p:cNvSpPr>
          <p:nvPr/>
        </p:nvSpPr>
        <p:spPr>
          <a:xfrm>
            <a:off x="8686801" y="597877"/>
            <a:ext cx="855784" cy="468923"/>
          </a:xfrm>
          <a:prstGeom prst="rect">
            <a:avLst/>
          </a:prstGeom>
        </p:spPr>
        <p:txBody>
          <a:bodyPr vert="horz" lIns="91440" tIns="45720" rIns="91440" bIns="45720" rtlCol="0" anchor="b">
            <a:normAutofit fontScale="55000" lnSpcReduction="200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algn="ctr"/>
            <a:r>
              <a:rPr lang="en-US" sz="2800" b="1" dirty="0">
                <a:solidFill>
                  <a:srgbClr val="0D162C"/>
                </a:solidFill>
                <a:latin typeface="Montserrat" charset="0"/>
                <a:ea typeface="Montserrat" charset="0"/>
                <a:cs typeface="Montserrat" charset="0"/>
              </a:rPr>
              <a:t>MAY 2021</a:t>
            </a:r>
          </a:p>
        </p:txBody>
      </p:sp>
      <p:sp>
        <p:nvSpPr>
          <p:cNvPr id="7" name="Title 20">
            <a:extLst>
              <a:ext uri="{FF2B5EF4-FFF2-40B4-BE49-F238E27FC236}">
                <a16:creationId xmlns:a16="http://schemas.microsoft.com/office/drawing/2014/main" id="{CE6E447B-792D-2D4B-A4B7-EC029152392E}"/>
              </a:ext>
            </a:extLst>
          </p:cNvPr>
          <p:cNvSpPr txBox="1">
            <a:spLocks/>
          </p:cNvSpPr>
          <p:nvPr/>
        </p:nvSpPr>
        <p:spPr>
          <a:xfrm>
            <a:off x="670448" y="710076"/>
            <a:ext cx="8411111" cy="772716"/>
          </a:xfrm>
          <a:prstGeom prst="rect">
            <a:avLst/>
          </a:prstGeom>
        </p:spPr>
        <p:txBody>
          <a:bodyPr vert="horz" lIns="91440" tIns="45720" rIns="91440" bIns="45720" rtlCol="0" anchor="ctr">
            <a:normAutofit fontScale="85000" lnSpcReduction="200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algn="ctr"/>
            <a:r>
              <a:rPr lang="en-US" sz="3600" b="1" dirty="0">
                <a:solidFill>
                  <a:srgbClr val="82C9D1"/>
                </a:solidFill>
                <a:latin typeface="Montserrat" charset="0"/>
                <a:ea typeface="Montserrat" charset="0"/>
                <a:cs typeface="Montserrat" charset="0"/>
              </a:rPr>
              <a:t>WORLDVIEW &amp; DISCIPLINARY KNOWLEDGE</a:t>
            </a:r>
          </a:p>
        </p:txBody>
      </p:sp>
      <p:sp>
        <p:nvSpPr>
          <p:cNvPr id="8" name="Title 20">
            <a:extLst>
              <a:ext uri="{FF2B5EF4-FFF2-40B4-BE49-F238E27FC236}">
                <a16:creationId xmlns:a16="http://schemas.microsoft.com/office/drawing/2014/main" id="{C01B2593-B0DB-A54A-B634-EA65492F6651}"/>
              </a:ext>
            </a:extLst>
          </p:cNvPr>
          <p:cNvSpPr txBox="1">
            <a:spLocks/>
          </p:cNvSpPr>
          <p:nvPr/>
        </p:nvSpPr>
        <p:spPr>
          <a:xfrm>
            <a:off x="465928" y="1772202"/>
            <a:ext cx="8820150" cy="4320332"/>
          </a:xfrm>
          <a:prstGeom prst="rect">
            <a:avLst/>
          </a:prstGeom>
        </p:spPr>
        <p:txBody>
          <a:bodyPr vert="horz" lIns="91440" tIns="45720" rIns="91440" bIns="45720" rtlCol="0" anchor="t">
            <a:norm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marL="457200" indent="-457200">
              <a:lnSpc>
                <a:spcPct val="160000"/>
              </a:lnSpc>
              <a:spcAft>
                <a:spcPts val="600"/>
              </a:spcAft>
              <a:buFont typeface="+mj-lt"/>
              <a:buAutoNum type="arabicPeriod"/>
            </a:pPr>
            <a:r>
              <a:rPr lang="en-US" sz="1700" dirty="0">
                <a:solidFill>
                  <a:schemeClr val="bg1"/>
                </a:solidFill>
                <a:latin typeface="Montserrat" charset="0"/>
                <a:ea typeface="Montserrat" charset="0"/>
                <a:cs typeface="Montserrat" charset="0"/>
              </a:rPr>
              <a:t>My own worldview, positionality and approach to engaging with religion and worldviews and mental health might be described broadly as critical, decolonial and sociological. What can RE professionals learn from this approach to the subject at hand?</a:t>
            </a:r>
          </a:p>
          <a:p>
            <a:pPr marL="457200" indent="-457200">
              <a:lnSpc>
                <a:spcPct val="160000"/>
              </a:lnSpc>
              <a:spcAft>
                <a:spcPts val="600"/>
              </a:spcAft>
              <a:buFont typeface="+mj-lt"/>
              <a:buAutoNum type="arabicPeriod"/>
            </a:pPr>
            <a:endParaRPr lang="en-US" sz="1700" dirty="0">
              <a:solidFill>
                <a:schemeClr val="bg1"/>
              </a:solidFill>
              <a:latin typeface="Montserrat" charset="0"/>
              <a:ea typeface="Montserrat" charset="0"/>
              <a:cs typeface="Montserrat" charset="0"/>
            </a:endParaRPr>
          </a:p>
          <a:p>
            <a:pPr marL="457200" indent="-457200">
              <a:lnSpc>
                <a:spcPct val="160000"/>
              </a:lnSpc>
              <a:spcAft>
                <a:spcPts val="600"/>
              </a:spcAft>
              <a:buFont typeface="+mj-lt"/>
              <a:buAutoNum type="arabicPeriod"/>
            </a:pPr>
            <a:r>
              <a:rPr lang="en-US" sz="1700" dirty="0">
                <a:solidFill>
                  <a:schemeClr val="bg1"/>
                </a:solidFill>
                <a:latin typeface="Montserrat" charset="0"/>
                <a:ea typeface="Montserrat" charset="0"/>
                <a:cs typeface="Montserrat" charset="0"/>
              </a:rPr>
              <a:t>What other disciplinary and methodological approaches could be taken to explore and reflect on religion and worldviews and mental health? What might theological, philosophical, psychoanalytic, and/or clinical approaches offer to advance our thinking in this area?</a:t>
            </a:r>
          </a:p>
        </p:txBody>
      </p:sp>
    </p:spTree>
    <p:extLst>
      <p:ext uri="{BB962C8B-B14F-4D97-AF65-F5344CB8AC3E}">
        <p14:creationId xmlns:p14="http://schemas.microsoft.com/office/powerpoint/2010/main" val="3574494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 game&#10;&#10;Description automatically generated with medium confidence">
            <a:extLst>
              <a:ext uri="{FF2B5EF4-FFF2-40B4-BE49-F238E27FC236}">
                <a16:creationId xmlns:a16="http://schemas.microsoft.com/office/drawing/2014/main" id="{5F6B4321-68DA-764F-9538-40AB6F2591B2}"/>
              </a:ext>
            </a:extLst>
          </p:cNvPr>
          <p:cNvPicPr>
            <a:picLocks noChangeAspect="1"/>
          </p:cNvPicPr>
          <p:nvPr/>
        </p:nvPicPr>
        <p:blipFill>
          <a:blip r:embed="rId2"/>
          <a:stretch>
            <a:fillRect/>
          </a:stretch>
        </p:blipFill>
        <p:spPr>
          <a:xfrm>
            <a:off x="0" y="205154"/>
            <a:ext cx="9762903" cy="6904892"/>
          </a:xfrm>
          <a:prstGeom prst="rect">
            <a:avLst/>
          </a:prstGeom>
        </p:spPr>
      </p:pic>
      <p:sp>
        <p:nvSpPr>
          <p:cNvPr id="6" name="Title 20">
            <a:extLst>
              <a:ext uri="{FF2B5EF4-FFF2-40B4-BE49-F238E27FC236}">
                <a16:creationId xmlns:a16="http://schemas.microsoft.com/office/drawing/2014/main" id="{34093EC6-A7DE-A443-8AC9-A8B433CA6D2B}"/>
              </a:ext>
            </a:extLst>
          </p:cNvPr>
          <p:cNvSpPr txBox="1">
            <a:spLocks/>
          </p:cNvSpPr>
          <p:nvPr/>
        </p:nvSpPr>
        <p:spPr>
          <a:xfrm>
            <a:off x="8686801" y="597877"/>
            <a:ext cx="855784" cy="468923"/>
          </a:xfrm>
          <a:prstGeom prst="rect">
            <a:avLst/>
          </a:prstGeom>
        </p:spPr>
        <p:txBody>
          <a:bodyPr vert="horz" lIns="91440" tIns="45720" rIns="91440" bIns="45720" rtlCol="0" anchor="b">
            <a:normAutofit fontScale="55000" lnSpcReduction="200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algn="ctr"/>
            <a:r>
              <a:rPr lang="en-US" sz="2800" b="1" dirty="0">
                <a:solidFill>
                  <a:srgbClr val="0D162C"/>
                </a:solidFill>
                <a:latin typeface="Montserrat" charset="0"/>
                <a:ea typeface="Montserrat" charset="0"/>
                <a:cs typeface="Montserrat" charset="0"/>
              </a:rPr>
              <a:t>MAY 2021</a:t>
            </a:r>
          </a:p>
        </p:txBody>
      </p:sp>
      <p:sp>
        <p:nvSpPr>
          <p:cNvPr id="7" name="Title 20">
            <a:extLst>
              <a:ext uri="{FF2B5EF4-FFF2-40B4-BE49-F238E27FC236}">
                <a16:creationId xmlns:a16="http://schemas.microsoft.com/office/drawing/2014/main" id="{CE6E447B-792D-2D4B-A4B7-EC029152392E}"/>
              </a:ext>
            </a:extLst>
          </p:cNvPr>
          <p:cNvSpPr txBox="1">
            <a:spLocks/>
          </p:cNvSpPr>
          <p:nvPr/>
        </p:nvSpPr>
        <p:spPr>
          <a:xfrm>
            <a:off x="670447" y="470901"/>
            <a:ext cx="8411111" cy="772716"/>
          </a:xfrm>
          <a:prstGeom prst="rect">
            <a:avLst/>
          </a:prstGeom>
        </p:spPr>
        <p:txBody>
          <a:bodyPr vert="horz" lIns="91440" tIns="45720" rIns="91440" bIns="45720" rtlCol="0" anchor="ctr">
            <a:normAutofit fontScale="85000" lnSpcReduction="20000"/>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algn="ctr"/>
            <a:r>
              <a:rPr lang="en-US" sz="3600" b="1" dirty="0">
                <a:solidFill>
                  <a:srgbClr val="82C9D1"/>
                </a:solidFill>
                <a:latin typeface="Montserrat" charset="0"/>
                <a:ea typeface="Montserrat" charset="0"/>
                <a:cs typeface="Montserrat" charset="0"/>
              </a:rPr>
              <a:t>CRITICAL RELIGIOUS EDUCATION &amp; SOCIAL JUSTICE</a:t>
            </a:r>
          </a:p>
        </p:txBody>
      </p:sp>
      <p:sp>
        <p:nvSpPr>
          <p:cNvPr id="8" name="Title 20">
            <a:extLst>
              <a:ext uri="{FF2B5EF4-FFF2-40B4-BE49-F238E27FC236}">
                <a16:creationId xmlns:a16="http://schemas.microsoft.com/office/drawing/2014/main" id="{C01B2593-B0DB-A54A-B634-EA65492F6651}"/>
              </a:ext>
            </a:extLst>
          </p:cNvPr>
          <p:cNvSpPr txBox="1">
            <a:spLocks/>
          </p:cNvSpPr>
          <p:nvPr/>
        </p:nvSpPr>
        <p:spPr>
          <a:xfrm>
            <a:off x="465927" y="1243617"/>
            <a:ext cx="8820150" cy="4457148"/>
          </a:xfrm>
          <a:prstGeom prst="rect">
            <a:avLst/>
          </a:prstGeom>
        </p:spPr>
        <p:txBody>
          <a:bodyPr vert="horz" lIns="91440" tIns="45720" rIns="91440" bIns="45720" rtlCol="0" anchor="t">
            <a:no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marL="457200" indent="-457200">
              <a:lnSpc>
                <a:spcPct val="160000"/>
              </a:lnSpc>
              <a:spcAft>
                <a:spcPts val="600"/>
              </a:spcAft>
              <a:buFont typeface="+mj-lt"/>
              <a:buAutoNum type="arabicPeriod"/>
            </a:pPr>
            <a:r>
              <a:rPr lang="en-US" sz="1600" dirty="0">
                <a:solidFill>
                  <a:schemeClr val="bg1"/>
                </a:solidFill>
                <a:latin typeface="Montserrat" charset="0"/>
                <a:ea typeface="Montserrat" charset="0"/>
                <a:cs typeface="Montserrat" charset="0"/>
              </a:rPr>
              <a:t>What role does RE have to play in increasing the public understanding of indigenous worldviews that are frequently negated, </a:t>
            </a:r>
            <a:r>
              <a:rPr lang="en-US" sz="1600" dirty="0" err="1">
                <a:solidFill>
                  <a:schemeClr val="bg1"/>
                </a:solidFill>
                <a:latin typeface="Montserrat" charset="0"/>
                <a:ea typeface="Montserrat" charset="0"/>
                <a:cs typeface="Montserrat" charset="0"/>
              </a:rPr>
              <a:t>inferiorised</a:t>
            </a:r>
            <a:r>
              <a:rPr lang="en-US" sz="1600" dirty="0">
                <a:solidFill>
                  <a:schemeClr val="bg1"/>
                </a:solidFill>
                <a:latin typeface="Montserrat" charset="0"/>
                <a:ea typeface="Montserrat" charset="0"/>
                <a:cs typeface="Montserrat" charset="0"/>
              </a:rPr>
              <a:t> or misrepresented within Eurocentric systems of knowledge? How might a better understanding of these worldviews contribute to more equitable and just mental health services provision?</a:t>
            </a:r>
          </a:p>
          <a:p>
            <a:pPr marL="457200" indent="-457200">
              <a:lnSpc>
                <a:spcPct val="160000"/>
              </a:lnSpc>
              <a:spcAft>
                <a:spcPts val="600"/>
              </a:spcAft>
              <a:buFont typeface="+mj-lt"/>
              <a:buAutoNum type="arabicPeriod"/>
            </a:pPr>
            <a:r>
              <a:rPr lang="en-US" sz="1600" dirty="0">
                <a:solidFill>
                  <a:schemeClr val="bg1"/>
                </a:solidFill>
                <a:latin typeface="Montserrat" charset="0"/>
                <a:ea typeface="Montserrat" charset="0"/>
                <a:cs typeface="Montserrat" charset="0"/>
              </a:rPr>
              <a:t>How might decolonial approaches to the study of religion and worldviews – such as those advanced by Alexandra Brown – contribute to a more just and equal society and service provision in general? How might you draw on these resources in your own teaching and learning?</a:t>
            </a:r>
          </a:p>
          <a:p>
            <a:pPr marL="457200" indent="-457200">
              <a:lnSpc>
                <a:spcPct val="160000"/>
              </a:lnSpc>
              <a:spcAft>
                <a:spcPts val="600"/>
              </a:spcAft>
              <a:buFont typeface="+mj-lt"/>
              <a:buAutoNum type="arabicPeriod"/>
            </a:pPr>
            <a:r>
              <a:rPr lang="en-US" sz="1600" dirty="0">
                <a:solidFill>
                  <a:schemeClr val="bg1"/>
                </a:solidFill>
                <a:latin typeface="Montserrat" charset="0"/>
                <a:ea typeface="Montserrat" charset="0"/>
                <a:cs typeface="Montserrat" charset="0"/>
              </a:rPr>
              <a:t>What expertise might RE professionals have to contribute to advancing the understanding of religion and worldviews as part of your school’s ethos around values, culture and inclusion?</a:t>
            </a:r>
          </a:p>
        </p:txBody>
      </p:sp>
    </p:spTree>
    <p:extLst>
      <p:ext uri="{BB962C8B-B14F-4D97-AF65-F5344CB8AC3E}">
        <p14:creationId xmlns:p14="http://schemas.microsoft.com/office/powerpoint/2010/main" val="491197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manda Walker Branding Template" id="{00A8AFD6-81EA-D44F-9B95-30C8607BF958}" vid="{1442CD4A-ADA0-E340-B583-DBB8C0673D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26428C49615143BE8230498DF89BBE" ma:contentTypeVersion="11" ma:contentTypeDescription="Create a new document." ma:contentTypeScope="" ma:versionID="bf317f0a9f59b98dc7dfb030c5912dc4">
  <xsd:schema xmlns:xsd="http://www.w3.org/2001/XMLSchema" xmlns:xs="http://www.w3.org/2001/XMLSchema" xmlns:p="http://schemas.microsoft.com/office/2006/metadata/properties" xmlns:ns2="3daa3796-40a0-4fe0-acc9-e99f93d22791" targetNamespace="http://schemas.microsoft.com/office/2006/metadata/properties" ma:root="true" ma:fieldsID="217f01c4865b384fb4e0ec6e85bafd24" ns2:_="">
    <xsd:import namespace="3daa3796-40a0-4fe0-acc9-e99f93d227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aa3796-40a0-4fe0-acc9-e99f93d227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B3C216-FDAB-43FB-B645-BA055FF75F83}"/>
</file>

<file path=customXml/itemProps2.xml><?xml version="1.0" encoding="utf-8"?>
<ds:datastoreItem xmlns:ds="http://schemas.openxmlformats.org/officeDocument/2006/customXml" ds:itemID="{CC82502E-1E50-4B45-90E3-C20690633154}"/>
</file>

<file path=customXml/itemProps3.xml><?xml version="1.0" encoding="utf-8"?>
<ds:datastoreItem xmlns:ds="http://schemas.openxmlformats.org/officeDocument/2006/customXml" ds:itemID="{07F1030A-1150-4C56-AB8D-3ADC4E08E082}"/>
</file>

<file path=docProps/app.xml><?xml version="1.0" encoding="utf-8"?>
<Properties xmlns="http://schemas.openxmlformats.org/officeDocument/2006/extended-properties" xmlns:vt="http://schemas.openxmlformats.org/officeDocument/2006/docPropsVTypes">
  <TotalTime>5431</TotalTime>
  <Words>366</Words>
  <Application>Microsoft Macintosh PowerPoint</Application>
  <PresentationFormat>Custom</PresentationFormat>
  <Paragraphs>18</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Montserrat</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Tamanda Walker</dc:creator>
  <cp:lastModifiedBy>Tamanda Walker</cp:lastModifiedBy>
  <cp:revision>38</cp:revision>
  <dcterms:created xsi:type="dcterms:W3CDTF">2018-10-30T11:08:05Z</dcterms:created>
  <dcterms:modified xsi:type="dcterms:W3CDTF">2021-05-28T19:53:23Z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0x010100BD26428C49615143BE8230498DF89BBE</vt:lpwstr>
  </property>
</Properties>
</file>