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3"/>
  </p:sldMasterIdLst>
  <p:notesMasterIdLst>
    <p:notesMasterId r:id="rId40"/>
  </p:notesMasterIdLst>
  <p:handoutMasterIdLst>
    <p:handoutMasterId r:id="rId41"/>
  </p:handoutMasterIdLst>
  <p:sldIdLst>
    <p:sldId id="339" r:id="rId4"/>
    <p:sldId id="363" r:id="rId5"/>
    <p:sldId id="343" r:id="rId6"/>
    <p:sldId id="342" r:id="rId7"/>
    <p:sldId id="344" r:id="rId8"/>
    <p:sldId id="349" r:id="rId9"/>
    <p:sldId id="341" r:id="rId10"/>
    <p:sldId id="350" r:id="rId11"/>
    <p:sldId id="353" r:id="rId12"/>
    <p:sldId id="354" r:id="rId13"/>
    <p:sldId id="355" r:id="rId14"/>
    <p:sldId id="365" r:id="rId15"/>
    <p:sldId id="364" r:id="rId16"/>
    <p:sldId id="366" r:id="rId17"/>
    <p:sldId id="359" r:id="rId18"/>
    <p:sldId id="373" r:id="rId19"/>
    <p:sldId id="360" r:id="rId20"/>
    <p:sldId id="374" r:id="rId21"/>
    <p:sldId id="375" r:id="rId22"/>
    <p:sldId id="390" r:id="rId23"/>
    <p:sldId id="372" r:id="rId24"/>
    <p:sldId id="370" r:id="rId25"/>
    <p:sldId id="379" r:id="rId26"/>
    <p:sldId id="380" r:id="rId27"/>
    <p:sldId id="368" r:id="rId28"/>
    <p:sldId id="367" r:id="rId29"/>
    <p:sldId id="381" r:id="rId30"/>
    <p:sldId id="371" r:id="rId31"/>
    <p:sldId id="383" r:id="rId32"/>
    <p:sldId id="385" r:id="rId33"/>
    <p:sldId id="352" r:id="rId34"/>
    <p:sldId id="345" r:id="rId35"/>
    <p:sldId id="346" r:id="rId36"/>
    <p:sldId id="347" r:id="rId37"/>
    <p:sldId id="348" r:id="rId38"/>
    <p:sldId id="391" r:id="rId39"/>
  </p:sldIdLst>
  <p:sldSz cx="9144000" cy="6858000" type="screen4x3"/>
  <p:notesSz cx="9144000" cy="6858000"/>
  <p:defaultTextStyle>
    <a:defPPr>
      <a:defRPr lang="en-GB"/>
    </a:defPPr>
    <a:lvl1pPr algn="l" rtl="0" eaLnBrk="0" fontAlgn="base" hangingPunct="0">
      <a:spcBef>
        <a:spcPct val="0"/>
      </a:spcBef>
      <a:spcAft>
        <a:spcPct val="0"/>
      </a:spcAft>
      <a:defRPr sz="40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40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40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40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40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40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40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40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40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gray"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60112"/>
  </p:normalViewPr>
  <p:slideViewPr>
    <p:cSldViewPr>
      <p:cViewPr varScale="1">
        <p:scale>
          <a:sx n="67" d="100"/>
          <a:sy n="67" d="100"/>
        </p:scale>
        <p:origin x="282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customXml" Target="../customXml/item3.xml"/><Relationship Id="rId20" Type="http://schemas.openxmlformats.org/officeDocument/2006/relationships/slide" Target="slides/slide17.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572FA862-8398-B045-B755-4B5C156BFAA7}"/>
              </a:ext>
            </a:extLst>
          </p:cNvPr>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200">
                <a:effectLst/>
                <a:latin typeface="Arial" charset="0"/>
                <a:ea typeface="ＭＳ Ｐゴシック" charset="0"/>
                <a:cs typeface="+mn-cs"/>
              </a:defRPr>
            </a:lvl1pPr>
          </a:lstStyle>
          <a:p>
            <a:pPr>
              <a:defRPr/>
            </a:pPr>
            <a:endParaRPr lang="en-GB"/>
          </a:p>
        </p:txBody>
      </p:sp>
      <p:sp>
        <p:nvSpPr>
          <p:cNvPr id="43011" name="Rectangle 3">
            <a:extLst>
              <a:ext uri="{FF2B5EF4-FFF2-40B4-BE49-F238E27FC236}">
                <a16:creationId xmlns:a16="http://schemas.microsoft.com/office/drawing/2014/main" id="{801A5F74-387B-0C47-84EA-F3E5669C0827}"/>
              </a:ext>
            </a:extLst>
          </p:cNvPr>
          <p:cNvSpPr>
            <a:spLocks noGrp="1" noChangeArrowheads="1"/>
          </p:cNvSpPr>
          <p:nvPr>
            <p:ph type="dt" sz="quarter" idx="1"/>
          </p:nvPr>
        </p:nvSpPr>
        <p:spPr bwMode="auto">
          <a:xfrm>
            <a:off x="5180013" y="0"/>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200">
                <a:effectLst/>
                <a:latin typeface="Arial" charset="0"/>
                <a:ea typeface="ＭＳ Ｐゴシック" charset="0"/>
                <a:cs typeface="+mn-cs"/>
              </a:defRPr>
            </a:lvl1pPr>
          </a:lstStyle>
          <a:p>
            <a:pPr>
              <a:defRPr/>
            </a:pPr>
            <a:endParaRPr lang="en-GB"/>
          </a:p>
        </p:txBody>
      </p:sp>
      <p:sp>
        <p:nvSpPr>
          <p:cNvPr id="43012" name="Rectangle 4">
            <a:extLst>
              <a:ext uri="{FF2B5EF4-FFF2-40B4-BE49-F238E27FC236}">
                <a16:creationId xmlns:a16="http://schemas.microsoft.com/office/drawing/2014/main" id="{F66E07A5-36CF-A749-BD56-A467E51B949E}"/>
              </a:ext>
            </a:extLst>
          </p:cNvPr>
          <p:cNvSpPr>
            <a:spLocks noGrp="1" noChangeArrowheads="1"/>
          </p:cNvSpPr>
          <p:nvPr>
            <p:ph type="ftr" sz="quarter" idx="2"/>
          </p:nvPr>
        </p:nvSpPr>
        <p:spPr bwMode="auto">
          <a:xfrm>
            <a:off x="0" y="6513513"/>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eaLnBrk="1" hangingPunct="1">
              <a:defRPr sz="1200">
                <a:effectLst/>
                <a:latin typeface="Arial" charset="0"/>
                <a:ea typeface="ＭＳ Ｐゴシック" charset="0"/>
                <a:cs typeface="+mn-cs"/>
              </a:defRPr>
            </a:lvl1pPr>
          </a:lstStyle>
          <a:p>
            <a:pPr>
              <a:defRPr/>
            </a:pPr>
            <a:endParaRPr lang="en-GB"/>
          </a:p>
        </p:txBody>
      </p:sp>
      <p:sp>
        <p:nvSpPr>
          <p:cNvPr id="43013" name="Rectangle 5">
            <a:extLst>
              <a:ext uri="{FF2B5EF4-FFF2-40B4-BE49-F238E27FC236}">
                <a16:creationId xmlns:a16="http://schemas.microsoft.com/office/drawing/2014/main" id="{ED601071-0857-C949-9347-294DFBCF1597}"/>
              </a:ext>
            </a:extLst>
          </p:cNvPr>
          <p:cNvSpPr>
            <a:spLocks noGrp="1" noChangeArrowheads="1"/>
          </p:cNvSpPr>
          <p:nvPr>
            <p:ph type="sldNum" sz="quarter" idx="3"/>
          </p:nvPr>
        </p:nvSpPr>
        <p:spPr bwMode="auto">
          <a:xfrm>
            <a:off x="5180013" y="6513513"/>
            <a:ext cx="3962400" cy="3429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eaLnBrk="1" hangingPunct="1">
              <a:defRPr sz="1200"/>
            </a:lvl1pPr>
          </a:lstStyle>
          <a:p>
            <a:fld id="{12485018-347D-6342-A2F1-AF92CC201401}"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155E51-F76D-A841-A7E4-5AEF5123C84F}"/>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eaLnBrk="1" hangingPunct="1">
              <a:defRPr sz="1200">
                <a:effectLst>
                  <a:outerShdw blurRad="38100" dist="38100" dir="2700000" algn="tl">
                    <a:srgbClr val="000000">
                      <a:alpha val="43137"/>
                    </a:srgbClr>
                  </a:outerShdw>
                </a:effectLst>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F1FE5769-1F34-024A-B8B5-DFF24974DBC4}"/>
              </a:ext>
            </a:extLst>
          </p:cNvPr>
          <p:cNvSpPr>
            <a:spLocks noGrp="1"/>
          </p:cNvSpPr>
          <p:nvPr>
            <p:ph type="dt" idx="1"/>
          </p:nvPr>
        </p:nvSpPr>
        <p:spPr>
          <a:xfrm>
            <a:off x="5180013" y="0"/>
            <a:ext cx="3962400" cy="3429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ffectLst>
                  <a:outerShdw blurRad="38100" dist="38100" dir="2700000" algn="tl">
                    <a:srgbClr val="C0C0C0"/>
                  </a:outerShdw>
                </a:effectLst>
              </a:defRPr>
            </a:lvl1pPr>
          </a:lstStyle>
          <a:p>
            <a:pPr>
              <a:defRPr/>
            </a:pPr>
            <a:fld id="{3A4C438A-970A-5A4F-AB06-16A4F8FDB367}" type="datetimeFigureOut">
              <a:rPr lang="en-US" altLang="en-US"/>
              <a:pPr>
                <a:defRPr/>
              </a:pPr>
              <a:t>3/3/20</a:t>
            </a:fld>
            <a:endParaRPr lang="en-US" altLang="en-US"/>
          </a:p>
        </p:txBody>
      </p:sp>
      <p:sp>
        <p:nvSpPr>
          <p:cNvPr id="4" name="Slide Image Placeholder 3">
            <a:extLst>
              <a:ext uri="{FF2B5EF4-FFF2-40B4-BE49-F238E27FC236}">
                <a16:creationId xmlns:a16="http://schemas.microsoft.com/office/drawing/2014/main" id="{30E514C0-3357-724C-89DC-E4CCB400567F}"/>
              </a:ext>
            </a:extLst>
          </p:cNvPr>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09B3234-C243-4C40-AB61-E2D93468F3A6}"/>
              </a:ext>
            </a:extLst>
          </p:cNvPr>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a:extLst>
              <a:ext uri="{FF2B5EF4-FFF2-40B4-BE49-F238E27FC236}">
                <a16:creationId xmlns:a16="http://schemas.microsoft.com/office/drawing/2014/main" id="{A2F12FE6-0F16-0A4F-9B5C-3985A900A2A9}"/>
              </a:ext>
            </a:extLst>
          </p:cNvPr>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eaLnBrk="1" hangingPunct="1">
              <a:defRPr sz="1200">
                <a:effectLst>
                  <a:outerShdw blurRad="38100" dist="38100" dir="2700000" algn="tl">
                    <a:srgbClr val="000000">
                      <a:alpha val="43137"/>
                    </a:srgbClr>
                  </a:outerShdw>
                </a:effectLst>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CDEA6300-1B8D-FB49-9FD7-388AB3C22AA4}"/>
              </a:ext>
            </a:extLst>
          </p:cNvPr>
          <p:cNvSpPr>
            <a:spLocks noGrp="1"/>
          </p:cNvSpPr>
          <p:nvPr>
            <p:ph type="sldNum" sz="quarter" idx="5"/>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C0C0C0"/>
                  </a:outerShdw>
                </a:effectLst>
              </a:defRPr>
            </a:lvl1pPr>
          </a:lstStyle>
          <a:p>
            <a:fld id="{8F317182-F750-B24B-8BB1-7253C777DC9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27BB3341-058B-DF44-A332-A109E5B2B7A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0FECE69D-B93D-7F4E-A037-EEE42A72EF6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3C38DD06-68E1-6847-BBE0-2C0130FF3CE5}"/>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2254A7A5-9623-AB42-8A22-051C4BE11FDF}"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AF376D11-EFD2-7946-9B72-D1D2DAD6566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24AC6F23-67CA-524A-B7B8-D16A67BD32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So diversity is welcomed and equality promoted. Since 2010 the Equality Act included ‘religion and belief’ as one of the protected characteristics. It is important to note that this is for the protection of people not of doctrinal systems. Criticising views, values or practices associated with religions/worldviews is not the same as stirring up hatred against or discriminating against people who identify with or are presumed to belong to a particular religion/belief group.</a:t>
            </a:r>
          </a:p>
          <a:p>
            <a:endParaRPr lang="en-US" altLang="en-US">
              <a:ea typeface="ＭＳ Ｐゴシック" panose="020B0600070205080204" pitchFamily="34" charset="-128"/>
            </a:endParaRPr>
          </a:p>
          <a:p>
            <a:r>
              <a:rPr lang="en-US" altLang="en-US">
                <a:ea typeface="ＭＳ Ｐゴシック" panose="020B0600070205080204" pitchFamily="34" charset="-128"/>
              </a:rPr>
              <a:t>Does British RE treat worldviews and their adherents equally? Not really, there are some unintended (?) messages given by our curriculum choices.</a:t>
            </a:r>
          </a:p>
        </p:txBody>
      </p:sp>
      <p:sp>
        <p:nvSpPr>
          <p:cNvPr id="4" name="Slide Number Placeholder 3">
            <a:extLst>
              <a:ext uri="{FF2B5EF4-FFF2-40B4-BE49-F238E27FC236}">
                <a16:creationId xmlns:a16="http://schemas.microsoft.com/office/drawing/2014/main" id="{CC7C9A4A-74FF-004C-A88C-9BE482082E8F}"/>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51622096-B508-214F-A2F6-9807467A7618}" type="slidenum">
              <a:rPr lang="en-US" altLang="en-US" sz="1200"/>
              <a:pPr/>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935D910D-E38C-CC4B-B4A9-2ECD49709F9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AA7E044E-81CE-6045-ACA0-A3144493480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John Hull coined the term ‘religionism’ as a parallel with racism and sexism to mean the favouring of one ‘religion’ over the rest in a way which involves exclusion and prejudice. He claimed that British RE tends to make a ‘fundamental distinction’ between Christianity and ‘other religions’. In practice, there are issues of which traditions have access to power, advocacy and funding when it comes to RE. Something similar has been said of that other bastion of non-confessional, multi-faith RE, Sweden.</a:t>
            </a:r>
          </a:p>
        </p:txBody>
      </p:sp>
      <p:sp>
        <p:nvSpPr>
          <p:cNvPr id="4" name="Slide Number Placeholder 3">
            <a:extLst>
              <a:ext uri="{FF2B5EF4-FFF2-40B4-BE49-F238E27FC236}">
                <a16:creationId xmlns:a16="http://schemas.microsoft.com/office/drawing/2014/main" id="{7D33AAA2-BD9E-7349-96F2-4F1D9AF46E2F}"/>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FCA491F1-B326-6548-A497-F70759D712E0}" type="slidenum">
              <a:rPr lang="en-US" altLang="en-US" sz="1200"/>
              <a:pPr/>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2E8A641C-BC67-BE46-97B2-22FAFDF6054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F0C66E20-0671-7644-8D5A-BBA47E9E9CE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Where did the idea of six ‘major world religions” come from? Other countries have different lists eg rarely include Sikhism and often include Chinese/Japanese traditions. Important because of size? Worldwide importance? Presence in Britain? Legacy of imperial conquests/contacts?</a:t>
            </a:r>
          </a:p>
          <a:p>
            <a:r>
              <a:rPr lang="en-US" altLang="en-US">
                <a:ea typeface="ＭＳ Ｐゴシック" panose="020B0600070205080204" pitchFamily="34" charset="-128"/>
              </a:rPr>
              <a:t>This list evolved during the 1980s. In 1981 a popular textbook dealt with 5 religions and then added Buddhism in its 1984 new edition. Why was Buddhism the last to be added?</a:t>
            </a:r>
          </a:p>
          <a:p>
            <a:r>
              <a:rPr lang="en-US" altLang="en-US">
                <a:ea typeface="ＭＳ Ｐゴシック" panose="020B0600070205080204" pitchFamily="34" charset="-128"/>
              </a:rPr>
              <a:t>John Hull criticised the treatment of religions as hermetically sealed units, dealt with in series in RE.</a:t>
            </a:r>
          </a:p>
          <a:p>
            <a:r>
              <a:rPr lang="en-US" altLang="en-US">
                <a:ea typeface="ＭＳ Ｐゴシック" panose="020B0600070205080204" pitchFamily="34" charset="-128"/>
              </a:rPr>
              <a:t>The more scholars – or indeed anyone – think(s) about concepts such as ‘religion’ ‘a religion’ ‘world religions’ they are revealed as human constructs, not necessarily helpful. Is there really such a thing as ‘Hinduism’? Religious traditions and their non-religious equivalents are not monolithic and are very diverse, nor are they completely distinct from each other as they have complex inter-relationships (think of the term ‘Judeo-Christian’ or trying to distinguish ‘Buddhist’ from ‘Hindu’ components in many South and South-East Asian countries).</a:t>
            </a:r>
          </a:p>
        </p:txBody>
      </p:sp>
      <p:sp>
        <p:nvSpPr>
          <p:cNvPr id="4" name="Slide Number Placeholder 3">
            <a:extLst>
              <a:ext uri="{FF2B5EF4-FFF2-40B4-BE49-F238E27FC236}">
                <a16:creationId xmlns:a16="http://schemas.microsoft.com/office/drawing/2014/main" id="{193937D1-D410-DE43-86F5-A419F1450A07}"/>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A26F31E4-EE45-F34E-BAE3-BB6A86EF1CAB}" type="slidenum">
              <a:rPr lang="en-US" altLang="en-US" sz="1200"/>
              <a:pPr/>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BF2B34E1-1F17-6141-8C14-87BC4C81FBC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5793ADB7-9060-2F48-A6FD-76FBFC1B61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There are many arguments for drawing upon a wider range of traditions than the ‘Big Six’ apart from the somewhat arbitrariness of this list. All pupils should feel that their background is respected - if it never mentioned, does my faith count? A limited range of traditions leads to an impoverished or narrow concept of ‘religion’ – for example that it has to centre on belief in God. We need to include Dharmic as well as Abrahamic traditions, and smaller ‘indigenous’ or newer religions and new ways of being religious such as contemporary Paganism. We should also recognize the reality of children  from mixed-faith families and the increasing number of people who draw upon a range of traditions in their personal worldview. </a:t>
            </a:r>
          </a:p>
        </p:txBody>
      </p:sp>
      <p:sp>
        <p:nvSpPr>
          <p:cNvPr id="4" name="Slide Number Placeholder 3">
            <a:extLst>
              <a:ext uri="{FF2B5EF4-FFF2-40B4-BE49-F238E27FC236}">
                <a16:creationId xmlns:a16="http://schemas.microsoft.com/office/drawing/2014/main" id="{6C97289E-77D7-6B4C-BAD3-83A884476609}"/>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1DDFE320-94E9-8C4E-909D-B1C30E87ACA0}" type="slidenum">
              <a:rPr lang="en-US" altLang="en-US" sz="1200"/>
              <a:pPr/>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142B6C3C-BAC8-6241-9115-D944B1B2DCA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2EA716EE-15DA-5348-A7E0-9AC0441A7D4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The 2004 QCA non-statutory national framework for RE used these three traditions as </a:t>
            </a:r>
            <a:r>
              <a:rPr lang="en-US" altLang="en-US" i="1">
                <a:ea typeface="ＭＳ Ｐゴシック" panose="020B0600070205080204" pitchFamily="34" charset="-128"/>
              </a:rPr>
              <a:t>examples </a:t>
            </a:r>
            <a:r>
              <a:rPr lang="en-US" altLang="en-US">
                <a:ea typeface="ＭＳ Ｐゴシック" panose="020B0600070205080204" pitchFamily="34" charset="-128"/>
              </a:rPr>
              <a:t>of further traditions that might be included but this led some to talk of a new list of nine religions!</a:t>
            </a:r>
          </a:p>
          <a:p>
            <a:r>
              <a:rPr lang="en-US" altLang="en-US">
                <a:ea typeface="ＭＳ Ｐゴシック" panose="020B0600070205080204" pitchFamily="34" charset="-128"/>
              </a:rPr>
              <a:t>We could also draw upon other ancient traditions, newer religious movements (the three listed were chosen to appear on REONLINE), Paganism and so-called indigenous traditions and spiritualities.</a:t>
            </a:r>
            <a:endParaRPr lang="en-US" altLang="en-US" i="1">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C57C3DDC-EB94-3B4E-9119-32C86C8DC3B2}"/>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2F1F99BD-48AD-FB46-9C58-E7AF614E72A8}" type="slidenum">
              <a:rPr lang="en-US" altLang="en-US" sz="1200"/>
              <a:pPr/>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4F062C70-F114-1440-A925-3B7FDFC1675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BFD65BA8-1955-7A40-BA8D-3BACF24631D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There are many arguments for including the ‘non-religious’ in RE: on ground of inclusion and equality, sheer numbers, influence on European culture. Bath Agreed Syllabus suggested this in 1970 and Birmingham in 1975. Humanism is the most accessible organized non-religious worldview in the UK at present, and Humanists have long been supportive of RE. However, those who call themselves ‘non-religious’ are not necessarily Humanist. Which other organized non-religious worldviews could also be included is a matter for debate. I would argue that it is not any philosophy but those that play a similar role in the lives of adherents as religions do (what Ninian Smart termed ‘quasi-religions’). I might argue for Marxism/Maoism on grounds of impact, or Confucianism if it is considered non-religious. But the subject discipline is not politics, economics or even philosophy. </a:t>
            </a:r>
          </a:p>
        </p:txBody>
      </p:sp>
      <p:sp>
        <p:nvSpPr>
          <p:cNvPr id="4" name="Slide Number Placeholder 3">
            <a:extLst>
              <a:ext uri="{FF2B5EF4-FFF2-40B4-BE49-F238E27FC236}">
                <a16:creationId xmlns:a16="http://schemas.microsoft.com/office/drawing/2014/main" id="{608B3C21-B6B2-4241-AC49-F7CF211181D2}"/>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2E3F2299-36D5-A448-AD4F-7A22EA499403}" type="slidenum">
              <a:rPr lang="en-US" altLang="en-US" sz="1200"/>
              <a:pPr/>
              <a:t>15</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CF165E74-F4A8-6A41-8173-99D3919FEBB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219D31EA-5A85-9948-8718-CB2E5F93A55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One argument for including non-religious worldviews in RE is to avoid the impression that RE is only for ‘religious’ people, or a study that might be interesting but is about ‘them’ rather than ‘me’ or ‘us’.</a:t>
            </a:r>
          </a:p>
          <a:p>
            <a:r>
              <a:rPr lang="en-US" altLang="en-US">
                <a:ea typeface="ＭＳ Ｐゴシック" panose="020B0600070205080204" pitchFamily="34" charset="-128"/>
              </a:rPr>
              <a:t>Especially given the increasing majority of pupils who identify as ‘non-religious’ but still have their own worldviews.</a:t>
            </a:r>
          </a:p>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AFB93693-B3EB-F44D-8825-CCBE1C5D4734}"/>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85B48E74-5E5F-D045-84A4-37B360B84D86}" type="slidenum">
              <a:rPr lang="en-US" altLang="en-US" sz="1200"/>
              <a:pPr/>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8A5F4B29-E096-A243-B12D-62FB0A7F342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219CBC79-48F8-F644-A506-CF87504DF54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This rather superficial ‘count’ of ‘mentions’ in the 2013 REC document does serve to indicate an implicit hierarchy of importance, conscious or unconscious, although Humanism perhaps receives more attention in this document than it usually does in RE.</a:t>
            </a:r>
          </a:p>
        </p:txBody>
      </p:sp>
      <p:sp>
        <p:nvSpPr>
          <p:cNvPr id="4" name="Slide Number Placeholder 3">
            <a:extLst>
              <a:ext uri="{FF2B5EF4-FFF2-40B4-BE49-F238E27FC236}">
                <a16:creationId xmlns:a16="http://schemas.microsoft.com/office/drawing/2014/main" id="{34380A7F-36F0-9C47-8CB9-070A88351DEE}"/>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226CA574-377E-DF48-A779-7323CFD4DD5B}" type="slidenum">
              <a:rPr lang="en-US" altLang="en-US" sz="1200"/>
              <a:pPr/>
              <a:t>17</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40EE6785-65EC-8D4D-9D80-E27FF8C6F63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E667FDE7-D4DD-AC40-A24F-4D7104AF3C2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Even the so-called major religions (the big six) are treated rather differently in RE</a:t>
            </a:r>
          </a:p>
        </p:txBody>
      </p:sp>
      <p:sp>
        <p:nvSpPr>
          <p:cNvPr id="4" name="Slide Number Placeholder 3">
            <a:extLst>
              <a:ext uri="{FF2B5EF4-FFF2-40B4-BE49-F238E27FC236}">
                <a16:creationId xmlns:a16="http://schemas.microsoft.com/office/drawing/2014/main" id="{C58D3855-1696-9846-82F3-1837A21672AB}"/>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B4E86962-C9A4-A14E-868E-D4E855D11E8D}" type="slidenum">
              <a:rPr lang="en-US" altLang="en-US" sz="1200"/>
              <a:pPr/>
              <a:t>18</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F5169367-54FC-0B4B-89DE-CD44CA92B1A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D10990EB-C8BB-754B-B255-23778799ED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Am I reading too much into this? Perhaps an exaggeration, but some traditions seem to be studied more as the customs and practices of the ‘other’ and others as serious contenders in the realm of ideas.</a:t>
            </a:r>
          </a:p>
          <a:p>
            <a:r>
              <a:rPr lang="en-US" altLang="en-US">
                <a:ea typeface="ＭＳ Ｐゴシック" panose="020B0600070205080204" pitchFamily="34" charset="-128"/>
              </a:rPr>
              <a:t>And does a focus on some traditions with younger children and others with older imply that some traditions are more adult and serious than others?</a:t>
            </a:r>
          </a:p>
        </p:txBody>
      </p:sp>
      <p:sp>
        <p:nvSpPr>
          <p:cNvPr id="4" name="Slide Number Placeholder 3">
            <a:extLst>
              <a:ext uri="{FF2B5EF4-FFF2-40B4-BE49-F238E27FC236}">
                <a16:creationId xmlns:a16="http://schemas.microsoft.com/office/drawing/2014/main" id="{FA7A4594-0CDB-5140-BA0C-2A61F91B42F6}"/>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0ADB584A-6FA8-5E4B-A505-FB737F7310BC}" type="slidenum">
              <a:rPr lang="en-US" altLang="en-US" sz="1200"/>
              <a:pPr/>
              <a:t>19</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99D9BB18-6AF8-D345-A647-6DA1005CD86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3F1E821-BD9E-AF45-9F37-EBA9746C5C8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B408B364-B6FD-1747-B8FB-AF2B744FEFD4}"/>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4F3E4555-7EA4-5C41-85A6-065F3711C305}" type="slidenum">
              <a:rPr lang="en-US" altLang="en-US" sz="1200"/>
              <a:pPr/>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8E3EAD99-88B2-7042-B091-28C1498FA1A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FAAB3FB8-9619-9349-AF01-F478EF2991F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RE itself as a subject in the curriculum does not seem to have equality with other subjects. Though important in theory and rhetoric, in practice often neglected. One doesn’t want to be classified as an ‘REmoaner’ but ’just because you’re paranoid…’ I do get fed up after more than 40 years of teaching, lecturing and writing about the most amazing and important school subject of it being treated as the least important, being stereotyped, neglected and discriminated against – the classic ‘minority’ experiences. The Ebacc has reinforced the idea that some subjects are more worthwhile than others. It is really sad to see the very recent decline at A level and University level after decades of improvement and success. We must turn this around. Occasionally it is an advantage to be considered unimportant – you get less interference and more scope to choose what you want to do – but not if you have no timetable time, teachers or resources. </a:t>
            </a:r>
          </a:p>
        </p:txBody>
      </p:sp>
      <p:sp>
        <p:nvSpPr>
          <p:cNvPr id="4" name="Slide Number Placeholder 3">
            <a:extLst>
              <a:ext uri="{FF2B5EF4-FFF2-40B4-BE49-F238E27FC236}">
                <a16:creationId xmlns:a16="http://schemas.microsoft.com/office/drawing/2014/main" id="{A19B2896-1E96-9C4E-A36A-5BD2A805706E}"/>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68DB4F4B-B248-FD4C-BC2C-55910EF4C64F}" type="slidenum">
              <a:rPr lang="en-US" altLang="en-US" sz="1200"/>
              <a:pPr/>
              <a:t>20</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BB2D3BD4-C086-6548-B40F-F02481B62CA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93D5AA97-223E-3545-9E9C-85485194DB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Just a brief mention of this, but another theme that keeps cropping up over my career is the importance of experience. Whether talking about what could be labelled ‘religious experiences’, including those crucial for the ‘founders’ of religions (think of the revelation of the Qur’an to Muhammad, or the Enlightenment experience of the Buddha), or the everyday lived experience of ‘ordinary’ people, the things that happen in your life that make you ask ‘ultimate’ questions, experience is fundamental to religions/worldviews. In studying religions, from KS1 to university level, nothing beats actually meeting people from religious and belief communities. As in slide 4 above, the experience of both children and teachers is important in both learning and teaching about religions and worldviews. A feminist message is that ‘women’s experience is a source of authority’, especially when it seems to differ from what is found in other sources of authority such as leaders, texts, traditions, philosophers which do tend to foreground the perspectives of elite males (and often also white, Western, Colonial, heterosexual perspectives).</a:t>
            </a:r>
          </a:p>
        </p:txBody>
      </p:sp>
      <p:sp>
        <p:nvSpPr>
          <p:cNvPr id="4" name="Slide Number Placeholder 3">
            <a:extLst>
              <a:ext uri="{FF2B5EF4-FFF2-40B4-BE49-F238E27FC236}">
                <a16:creationId xmlns:a16="http://schemas.microsoft.com/office/drawing/2014/main" id="{9DC2033D-A0C2-4A41-B6D4-4126E7C96F90}"/>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F949F455-F607-0B41-939B-FA419585AFFC}" type="slidenum">
              <a:rPr lang="en-US" altLang="en-US" sz="1200"/>
              <a:pPr/>
              <a:t>21</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D691EE80-39B3-5942-AB9E-E66732BECA1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1B7E7479-4C8F-764E-9BF2-24217DED29C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Sociologists of religion, such as Linda Woodhead, point to the changing religious landscape in the UK and many other European countries. Religion seems to be both more in the news and more talked about yet less formally practised. There is increasing diversity, and Christianity, though still the tradition with the most influence on British society, can no longer be assumed. From 2015, Woodhead tells us that those who call themselves ‘non-religious’ have tipped over the 50% mark, referred to as the ‘nones’. Yet in contrast, some seem to be becoming more entrenched in their religious identities, and more conservative and even ‘fundamentalist’ forms of religion are attracting followers. Others feel free to construct their own ‘patchwork’ worldviews, drawing upon a number of different traditions. The sharp division between what is ‘religious’ and what is ‘secular’ is becoming harder to maintain, and Richard Holloway came up with an interesting answer to the question RE teachers often get asked ‘but are you religious or not yourself? It is possible to be ‘ ‘non-binary’ in this matter as in other aspects of identity, and one does not to have to accept either label.</a:t>
            </a:r>
            <a:endParaRPr lang="en-GB" altLang="en-US">
              <a:ea typeface="ＭＳ Ｐゴシック" panose="020B0600070205080204" pitchFamily="34" charset="-128"/>
            </a:endParaRPr>
          </a:p>
          <a:p>
            <a:r>
              <a:rPr lang="en-GB" altLang="en-US" baseline="-25000">
                <a:ea typeface="ＭＳ Ｐゴシック" panose="020B0600070205080204" pitchFamily="34" charset="-128"/>
              </a:rPr>
              <a:t> </a:t>
            </a:r>
            <a:endParaRPr lang="en-GB" altLang="en-US">
              <a:ea typeface="ＭＳ Ｐゴシック" panose="020B0600070205080204" pitchFamily="34" charset="-128"/>
            </a:endParaRPr>
          </a:p>
          <a:p>
            <a:r>
              <a:rPr lang="en-US" altLang="en-US">
                <a:ea typeface="ＭＳ Ｐゴシック" panose="020B0600070205080204" pitchFamily="34" charset="-128"/>
              </a:rPr>
              <a:t> </a:t>
            </a:r>
          </a:p>
        </p:txBody>
      </p:sp>
      <p:sp>
        <p:nvSpPr>
          <p:cNvPr id="4" name="Slide Number Placeholder 3">
            <a:extLst>
              <a:ext uri="{FF2B5EF4-FFF2-40B4-BE49-F238E27FC236}">
                <a16:creationId xmlns:a16="http://schemas.microsoft.com/office/drawing/2014/main" id="{7421F6B6-8C9D-1F44-8FE7-937DD0E3E2FD}"/>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E13F1265-C33C-0345-9D17-D0A7440BFD29}" type="slidenum">
              <a:rPr lang="en-US" altLang="en-US" sz="1200"/>
              <a:pPr/>
              <a:t>22</a:t>
            </a:fld>
            <a:endParaRPr lang="en-US" alt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69C7D496-FE7B-7E41-9F3D-7A0BA97CD0A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3E82A635-9EED-B34D-B629-245123277B0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Paul Heelas and Linda Woodhead observed a move from ‘religion’ to ‘spirituality’, where there is more stress on the individual and personal rather than external authorities. Where there is a Deity, he/she/it tends to be found ‘within’ rather than ‘out there’, immanent rather than transcendent. Fieldwork in the town of Kendal revealed that actually the majority of people are neither actively ‘religious’, for example attending church regularly, nor actively ‘spiritual’, for example attending an ‘alternative’ meditation group. However, there seems to be a decline in the former and an increase in the latter, and they suggest looking again in about 2035 to see what has happened. On a recent visit to our local hospital, I noticed that the former chapel and chaplaincy has become the ‘Spiritual Care Centre’, so Heelas and Woodhead’s ‘spiritual revolution’ may be slowly happening.</a:t>
            </a:r>
          </a:p>
        </p:txBody>
      </p:sp>
      <p:sp>
        <p:nvSpPr>
          <p:cNvPr id="4" name="Slide Number Placeholder 3">
            <a:extLst>
              <a:ext uri="{FF2B5EF4-FFF2-40B4-BE49-F238E27FC236}">
                <a16:creationId xmlns:a16="http://schemas.microsoft.com/office/drawing/2014/main" id="{68192463-C063-4E40-9303-19AFD5745C47}"/>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AD0F1F6C-EA0A-8042-9555-31DC0CC62037}" type="slidenum">
              <a:rPr lang="en-US" altLang="en-US" sz="1200"/>
              <a:pPr/>
              <a:t>23</a:t>
            </a:fld>
            <a:endParaRPr lang="en-US" alt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F92228A3-DD4A-0C4A-80F4-D74A291E53C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155CD01B-BC07-2A4D-AC8B-80549738ABE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The ‘pick and mix’ or ‘bricolage’ approach to religions/worldviews is on the increase, with some interesting phrases suggested to describe this. The knowledge explosion and communications technology (and perhaps 50 years of multi-faith RE) has made this more practically possible. There are also hybrids – a label that would be rejected by many Forest Church practitioners themselves, but we see there an example of Pagan-style rituals used to reconnect with nature in a Christian milieu. People who in other aspects of their lives do not fit into the old boxes often find this flexibility more welcoming, such as the teacher I met recently who identified as Christian but married her female partner in a Pagan ceremony which was more celebratory of their sexuality than their own church was able to be.</a:t>
            </a:r>
          </a:p>
        </p:txBody>
      </p:sp>
      <p:sp>
        <p:nvSpPr>
          <p:cNvPr id="4" name="Slide Number Placeholder 3">
            <a:extLst>
              <a:ext uri="{FF2B5EF4-FFF2-40B4-BE49-F238E27FC236}">
                <a16:creationId xmlns:a16="http://schemas.microsoft.com/office/drawing/2014/main" id="{156A819D-012B-2F4A-BAF8-575E913B995E}"/>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48483087-816F-1D43-AC05-FD65D373E46A}" type="slidenum">
              <a:rPr lang="en-US" altLang="en-US" sz="1200"/>
              <a:pPr/>
              <a:t>24</a:t>
            </a:fld>
            <a:endParaRPr lang="en-US"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107F3760-A088-6F43-9F6D-3A7F1ECC428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0B689B59-1A9B-8F48-A794-EDBFC6EE116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I have been taking note of contemporary Paganism for some time, not only for its intrinsic interest, and because it tended to be discriminated against, but also because it is an example of a wider phenomenon of what could be called a new paradigm of religiosity. The individual and her experience is the main authority. Several traditions are drawn upon (many Pagans for example talk about karma, and may include deities from different pantheons in their practice). There is not so much stress on creeds, doctrines, beliefs or metaphysical truth claims, and more stress on rituals, stories and mythology. There is a tendency to be the opposite of dogmatic, including in the ethical realm – the Wiccan phrase quoted in the slide being a typical example. Groups tend to be more connected networks than institutions, and many stress the importance of the divine in nature, linking with concerns about the planet. The Sea of Faith network talks about religion as a human creation, which might offend more traditional religious adherents, but within the new religiosity that is not not necessarily so. People can create new forms of religion, such as the goddess Nolava (Avalon backwards) in Glastonbury (though of course it can be argued that this is just a new name for an ancient reality).</a:t>
            </a:r>
          </a:p>
        </p:txBody>
      </p:sp>
      <p:sp>
        <p:nvSpPr>
          <p:cNvPr id="4" name="Slide Number Placeholder 3">
            <a:extLst>
              <a:ext uri="{FF2B5EF4-FFF2-40B4-BE49-F238E27FC236}">
                <a16:creationId xmlns:a16="http://schemas.microsoft.com/office/drawing/2014/main" id="{56BFE9B6-657E-A74E-AA3C-2DE1E0FFB5E7}"/>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180BAEE8-F64D-0745-8DB0-208E520B8574}" type="slidenum">
              <a:rPr lang="en-US" altLang="en-US" sz="1200"/>
              <a:pPr/>
              <a:t>25</a:t>
            </a:fld>
            <a:endParaRPr lang="en-US" alt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892A724-EA78-CC4E-95AA-5507F389A6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CF8F5676-41A0-3C46-A7A9-4918C390326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To illustrate the ‘positive pluralist’ and ‘non-binary’ approach in lives rather than RE lessons – Dave and I were married in 2018 in a ceremony which had both non-religious and multi-religious elements (Christian, Buddhist, Hindu and Pagan celebrants, but we included readings from the Hebrew scriptures and received a Muslim blessing later). The non-religious bit took place in a former chapel and, for legal reasons, the religious blessings took place in a marquee in the garden, which provided a case study of the complex relationship between the religious and secular.</a:t>
            </a:r>
          </a:p>
        </p:txBody>
      </p:sp>
      <p:sp>
        <p:nvSpPr>
          <p:cNvPr id="4" name="Slide Number Placeholder 3">
            <a:extLst>
              <a:ext uri="{FF2B5EF4-FFF2-40B4-BE49-F238E27FC236}">
                <a16:creationId xmlns:a16="http://schemas.microsoft.com/office/drawing/2014/main" id="{E75BA2C1-7948-6C47-AE50-6E47899B8EEF}"/>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80BD8E4B-616F-DB44-BEF7-3539EE5E21E7}" type="slidenum">
              <a:rPr lang="en-US" altLang="en-US" sz="1200"/>
              <a:pPr/>
              <a:t>27</a:t>
            </a:fld>
            <a:endParaRPr lang="en-US" alt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D16558BC-052B-A047-B947-CB6FF77C6A9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0C0D07FE-C8AC-9349-8DE6-480F7888CBF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9DCCF787-753F-A44F-B2C5-0012FAD4F50D}"/>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7ABA9E21-3DEB-4441-BCE1-7AB7E86D6779}" type="slidenum">
              <a:rPr lang="en-US" altLang="en-US" sz="1200"/>
              <a:pPr/>
              <a:t>28</a:t>
            </a:fld>
            <a:endParaRPr lang="en-US" alt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CCAB6135-1CA1-F24F-9F1C-66018355488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0C9B0970-AE3E-B04A-9A8B-57AEF50A812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F8C7578D-CF34-3F44-88FE-434108025B88}"/>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0207E912-6647-2549-A031-106B67C0488A}" type="slidenum">
              <a:rPr lang="en-US" altLang="en-US" sz="1200"/>
              <a:pPr/>
              <a:t>34</a:t>
            </a:fld>
            <a:endParaRPr lang="en-US" alt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E5F92A5E-0B83-AC40-A364-C8B1A798790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1FB1D450-B355-7145-BFE0-53B74026E74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796AA9A1-8859-584B-8F08-2E89A421E34B}"/>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908B7D65-F54A-A744-9104-131A60A043A0}" type="slidenum">
              <a:rPr lang="en-US" altLang="en-US" sz="1200"/>
              <a:pPr/>
              <a:t>35</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8A781A82-3EC7-B84A-BD3D-D05093F7869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AAAE37FB-99BF-8C4F-AD1C-7C7A84FF6B2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The title of this talk came from that of my PhD (Warwick 2012) which summarised my decades of work in Study of Religions and RE. </a:t>
            </a:r>
          </a:p>
          <a:p>
            <a:r>
              <a:rPr lang="en-US" altLang="en-US">
                <a:ea typeface="ＭＳ Ｐゴシック" panose="020B0600070205080204" pitchFamily="34" charset="-128"/>
              </a:rPr>
              <a:t>The topics upon which I have published look initially rather disparate and random, but…</a:t>
            </a:r>
          </a:p>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10BC0585-3320-1642-B7CF-BFFB399C0167}"/>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7010EF77-0E96-2C4D-A089-857094979146}" type="slidenum">
              <a:rPr lang="en-US" altLang="en-US" sz="1200"/>
              <a:pPr/>
              <a:t>3</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B4643AF-C895-AB4A-8C46-1B96BC514DA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719C1123-9851-0249-9FF0-13BBC92E840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…they are all united by a concern for the ‘underdog’, a commitment to equally and diversity and not wanting anyone or any tradition to be left out. In the early 80s Buddhism was neglected in RE so a group of us who met at a Shap conference on Buddhism put together the ‘Buddhism resources project’ which helped publicise what was available and create further resources. In the 1990s, Humanism was left out of the 1994 SCAA ‘Model Syllabuses’, so I became interested in the inclusion of ‘non-religious worldviews’, and likewise Pagans were being discriminated against in the debates over Halloween/Samhain in schools. The other theme that runs through my work is a focus on experience – whether religious experience as an important element in the development of religious traditions (as emphasised by Ninian Smart), or experiencing religions at first hand through visits and visitors, and in the case pf Bath Spa students, spending a week with a community other than one’s own. Experience also features as a source of authority, particularly for women, as so many of the competing sources (texts, institutional authorities) are male. I learned that stress on experience is an aspect of feminism. It is also important to listen to the experience of our pupils and of teachers.</a:t>
            </a:r>
          </a:p>
        </p:txBody>
      </p:sp>
      <p:sp>
        <p:nvSpPr>
          <p:cNvPr id="4" name="Slide Number Placeholder 3">
            <a:extLst>
              <a:ext uri="{FF2B5EF4-FFF2-40B4-BE49-F238E27FC236}">
                <a16:creationId xmlns:a16="http://schemas.microsoft.com/office/drawing/2014/main" id="{168DDBF3-A8DC-3745-B355-E16CF349E05F}"/>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C1B66BB5-C534-B840-A632-6D9A5EBC2968}" type="slidenum">
              <a:rPr lang="en-US" altLang="en-US" sz="120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647D10C-1416-9B49-ACB3-A403913EB7C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573669D7-AD23-3B45-A703-E15BAF616C9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My partner Dave Francis and myself have long advocated a ‘positive pluralist’ approach to RE – an overall approach rather than a detailed pedagogy, as we would advocate using a mixture of pedagogies and methods in practice. This can be done if you focus on the practical methods rather than the ideological theories behind them which can be incompatible philosophically. I coined the phrase ‘positive pluralism’ in 1991 when on a visit to universities in the USA, where the American approach of seeking human rights and equality in the area of religion and education was to leave it out of state education, which seemed to me to merit the label ‘negative pluralism’. The Norwegian scholar Geir Skeie helpfully distinguishes between ‘plurality’ which simply describes the situation as it is – there are many different religious and non-religious worldviews, and ‘pluralism’ which is a view or belief, usually considering it to be a good thing. Dave and I were pleased to see that ‘positive pluralism’ and our 2001 article was referenced approvingly by Hemming and the team from Cardiff in </a:t>
            </a:r>
            <a:r>
              <a:rPr lang="en-GB" altLang="en-US" i="1">
                <a:ea typeface="ＭＳ Ｐゴシック" panose="020B0600070205080204" pitchFamily="34" charset="-128"/>
              </a:rPr>
              <a:t>Religion and Belief: a Resource Pack for Primary Schools in England and Wales </a:t>
            </a:r>
            <a:r>
              <a:rPr lang="en-GB" altLang="en-US">
                <a:ea typeface="ＭＳ Ｐゴシック" panose="020B0600070205080204" pitchFamily="34" charset="-128"/>
              </a:rPr>
              <a:t>(2018). </a:t>
            </a:r>
          </a:p>
          <a:p>
            <a:endParaRPr lang="en-GB" altLang="en-US">
              <a:ea typeface="ＭＳ Ｐゴシック" panose="020B0600070205080204" pitchFamily="34" charset="-128"/>
            </a:endParaRPr>
          </a:p>
          <a:p>
            <a:r>
              <a:rPr lang="en-GB" altLang="en-US">
                <a:ea typeface="ＭＳ Ｐゴシック" panose="020B0600070205080204" pitchFamily="34" charset="-128"/>
              </a:rPr>
              <a:t>The basic idea is that plurality and diversity within and between traditions should not be viewed as a problem, or something to gloss over in a universalistic claim that ‘religions are the same really’ but is a positive resources for humanity. There are many teachings and practices from traditions other than the one you belong to that can actually enhance your own faith. The fear that this means watering down or compromising a ‘pure’ tradition should be resisted (are there really any ‘pure’ traditions uninfluenced by culture and context?). What some would view as a ‘worst case scenario’ of deciding that another tradition is actually the one you’d prefer to be involved with, might also be positive. Freedom of religion/worldview and freedom to change religion/worldview are both important human rights.</a:t>
            </a:r>
          </a:p>
          <a:p>
            <a:endParaRPr lang="en-GB" altLang="en-US">
              <a:ea typeface="ＭＳ Ｐゴシック" panose="020B0600070205080204" pitchFamily="34" charset="-128"/>
            </a:endParaRPr>
          </a:p>
          <a:p>
            <a:r>
              <a:rPr lang="en-GB" altLang="en-US">
                <a:ea typeface="ＭＳ Ｐゴシック" panose="020B0600070205080204" pitchFamily="34" charset="-128"/>
              </a:rPr>
              <a:t>The amazing diversity of religious and non-religious traditions can be viewed as a kind of ‘spiritual biodiversity’. Just as we should preserve a diversity of species, partly in case one of them turns out to have a crucial benefit to humanity/the planet, there may be elements of traditions that may turn out to hold a important spiritual truth or value. This idea is somewhat similar to Ursula King’s views of ‘pneumatophore’.</a:t>
            </a:r>
            <a:endParaRPr lang="en-US" altLang="en-US">
              <a:ea typeface="ＭＳ Ｐゴシック" panose="020B0600070205080204" pitchFamily="34" charset="-128"/>
            </a:endParaRPr>
          </a:p>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785C0CE4-FC39-2E45-AA81-F827CBFA21B9}"/>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7A552239-6A45-A64C-9C0A-72BF6AB42919}" type="slidenum">
              <a:rPr lang="en-US" altLang="en-US" sz="1200"/>
              <a:pPr/>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7B8A8327-95F3-6243-BF09-E6CECDF9A55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4708F2B6-7CF2-194F-9F52-21493EDE128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Accepting that there may be all sorts of value in traditions one currently does not follow or belong to requires an attitude which I termed being ‘epistemologically humble’ in 1994 – most of us are not omniscient and do not know the whole truth. This requires an approach to studying religions which neither endorses nor refutes the claims of the worldviews under consideration, sometime called a ‘non-confessional’ or ‘study of religions’ approach. It is ‘methodologically’ agnostic, keeping open both the ontological issue of ultimate reality and the epistemological issue of whether this can be known, </a:t>
            </a:r>
            <a:r>
              <a:rPr lang="en-US" altLang="en-US" i="1">
                <a:ea typeface="ＭＳ Ｐゴシック" panose="020B0600070205080204" pitchFamily="34" charset="-128"/>
              </a:rPr>
              <a:t>for the purposes of study</a:t>
            </a:r>
            <a:r>
              <a:rPr lang="en-US" altLang="en-US">
                <a:ea typeface="ＭＳ Ｐゴシック" panose="020B0600070205080204" pitchFamily="34" charset="-128"/>
              </a:rPr>
              <a:t>. It doesn’t mean that either teacher or pupil is agnostic in their own worldview  and daily life. It does involve taking both religious and non-religious worldviews seriously and respecting the backgrounds of all pupils.</a:t>
            </a:r>
          </a:p>
        </p:txBody>
      </p:sp>
      <p:sp>
        <p:nvSpPr>
          <p:cNvPr id="4" name="Slide Number Placeholder 3">
            <a:extLst>
              <a:ext uri="{FF2B5EF4-FFF2-40B4-BE49-F238E27FC236}">
                <a16:creationId xmlns:a16="http://schemas.microsoft.com/office/drawing/2014/main" id="{D02995B2-7165-8D49-A090-34E6A5EF2ED0}"/>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C0759D14-4F40-0E4D-AB2F-DD8F115F0DC8}" type="slidenum">
              <a:rPr lang="en-US" altLang="en-US" sz="1200"/>
              <a:pPr/>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F9D981D8-3502-5F42-8C3B-DDF419BCB99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DC141778-EBB1-BF4F-AF4C-CBC95620DD0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This slide distinguishes ‘positive pluralism’ from views that might sound similar. It differs somewhat from John Hick’s pluralism as that puts forward a religious reality that all the various traditions point to in their different ways. It is definitely not saying that all religions are the same really, or different paths up the same mountain. It is definitely not saying that any view/practice is as good as any other, in the sense in which the word relativism is sometimes used.</a:t>
            </a:r>
          </a:p>
        </p:txBody>
      </p:sp>
      <p:sp>
        <p:nvSpPr>
          <p:cNvPr id="4" name="Slide Number Placeholder 3">
            <a:extLst>
              <a:ext uri="{FF2B5EF4-FFF2-40B4-BE49-F238E27FC236}">
                <a16:creationId xmlns:a16="http://schemas.microsoft.com/office/drawing/2014/main" id="{140265CC-7196-5147-937B-12C1E9BD7D53}"/>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74924242-B58F-9B4C-8499-469530D3E454}" type="slidenum">
              <a:rPr lang="en-US" altLang="en-US" sz="1200"/>
              <a:pPr/>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A3203EB-B114-AA43-A320-94BF961D367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7FF620AF-66C3-0743-A4E9-0E8459AF12B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No-one really holds that opinion anyway. Positive pluralism is relativist in a different sense of seeing that there are elements of worldviews and lifestyles (rather than judging whole traditions) that are better or worse when looking at from the viewpoint of human flourishing. Judgments do have to be made in practice on critical and ethical grounds. One feminist view is that rejecting the possibility of total objectivity (for any but the omniscient) on the ground of perspectivism (ie we are all looking at things from our own particular context) is not to say that all views deserve to survive. </a:t>
            </a:r>
          </a:p>
        </p:txBody>
      </p:sp>
      <p:sp>
        <p:nvSpPr>
          <p:cNvPr id="4" name="Slide Number Placeholder 3">
            <a:extLst>
              <a:ext uri="{FF2B5EF4-FFF2-40B4-BE49-F238E27FC236}">
                <a16:creationId xmlns:a16="http://schemas.microsoft.com/office/drawing/2014/main" id="{705C533E-2FB2-414B-9F80-62ADE6BDFE18}"/>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9907DD73-E27A-224A-969E-7E994AABD20D}" type="slidenum">
              <a:rPr lang="en-US" altLang="en-US" sz="1200"/>
              <a:pPr/>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AC005FF9-71AC-9E4B-B60E-A54A3EB481A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9BF66701-A5A0-AE43-A3FF-D2D018D0483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An open, non-confessional approach to studying religions (including in the often misunderstood phenomenological approach of Ninian Smart) does not require that one never evaluates the material under consideration, especially on ethical grounds, rather that evaluation should not be undertaken prematurely in an an ignorant and prejudiced way.</a:t>
            </a:r>
          </a:p>
        </p:txBody>
      </p:sp>
      <p:sp>
        <p:nvSpPr>
          <p:cNvPr id="4" name="Slide Number Placeholder 3">
            <a:extLst>
              <a:ext uri="{FF2B5EF4-FFF2-40B4-BE49-F238E27FC236}">
                <a16:creationId xmlns:a16="http://schemas.microsoft.com/office/drawing/2014/main" id="{E475D448-061A-1940-8953-E3E3E72070B7}"/>
              </a:ext>
            </a:extLst>
          </p:cNvPr>
          <p:cNvSpPr>
            <a:spLocks noGrp="1"/>
          </p:cNvSpPr>
          <p:nvPr>
            <p:ph type="sldNum" sz="quarter" idx="5"/>
          </p:nvPr>
        </p:nvSpPr>
        <p:spPr/>
        <p:txBody>
          <a:bodyPr/>
          <a:lstStyle>
            <a:lvl1pPr>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fld id="{E7C0174F-25D6-CB49-AE11-FCD8536879B1}" type="slidenum">
              <a:rPr lang="en-US" altLang="en-US" sz="1200"/>
              <a:pPr/>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61E1BCC9-8D0F-0740-96AF-E60777E716C3}"/>
              </a:ext>
            </a:extLst>
          </p:cNvPr>
          <p:cNvGrpSpPr>
            <a:grpSpLocks/>
          </p:cNvGrpSpPr>
          <p:nvPr/>
        </p:nvGrpSpPr>
        <p:grpSpPr bwMode="auto">
          <a:xfrm>
            <a:off x="0" y="3902075"/>
            <a:ext cx="3400425" cy="2949575"/>
            <a:chOff x="0" y="2458"/>
            <a:chExt cx="2142" cy="1858"/>
          </a:xfrm>
        </p:grpSpPr>
        <p:sp>
          <p:nvSpPr>
            <p:cNvPr id="5" name="Freeform 3">
              <a:extLst>
                <a:ext uri="{FF2B5EF4-FFF2-40B4-BE49-F238E27FC236}">
                  <a16:creationId xmlns:a16="http://schemas.microsoft.com/office/drawing/2014/main" id="{3F96EA15-C5D2-F141-8B5E-14439C743797}"/>
                </a:ext>
              </a:extLst>
            </p:cNvPr>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6" name="Freeform 4">
              <a:extLst>
                <a:ext uri="{FF2B5EF4-FFF2-40B4-BE49-F238E27FC236}">
                  <a16:creationId xmlns:a16="http://schemas.microsoft.com/office/drawing/2014/main" id="{BAB56C07-E12C-1446-8BAC-8E8FE1DAC9A9}"/>
                </a:ext>
              </a:extLst>
            </p:cNvPr>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7" name="Freeform 5">
              <a:extLst>
                <a:ext uri="{FF2B5EF4-FFF2-40B4-BE49-F238E27FC236}">
                  <a16:creationId xmlns:a16="http://schemas.microsoft.com/office/drawing/2014/main" id="{5095F95D-9410-F04A-9CBB-5FA353732668}"/>
                </a:ext>
              </a:extLst>
            </p:cNvPr>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8" name="Freeform 6">
              <a:extLst>
                <a:ext uri="{FF2B5EF4-FFF2-40B4-BE49-F238E27FC236}">
                  <a16:creationId xmlns:a16="http://schemas.microsoft.com/office/drawing/2014/main" id="{056855D8-9A1B-3E43-BF97-13B30941D1A8}"/>
                </a:ext>
              </a:extLst>
            </p:cNvPr>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9" name="Oval 7">
              <a:extLst>
                <a:ext uri="{FF2B5EF4-FFF2-40B4-BE49-F238E27FC236}">
                  <a16:creationId xmlns:a16="http://schemas.microsoft.com/office/drawing/2014/main" id="{811CA08F-CA7F-4649-8AD2-6A6BDBE8087A}"/>
                </a:ext>
              </a:extLst>
            </p:cNvPr>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ext uri="{AF507438-7753-43e0-B8FC-AC1667EBCBE1}"/>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10" name="Oval 8">
              <a:extLst>
                <a:ext uri="{FF2B5EF4-FFF2-40B4-BE49-F238E27FC236}">
                  <a16:creationId xmlns:a16="http://schemas.microsoft.com/office/drawing/2014/main" id="{42AB4A8A-528F-F144-B3D1-E7F88FF402EF}"/>
                </a:ext>
              </a:extLst>
            </p:cNvPr>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ext uri="{AF507438-7753-43e0-B8FC-AC1667EBCBE1}"/>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11" name="Oval 9">
              <a:extLst>
                <a:ext uri="{FF2B5EF4-FFF2-40B4-BE49-F238E27FC236}">
                  <a16:creationId xmlns:a16="http://schemas.microsoft.com/office/drawing/2014/main" id="{2DDAC6C9-A811-3044-880F-69B122839C78}"/>
                </a:ext>
              </a:extLst>
            </p:cNvPr>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ext uri="{AF507438-7753-43e0-B8FC-AC1667EBCBE1}"/>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grpSp>
      <p:sp>
        <p:nvSpPr>
          <p:cNvPr id="40970" name="Rectangle 10"/>
          <p:cNvSpPr>
            <a:spLocks noGrp="1" noChangeArrowheads="1"/>
          </p:cNvSpPr>
          <p:nvPr>
            <p:ph type="ctrTitle" sz="quarter"/>
          </p:nvPr>
        </p:nvSpPr>
        <p:spPr>
          <a:xfrm>
            <a:off x="685800" y="1873250"/>
            <a:ext cx="7772400" cy="1555750"/>
          </a:xfrm>
        </p:spPr>
        <p:txBody>
          <a:bodyPr/>
          <a:lstStyle>
            <a:lvl1pPr>
              <a:defRPr sz="4800"/>
            </a:lvl1pPr>
          </a:lstStyle>
          <a:p>
            <a:pPr lvl="0"/>
            <a:r>
              <a:rPr lang="en-GB" noProof="0"/>
              <a:t>Click to edit Master title style</a:t>
            </a:r>
          </a:p>
        </p:txBody>
      </p:sp>
      <p:sp>
        <p:nvSpPr>
          <p:cNvPr id="40971" name="Rectangle 11"/>
          <p:cNvSpPr>
            <a:spLocks noGrp="1" noChangeArrowheads="1"/>
          </p:cNvSpPr>
          <p:nvPr>
            <p:ph type="subTitle" sz="quarter" idx="1"/>
          </p:nvPr>
        </p:nvSpPr>
        <p:spPr>
          <a:xfrm>
            <a:off x="1371600" y="3886200"/>
            <a:ext cx="6400800" cy="1752600"/>
          </a:xfrm>
        </p:spPr>
        <p:txBody>
          <a:bodyPr/>
          <a:lstStyle>
            <a:lvl1pPr marL="0" indent="0" algn="ctr">
              <a:buFont typeface="Wingdings" charset="0"/>
              <a:buNone/>
              <a:defRPr/>
            </a:lvl1pPr>
          </a:lstStyle>
          <a:p>
            <a:pPr lvl="0"/>
            <a:r>
              <a:rPr lang="en-GB" noProof="0"/>
              <a:t>Click to edit Master subtitle style</a:t>
            </a:r>
          </a:p>
        </p:txBody>
      </p:sp>
      <p:sp>
        <p:nvSpPr>
          <p:cNvPr id="12" name="Rectangle 12">
            <a:extLst>
              <a:ext uri="{FF2B5EF4-FFF2-40B4-BE49-F238E27FC236}">
                <a16:creationId xmlns:a16="http://schemas.microsoft.com/office/drawing/2014/main" id="{3A65E3AF-A3D0-7B49-B775-7574BD22E933}"/>
              </a:ext>
            </a:extLst>
          </p:cNvPr>
          <p:cNvSpPr>
            <a:spLocks noGrp="1" noChangeArrowheads="1"/>
          </p:cNvSpPr>
          <p:nvPr>
            <p:ph type="dt" sz="quarter" idx="10"/>
          </p:nvPr>
        </p:nvSpPr>
        <p:spPr/>
        <p:txBody>
          <a:bodyPr/>
          <a:lstStyle>
            <a:lvl1pPr>
              <a:defRPr/>
            </a:lvl1pPr>
          </a:lstStyle>
          <a:p>
            <a:pPr>
              <a:defRPr/>
            </a:pPr>
            <a:endParaRPr lang="en-GB"/>
          </a:p>
        </p:txBody>
      </p:sp>
      <p:sp>
        <p:nvSpPr>
          <p:cNvPr id="13" name="Rectangle 13">
            <a:extLst>
              <a:ext uri="{FF2B5EF4-FFF2-40B4-BE49-F238E27FC236}">
                <a16:creationId xmlns:a16="http://schemas.microsoft.com/office/drawing/2014/main" id="{8577E8C0-8C0E-144A-82AD-565CFA53741A}"/>
              </a:ext>
            </a:extLst>
          </p:cNvPr>
          <p:cNvSpPr>
            <a:spLocks noGrp="1" noChangeArrowheads="1"/>
          </p:cNvSpPr>
          <p:nvPr>
            <p:ph type="ftr" sz="quarter" idx="11"/>
          </p:nvPr>
        </p:nvSpPr>
        <p:spPr/>
        <p:txBody>
          <a:bodyPr/>
          <a:lstStyle>
            <a:lvl1pPr>
              <a:defRPr/>
            </a:lvl1pPr>
          </a:lstStyle>
          <a:p>
            <a:pPr>
              <a:defRPr/>
            </a:pPr>
            <a:endParaRPr lang="en-GB"/>
          </a:p>
        </p:txBody>
      </p:sp>
      <p:sp>
        <p:nvSpPr>
          <p:cNvPr id="14" name="Rectangle 14">
            <a:extLst>
              <a:ext uri="{FF2B5EF4-FFF2-40B4-BE49-F238E27FC236}">
                <a16:creationId xmlns:a16="http://schemas.microsoft.com/office/drawing/2014/main" id="{3DF7839A-0EF7-1248-BEDF-942F9C8C4538}"/>
              </a:ext>
            </a:extLst>
          </p:cNvPr>
          <p:cNvSpPr>
            <a:spLocks noGrp="1" noChangeArrowheads="1"/>
          </p:cNvSpPr>
          <p:nvPr>
            <p:ph type="sldNum" sz="quarter" idx="12"/>
          </p:nvPr>
        </p:nvSpPr>
        <p:spPr/>
        <p:txBody>
          <a:bodyPr/>
          <a:lstStyle>
            <a:lvl1pPr>
              <a:defRPr/>
            </a:lvl1pPr>
          </a:lstStyle>
          <a:p>
            <a:fld id="{FE126F73-BA0C-6D4E-A10F-FCC5FB433EE4}" type="slidenum">
              <a:rPr lang="en-GB" altLang="en-US"/>
              <a:pPr/>
              <a:t>‹#›</a:t>
            </a:fld>
            <a:endParaRPr lang="en-GB" altLang="en-US"/>
          </a:p>
        </p:txBody>
      </p:sp>
    </p:spTree>
    <p:extLst>
      <p:ext uri="{BB962C8B-B14F-4D97-AF65-F5344CB8AC3E}">
        <p14:creationId xmlns:p14="http://schemas.microsoft.com/office/powerpoint/2010/main" val="679776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12">
            <a:extLst>
              <a:ext uri="{FF2B5EF4-FFF2-40B4-BE49-F238E27FC236}">
                <a16:creationId xmlns:a16="http://schemas.microsoft.com/office/drawing/2014/main" id="{278B70A9-324F-6F47-B775-C924DD3E135E}"/>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13">
            <a:extLst>
              <a:ext uri="{FF2B5EF4-FFF2-40B4-BE49-F238E27FC236}">
                <a16:creationId xmlns:a16="http://schemas.microsoft.com/office/drawing/2014/main" id="{5C472E85-97D2-2F41-99AC-4D2C9202C51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14">
            <a:extLst>
              <a:ext uri="{FF2B5EF4-FFF2-40B4-BE49-F238E27FC236}">
                <a16:creationId xmlns:a16="http://schemas.microsoft.com/office/drawing/2014/main" id="{DD44E340-292B-144B-BB73-792DFA061C31}"/>
              </a:ext>
            </a:extLst>
          </p:cNvPr>
          <p:cNvSpPr>
            <a:spLocks noGrp="1" noChangeArrowheads="1"/>
          </p:cNvSpPr>
          <p:nvPr>
            <p:ph type="sldNum" sz="quarter" idx="12"/>
          </p:nvPr>
        </p:nvSpPr>
        <p:spPr>
          <a:ln/>
        </p:spPr>
        <p:txBody>
          <a:bodyPr/>
          <a:lstStyle>
            <a:lvl1pPr>
              <a:defRPr/>
            </a:lvl1pPr>
          </a:lstStyle>
          <a:p>
            <a:fld id="{D2BB4763-DF20-DA49-A1B4-70524830E69E}" type="slidenum">
              <a:rPr lang="en-GB" altLang="en-US"/>
              <a:pPr/>
              <a:t>‹#›</a:t>
            </a:fld>
            <a:endParaRPr lang="en-GB" altLang="en-US"/>
          </a:p>
        </p:txBody>
      </p:sp>
    </p:spTree>
    <p:extLst>
      <p:ext uri="{BB962C8B-B14F-4D97-AF65-F5344CB8AC3E}">
        <p14:creationId xmlns:p14="http://schemas.microsoft.com/office/powerpoint/2010/main" val="933737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12">
            <a:extLst>
              <a:ext uri="{FF2B5EF4-FFF2-40B4-BE49-F238E27FC236}">
                <a16:creationId xmlns:a16="http://schemas.microsoft.com/office/drawing/2014/main" id="{827A9E4B-C0ED-934B-8FEF-4A1109ED5C5D}"/>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13">
            <a:extLst>
              <a:ext uri="{FF2B5EF4-FFF2-40B4-BE49-F238E27FC236}">
                <a16:creationId xmlns:a16="http://schemas.microsoft.com/office/drawing/2014/main" id="{541E1F12-E8FE-4649-B3B2-424070E6856A}"/>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14">
            <a:extLst>
              <a:ext uri="{FF2B5EF4-FFF2-40B4-BE49-F238E27FC236}">
                <a16:creationId xmlns:a16="http://schemas.microsoft.com/office/drawing/2014/main" id="{66FE76EA-A45C-B84D-A434-EE7A0B00C4FD}"/>
              </a:ext>
            </a:extLst>
          </p:cNvPr>
          <p:cNvSpPr>
            <a:spLocks noGrp="1" noChangeArrowheads="1"/>
          </p:cNvSpPr>
          <p:nvPr>
            <p:ph type="sldNum" sz="quarter" idx="12"/>
          </p:nvPr>
        </p:nvSpPr>
        <p:spPr>
          <a:ln/>
        </p:spPr>
        <p:txBody>
          <a:bodyPr/>
          <a:lstStyle>
            <a:lvl1pPr>
              <a:defRPr/>
            </a:lvl1pPr>
          </a:lstStyle>
          <a:p>
            <a:fld id="{D94547B9-0235-6D43-8F8A-4DB5E0BFC6D8}" type="slidenum">
              <a:rPr lang="en-GB" altLang="en-US"/>
              <a:pPr/>
              <a:t>‹#›</a:t>
            </a:fld>
            <a:endParaRPr lang="en-GB" altLang="en-US"/>
          </a:p>
        </p:txBody>
      </p:sp>
    </p:spTree>
    <p:extLst>
      <p:ext uri="{BB962C8B-B14F-4D97-AF65-F5344CB8AC3E}">
        <p14:creationId xmlns:p14="http://schemas.microsoft.com/office/powerpoint/2010/main" val="24108072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Rectangle 12">
            <a:extLst>
              <a:ext uri="{FF2B5EF4-FFF2-40B4-BE49-F238E27FC236}">
                <a16:creationId xmlns:a16="http://schemas.microsoft.com/office/drawing/2014/main" id="{3A947948-E19C-F54B-8FA9-4AE8B852B530}"/>
              </a:ext>
            </a:extLst>
          </p:cNvPr>
          <p:cNvSpPr>
            <a:spLocks noGrp="1" noChangeArrowheads="1"/>
          </p:cNvSpPr>
          <p:nvPr>
            <p:ph type="dt" sz="half" idx="10"/>
          </p:nvPr>
        </p:nvSpPr>
        <p:spPr>
          <a:ln/>
        </p:spPr>
        <p:txBody>
          <a:bodyPr/>
          <a:lstStyle>
            <a:lvl1pPr>
              <a:defRPr/>
            </a:lvl1pPr>
          </a:lstStyle>
          <a:p>
            <a:pPr>
              <a:defRPr/>
            </a:pPr>
            <a:endParaRPr lang="en-GB"/>
          </a:p>
        </p:txBody>
      </p:sp>
      <p:sp>
        <p:nvSpPr>
          <p:cNvPr id="7" name="Rectangle 13">
            <a:extLst>
              <a:ext uri="{FF2B5EF4-FFF2-40B4-BE49-F238E27FC236}">
                <a16:creationId xmlns:a16="http://schemas.microsoft.com/office/drawing/2014/main" id="{BAA36299-1E41-9C4D-B90B-09FE814955F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8" name="Rectangle 14">
            <a:extLst>
              <a:ext uri="{FF2B5EF4-FFF2-40B4-BE49-F238E27FC236}">
                <a16:creationId xmlns:a16="http://schemas.microsoft.com/office/drawing/2014/main" id="{6B90E6D2-F328-284D-A9EA-DCB389D45EA4}"/>
              </a:ext>
            </a:extLst>
          </p:cNvPr>
          <p:cNvSpPr>
            <a:spLocks noGrp="1" noChangeArrowheads="1"/>
          </p:cNvSpPr>
          <p:nvPr>
            <p:ph type="sldNum" sz="quarter" idx="12"/>
          </p:nvPr>
        </p:nvSpPr>
        <p:spPr>
          <a:ln/>
        </p:spPr>
        <p:txBody>
          <a:bodyPr/>
          <a:lstStyle>
            <a:lvl1pPr>
              <a:defRPr/>
            </a:lvl1pPr>
          </a:lstStyle>
          <a:p>
            <a:fld id="{FA781196-068D-5344-B542-BCE52CB05171}" type="slidenum">
              <a:rPr lang="en-GB" altLang="en-US"/>
              <a:pPr/>
              <a:t>‹#›</a:t>
            </a:fld>
            <a:endParaRPr lang="en-GB" altLang="en-US"/>
          </a:p>
        </p:txBody>
      </p:sp>
    </p:spTree>
    <p:extLst>
      <p:ext uri="{BB962C8B-B14F-4D97-AF65-F5344CB8AC3E}">
        <p14:creationId xmlns:p14="http://schemas.microsoft.com/office/powerpoint/2010/main" val="3061485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12">
            <a:extLst>
              <a:ext uri="{FF2B5EF4-FFF2-40B4-BE49-F238E27FC236}">
                <a16:creationId xmlns:a16="http://schemas.microsoft.com/office/drawing/2014/main" id="{4C7529D3-D4A6-DA4E-8E84-210B8D1B0DBD}"/>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13">
            <a:extLst>
              <a:ext uri="{FF2B5EF4-FFF2-40B4-BE49-F238E27FC236}">
                <a16:creationId xmlns:a16="http://schemas.microsoft.com/office/drawing/2014/main" id="{CD56FC53-0996-3C47-9174-3E19CD4B004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14">
            <a:extLst>
              <a:ext uri="{FF2B5EF4-FFF2-40B4-BE49-F238E27FC236}">
                <a16:creationId xmlns:a16="http://schemas.microsoft.com/office/drawing/2014/main" id="{8E576CAE-0509-4B4F-A7B9-DD33473A24F2}"/>
              </a:ext>
            </a:extLst>
          </p:cNvPr>
          <p:cNvSpPr>
            <a:spLocks noGrp="1" noChangeArrowheads="1"/>
          </p:cNvSpPr>
          <p:nvPr>
            <p:ph type="sldNum" sz="quarter" idx="12"/>
          </p:nvPr>
        </p:nvSpPr>
        <p:spPr>
          <a:ln/>
        </p:spPr>
        <p:txBody>
          <a:bodyPr/>
          <a:lstStyle>
            <a:lvl1pPr>
              <a:defRPr/>
            </a:lvl1pPr>
          </a:lstStyle>
          <a:p>
            <a:fld id="{4F149080-7CA8-2D4A-98F8-96FCC4BAF670}" type="slidenum">
              <a:rPr lang="en-GB" altLang="en-US"/>
              <a:pPr/>
              <a:t>‹#›</a:t>
            </a:fld>
            <a:endParaRPr lang="en-GB" altLang="en-US"/>
          </a:p>
        </p:txBody>
      </p:sp>
    </p:spTree>
    <p:extLst>
      <p:ext uri="{BB962C8B-B14F-4D97-AF65-F5344CB8AC3E}">
        <p14:creationId xmlns:p14="http://schemas.microsoft.com/office/powerpoint/2010/main" val="3531604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12">
            <a:extLst>
              <a:ext uri="{FF2B5EF4-FFF2-40B4-BE49-F238E27FC236}">
                <a16:creationId xmlns:a16="http://schemas.microsoft.com/office/drawing/2014/main" id="{1651A367-81F6-A747-9D1D-381D7D8DF211}"/>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13">
            <a:extLst>
              <a:ext uri="{FF2B5EF4-FFF2-40B4-BE49-F238E27FC236}">
                <a16:creationId xmlns:a16="http://schemas.microsoft.com/office/drawing/2014/main" id="{99DFAF91-BC0C-D642-8E1E-B0C094914040}"/>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14">
            <a:extLst>
              <a:ext uri="{FF2B5EF4-FFF2-40B4-BE49-F238E27FC236}">
                <a16:creationId xmlns:a16="http://schemas.microsoft.com/office/drawing/2014/main" id="{F1426EE8-F375-6549-A3CE-D5199F29AF07}"/>
              </a:ext>
            </a:extLst>
          </p:cNvPr>
          <p:cNvSpPr>
            <a:spLocks noGrp="1" noChangeArrowheads="1"/>
          </p:cNvSpPr>
          <p:nvPr>
            <p:ph type="sldNum" sz="quarter" idx="12"/>
          </p:nvPr>
        </p:nvSpPr>
        <p:spPr>
          <a:ln/>
        </p:spPr>
        <p:txBody>
          <a:bodyPr/>
          <a:lstStyle>
            <a:lvl1pPr>
              <a:defRPr/>
            </a:lvl1pPr>
          </a:lstStyle>
          <a:p>
            <a:fld id="{226C89B4-4865-EE4A-9B49-B3A2B462CD56}" type="slidenum">
              <a:rPr lang="en-GB" altLang="en-US"/>
              <a:pPr/>
              <a:t>‹#›</a:t>
            </a:fld>
            <a:endParaRPr lang="en-GB" altLang="en-US"/>
          </a:p>
        </p:txBody>
      </p:sp>
    </p:spTree>
    <p:extLst>
      <p:ext uri="{BB962C8B-B14F-4D97-AF65-F5344CB8AC3E}">
        <p14:creationId xmlns:p14="http://schemas.microsoft.com/office/powerpoint/2010/main" val="1136967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12">
            <a:extLst>
              <a:ext uri="{FF2B5EF4-FFF2-40B4-BE49-F238E27FC236}">
                <a16:creationId xmlns:a16="http://schemas.microsoft.com/office/drawing/2014/main" id="{48F85D4D-AF59-7449-ACBE-A6DBF6B86679}"/>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13">
            <a:extLst>
              <a:ext uri="{FF2B5EF4-FFF2-40B4-BE49-F238E27FC236}">
                <a16:creationId xmlns:a16="http://schemas.microsoft.com/office/drawing/2014/main" id="{DFD7C9F7-06CF-2C4C-9318-A4CDF0AE40C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14">
            <a:extLst>
              <a:ext uri="{FF2B5EF4-FFF2-40B4-BE49-F238E27FC236}">
                <a16:creationId xmlns:a16="http://schemas.microsoft.com/office/drawing/2014/main" id="{C714CDFC-A31A-F748-B7B9-DA94F7403A20}"/>
              </a:ext>
            </a:extLst>
          </p:cNvPr>
          <p:cNvSpPr>
            <a:spLocks noGrp="1" noChangeArrowheads="1"/>
          </p:cNvSpPr>
          <p:nvPr>
            <p:ph type="sldNum" sz="quarter" idx="12"/>
          </p:nvPr>
        </p:nvSpPr>
        <p:spPr>
          <a:ln/>
        </p:spPr>
        <p:txBody>
          <a:bodyPr/>
          <a:lstStyle>
            <a:lvl1pPr>
              <a:defRPr/>
            </a:lvl1pPr>
          </a:lstStyle>
          <a:p>
            <a:fld id="{BDF1C0CC-457D-4E41-8DC2-C6C2194C9DB5}" type="slidenum">
              <a:rPr lang="en-GB" altLang="en-US"/>
              <a:pPr/>
              <a:t>‹#›</a:t>
            </a:fld>
            <a:endParaRPr lang="en-GB" altLang="en-US"/>
          </a:p>
        </p:txBody>
      </p:sp>
    </p:spTree>
    <p:extLst>
      <p:ext uri="{BB962C8B-B14F-4D97-AF65-F5344CB8AC3E}">
        <p14:creationId xmlns:p14="http://schemas.microsoft.com/office/powerpoint/2010/main" val="410231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12">
            <a:extLst>
              <a:ext uri="{FF2B5EF4-FFF2-40B4-BE49-F238E27FC236}">
                <a16:creationId xmlns:a16="http://schemas.microsoft.com/office/drawing/2014/main" id="{4A04BB91-BA1F-B644-ACA0-2B477D3842AD}"/>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13">
            <a:extLst>
              <a:ext uri="{FF2B5EF4-FFF2-40B4-BE49-F238E27FC236}">
                <a16:creationId xmlns:a16="http://schemas.microsoft.com/office/drawing/2014/main" id="{B3C902DE-E44E-004E-AB25-18A3D65EAC72}"/>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14">
            <a:extLst>
              <a:ext uri="{FF2B5EF4-FFF2-40B4-BE49-F238E27FC236}">
                <a16:creationId xmlns:a16="http://schemas.microsoft.com/office/drawing/2014/main" id="{7FBDAF64-ADDA-A844-9489-57267B31858F}"/>
              </a:ext>
            </a:extLst>
          </p:cNvPr>
          <p:cNvSpPr>
            <a:spLocks noGrp="1" noChangeArrowheads="1"/>
          </p:cNvSpPr>
          <p:nvPr>
            <p:ph type="sldNum" sz="quarter" idx="12"/>
          </p:nvPr>
        </p:nvSpPr>
        <p:spPr>
          <a:ln/>
        </p:spPr>
        <p:txBody>
          <a:bodyPr/>
          <a:lstStyle>
            <a:lvl1pPr>
              <a:defRPr/>
            </a:lvl1pPr>
          </a:lstStyle>
          <a:p>
            <a:fld id="{3D31747D-1EAB-9C49-87AC-ADD31ECC0855}" type="slidenum">
              <a:rPr lang="en-GB" altLang="en-US"/>
              <a:pPr/>
              <a:t>‹#›</a:t>
            </a:fld>
            <a:endParaRPr lang="en-GB" altLang="en-US"/>
          </a:p>
        </p:txBody>
      </p:sp>
    </p:spTree>
    <p:extLst>
      <p:ext uri="{BB962C8B-B14F-4D97-AF65-F5344CB8AC3E}">
        <p14:creationId xmlns:p14="http://schemas.microsoft.com/office/powerpoint/2010/main" val="1248641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12">
            <a:extLst>
              <a:ext uri="{FF2B5EF4-FFF2-40B4-BE49-F238E27FC236}">
                <a16:creationId xmlns:a16="http://schemas.microsoft.com/office/drawing/2014/main" id="{5EEA806C-805F-0B44-92BA-5267112A8255}"/>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13">
            <a:extLst>
              <a:ext uri="{FF2B5EF4-FFF2-40B4-BE49-F238E27FC236}">
                <a16:creationId xmlns:a16="http://schemas.microsoft.com/office/drawing/2014/main" id="{04E0E2A0-51A8-2546-9AB3-190F63578FB7}"/>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14">
            <a:extLst>
              <a:ext uri="{FF2B5EF4-FFF2-40B4-BE49-F238E27FC236}">
                <a16:creationId xmlns:a16="http://schemas.microsoft.com/office/drawing/2014/main" id="{E20F6DE8-9E79-8642-ACDC-553232A61DE9}"/>
              </a:ext>
            </a:extLst>
          </p:cNvPr>
          <p:cNvSpPr>
            <a:spLocks noGrp="1" noChangeArrowheads="1"/>
          </p:cNvSpPr>
          <p:nvPr>
            <p:ph type="sldNum" sz="quarter" idx="12"/>
          </p:nvPr>
        </p:nvSpPr>
        <p:spPr>
          <a:ln/>
        </p:spPr>
        <p:txBody>
          <a:bodyPr/>
          <a:lstStyle>
            <a:lvl1pPr>
              <a:defRPr/>
            </a:lvl1pPr>
          </a:lstStyle>
          <a:p>
            <a:fld id="{DE89B645-B8B2-8846-BE4C-1C30B467BF63}" type="slidenum">
              <a:rPr lang="en-GB" altLang="en-US"/>
              <a:pPr/>
              <a:t>‹#›</a:t>
            </a:fld>
            <a:endParaRPr lang="en-GB" altLang="en-US"/>
          </a:p>
        </p:txBody>
      </p:sp>
    </p:spTree>
    <p:extLst>
      <p:ext uri="{BB962C8B-B14F-4D97-AF65-F5344CB8AC3E}">
        <p14:creationId xmlns:p14="http://schemas.microsoft.com/office/powerpoint/2010/main" val="771186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a:extLst>
              <a:ext uri="{FF2B5EF4-FFF2-40B4-BE49-F238E27FC236}">
                <a16:creationId xmlns:a16="http://schemas.microsoft.com/office/drawing/2014/main" id="{7CCC2F9B-7D5E-B442-8663-52AC48F7A018}"/>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13">
            <a:extLst>
              <a:ext uri="{FF2B5EF4-FFF2-40B4-BE49-F238E27FC236}">
                <a16:creationId xmlns:a16="http://schemas.microsoft.com/office/drawing/2014/main" id="{EB2337C7-C0A2-0D45-8BBC-5AD0726E458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14">
            <a:extLst>
              <a:ext uri="{FF2B5EF4-FFF2-40B4-BE49-F238E27FC236}">
                <a16:creationId xmlns:a16="http://schemas.microsoft.com/office/drawing/2014/main" id="{CD543B96-03A8-134E-8AF2-6B24AFAF0295}"/>
              </a:ext>
            </a:extLst>
          </p:cNvPr>
          <p:cNvSpPr>
            <a:spLocks noGrp="1" noChangeArrowheads="1"/>
          </p:cNvSpPr>
          <p:nvPr>
            <p:ph type="sldNum" sz="quarter" idx="12"/>
          </p:nvPr>
        </p:nvSpPr>
        <p:spPr>
          <a:ln/>
        </p:spPr>
        <p:txBody>
          <a:bodyPr/>
          <a:lstStyle>
            <a:lvl1pPr>
              <a:defRPr/>
            </a:lvl1pPr>
          </a:lstStyle>
          <a:p>
            <a:fld id="{0E4DEB66-CE19-A84F-BD00-FDC33B6D8ACA}" type="slidenum">
              <a:rPr lang="en-GB" altLang="en-US"/>
              <a:pPr/>
              <a:t>‹#›</a:t>
            </a:fld>
            <a:endParaRPr lang="en-GB" altLang="en-US"/>
          </a:p>
        </p:txBody>
      </p:sp>
    </p:spTree>
    <p:extLst>
      <p:ext uri="{BB962C8B-B14F-4D97-AF65-F5344CB8AC3E}">
        <p14:creationId xmlns:p14="http://schemas.microsoft.com/office/powerpoint/2010/main" val="383563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12">
            <a:extLst>
              <a:ext uri="{FF2B5EF4-FFF2-40B4-BE49-F238E27FC236}">
                <a16:creationId xmlns:a16="http://schemas.microsoft.com/office/drawing/2014/main" id="{5D089F1F-7C20-BC45-B70A-E385C4CFE53A}"/>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13">
            <a:extLst>
              <a:ext uri="{FF2B5EF4-FFF2-40B4-BE49-F238E27FC236}">
                <a16:creationId xmlns:a16="http://schemas.microsoft.com/office/drawing/2014/main" id="{6C237D25-1284-AE4D-B547-16F5222DDA2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14">
            <a:extLst>
              <a:ext uri="{FF2B5EF4-FFF2-40B4-BE49-F238E27FC236}">
                <a16:creationId xmlns:a16="http://schemas.microsoft.com/office/drawing/2014/main" id="{926704F7-645E-EF45-A006-9DEF35961B1E}"/>
              </a:ext>
            </a:extLst>
          </p:cNvPr>
          <p:cNvSpPr>
            <a:spLocks noGrp="1" noChangeArrowheads="1"/>
          </p:cNvSpPr>
          <p:nvPr>
            <p:ph type="sldNum" sz="quarter" idx="12"/>
          </p:nvPr>
        </p:nvSpPr>
        <p:spPr>
          <a:ln/>
        </p:spPr>
        <p:txBody>
          <a:bodyPr/>
          <a:lstStyle>
            <a:lvl1pPr>
              <a:defRPr/>
            </a:lvl1pPr>
          </a:lstStyle>
          <a:p>
            <a:fld id="{66FD171F-130C-DF43-8A28-2BE0325174D8}" type="slidenum">
              <a:rPr lang="en-GB" altLang="en-US"/>
              <a:pPr/>
              <a:t>‹#›</a:t>
            </a:fld>
            <a:endParaRPr lang="en-GB" altLang="en-US"/>
          </a:p>
        </p:txBody>
      </p:sp>
    </p:spTree>
    <p:extLst>
      <p:ext uri="{BB962C8B-B14F-4D97-AF65-F5344CB8AC3E}">
        <p14:creationId xmlns:p14="http://schemas.microsoft.com/office/powerpoint/2010/main" val="2630592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12">
            <a:extLst>
              <a:ext uri="{FF2B5EF4-FFF2-40B4-BE49-F238E27FC236}">
                <a16:creationId xmlns:a16="http://schemas.microsoft.com/office/drawing/2014/main" id="{DE4DA11E-261C-7446-BCC5-D017BB2E1FF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13">
            <a:extLst>
              <a:ext uri="{FF2B5EF4-FFF2-40B4-BE49-F238E27FC236}">
                <a16:creationId xmlns:a16="http://schemas.microsoft.com/office/drawing/2014/main" id="{FA44CBD6-1D11-BE4D-A919-72F45D81D84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14">
            <a:extLst>
              <a:ext uri="{FF2B5EF4-FFF2-40B4-BE49-F238E27FC236}">
                <a16:creationId xmlns:a16="http://schemas.microsoft.com/office/drawing/2014/main" id="{335E7142-B074-E64E-8BEE-8BFBFE6589F0}"/>
              </a:ext>
            </a:extLst>
          </p:cNvPr>
          <p:cNvSpPr>
            <a:spLocks noGrp="1" noChangeArrowheads="1"/>
          </p:cNvSpPr>
          <p:nvPr>
            <p:ph type="sldNum" sz="quarter" idx="12"/>
          </p:nvPr>
        </p:nvSpPr>
        <p:spPr>
          <a:ln/>
        </p:spPr>
        <p:txBody>
          <a:bodyPr/>
          <a:lstStyle>
            <a:lvl1pPr>
              <a:defRPr/>
            </a:lvl1pPr>
          </a:lstStyle>
          <a:p>
            <a:fld id="{9A0283DB-5BF1-754E-A65E-67CF585FD404}" type="slidenum">
              <a:rPr lang="en-GB" altLang="en-US"/>
              <a:pPr/>
              <a:t>‹#›</a:t>
            </a:fld>
            <a:endParaRPr lang="en-GB" altLang="en-US"/>
          </a:p>
        </p:txBody>
      </p:sp>
    </p:spTree>
    <p:extLst>
      <p:ext uri="{BB962C8B-B14F-4D97-AF65-F5344CB8AC3E}">
        <p14:creationId xmlns:p14="http://schemas.microsoft.com/office/powerpoint/2010/main" val="576840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FD6E5B8C-CB6F-8142-B3D5-92BEAAABA703}"/>
              </a:ext>
            </a:extLst>
          </p:cNvPr>
          <p:cNvGrpSpPr>
            <a:grpSpLocks/>
          </p:cNvGrpSpPr>
          <p:nvPr/>
        </p:nvGrpSpPr>
        <p:grpSpPr bwMode="auto">
          <a:xfrm>
            <a:off x="0" y="3902075"/>
            <a:ext cx="3400425" cy="2949575"/>
            <a:chOff x="0" y="2458"/>
            <a:chExt cx="2142" cy="1858"/>
          </a:xfrm>
        </p:grpSpPr>
        <p:sp>
          <p:nvSpPr>
            <p:cNvPr id="39939" name="Freeform 3">
              <a:extLst>
                <a:ext uri="{FF2B5EF4-FFF2-40B4-BE49-F238E27FC236}">
                  <a16:creationId xmlns:a16="http://schemas.microsoft.com/office/drawing/2014/main" id="{5F681A50-38B5-6346-B58A-491D0BB01D61}"/>
                </a:ext>
              </a:extLst>
            </p:cNvPr>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39940" name="Freeform 4">
              <a:extLst>
                <a:ext uri="{FF2B5EF4-FFF2-40B4-BE49-F238E27FC236}">
                  <a16:creationId xmlns:a16="http://schemas.microsoft.com/office/drawing/2014/main" id="{CE6AD729-764B-2441-A106-1884E4F5254C}"/>
                </a:ext>
              </a:extLst>
            </p:cNvPr>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39941" name="Freeform 5">
              <a:extLst>
                <a:ext uri="{FF2B5EF4-FFF2-40B4-BE49-F238E27FC236}">
                  <a16:creationId xmlns:a16="http://schemas.microsoft.com/office/drawing/2014/main" id="{CF051486-46DE-BB45-9C21-D2557637EBAD}"/>
                </a:ext>
              </a:extLst>
            </p:cNvPr>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39942" name="Freeform 6">
              <a:extLst>
                <a:ext uri="{FF2B5EF4-FFF2-40B4-BE49-F238E27FC236}">
                  <a16:creationId xmlns:a16="http://schemas.microsoft.com/office/drawing/2014/main" id="{C0425768-F9AF-BF4C-814D-6B6FB0FFFB4A}"/>
                </a:ext>
              </a:extLst>
            </p:cNvPr>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39943" name="Oval 7">
              <a:extLst>
                <a:ext uri="{FF2B5EF4-FFF2-40B4-BE49-F238E27FC236}">
                  <a16:creationId xmlns:a16="http://schemas.microsoft.com/office/drawing/2014/main" id="{80A7B2FE-BFB6-5045-9B2F-AB6E4185F020}"/>
                </a:ext>
              </a:extLst>
            </p:cNvPr>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ext uri="{AF507438-7753-43e0-B8FC-AC1667EBCBE1}"/>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39944" name="Oval 8">
              <a:extLst>
                <a:ext uri="{FF2B5EF4-FFF2-40B4-BE49-F238E27FC236}">
                  <a16:creationId xmlns:a16="http://schemas.microsoft.com/office/drawing/2014/main" id="{A166260C-2D13-344F-99CB-27D0B1CF5707}"/>
                </a:ext>
              </a:extLst>
            </p:cNvPr>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ext uri="{AF507438-7753-43e0-B8FC-AC1667EBCBE1}"/>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sp>
          <p:nvSpPr>
            <p:cNvPr id="39945" name="Oval 9">
              <a:extLst>
                <a:ext uri="{FF2B5EF4-FFF2-40B4-BE49-F238E27FC236}">
                  <a16:creationId xmlns:a16="http://schemas.microsoft.com/office/drawing/2014/main" id="{BA60D610-C9AD-9E49-9A39-C7B52657E19B}"/>
                </a:ext>
              </a:extLst>
            </p:cNvPr>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ext uri="{AF507438-7753-43e0-B8FC-AC1667EBCBE1}"/>
            </a:extLst>
          </p:spPr>
          <p:txBody>
            <a:bodyPr/>
            <a:lstStyle/>
            <a:p>
              <a:pPr eaLnBrk="1" hangingPunct="1">
                <a:defRPr/>
              </a:pPr>
              <a:endParaRPr lang="en-US">
                <a:effectLst>
                  <a:outerShdw blurRad="38100" dist="38100" dir="2700000" algn="tl">
                    <a:srgbClr val="000000">
                      <a:alpha val="43137"/>
                    </a:srgbClr>
                  </a:outerShdw>
                </a:effectLst>
                <a:latin typeface="Arial" charset="0"/>
                <a:ea typeface="ＭＳ Ｐゴシック" charset="0"/>
              </a:endParaRPr>
            </a:p>
          </p:txBody>
        </p:sp>
      </p:grpSp>
      <p:sp>
        <p:nvSpPr>
          <p:cNvPr id="39946" name="Rectangle 10">
            <a:extLst>
              <a:ext uri="{FF2B5EF4-FFF2-40B4-BE49-F238E27FC236}">
                <a16:creationId xmlns:a16="http://schemas.microsoft.com/office/drawing/2014/main" id="{3FC52881-7CD6-244C-9B3C-5FCA14B1792F}"/>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ctr" anchorCtr="1" compatLnSpc="1">
            <a:prstTxWarp prst="textNoShape">
              <a:avLst/>
            </a:prstTxWarp>
          </a:bodyPr>
          <a:lstStyle/>
          <a:p>
            <a:pPr lvl="0"/>
            <a:r>
              <a:rPr lang="en-GB"/>
              <a:t>Click to edit Master title style</a:t>
            </a:r>
          </a:p>
        </p:txBody>
      </p:sp>
      <p:sp>
        <p:nvSpPr>
          <p:cNvPr id="39947" name="Rectangle 11">
            <a:extLst>
              <a:ext uri="{FF2B5EF4-FFF2-40B4-BE49-F238E27FC236}">
                <a16:creationId xmlns:a16="http://schemas.microsoft.com/office/drawing/2014/main" id="{205EE0B7-1E01-A840-B01E-CE9DAEB8406B}"/>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9948" name="Rectangle 12">
            <a:extLst>
              <a:ext uri="{FF2B5EF4-FFF2-40B4-BE49-F238E27FC236}">
                <a16:creationId xmlns:a16="http://schemas.microsoft.com/office/drawing/2014/main" id="{93DC1EBD-C54A-8643-9592-93F43D742953}"/>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10199"/>
                  </a:outerShdw>
                </a:effectLst>
                <a:latin typeface="Arial" charset="0"/>
                <a:ea typeface="ＭＳ Ｐゴシック" charset="0"/>
                <a:cs typeface="+mn-cs"/>
              </a:defRPr>
            </a:lvl1pPr>
          </a:lstStyle>
          <a:p>
            <a:pPr>
              <a:defRPr/>
            </a:pPr>
            <a:endParaRPr lang="en-GB"/>
          </a:p>
        </p:txBody>
      </p:sp>
      <p:sp>
        <p:nvSpPr>
          <p:cNvPr id="39949" name="Rectangle 13">
            <a:extLst>
              <a:ext uri="{FF2B5EF4-FFF2-40B4-BE49-F238E27FC236}">
                <a16:creationId xmlns:a16="http://schemas.microsoft.com/office/drawing/2014/main" id="{F7E16BEB-29B2-6842-B794-EB96B884233B}"/>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10199"/>
                  </a:outerShdw>
                </a:effectLst>
                <a:latin typeface="Arial" charset="0"/>
                <a:ea typeface="ＭＳ Ｐゴシック" charset="0"/>
                <a:cs typeface="+mn-cs"/>
              </a:defRPr>
            </a:lvl1pPr>
          </a:lstStyle>
          <a:p>
            <a:pPr>
              <a:defRPr/>
            </a:pPr>
            <a:endParaRPr lang="en-GB"/>
          </a:p>
        </p:txBody>
      </p:sp>
      <p:sp>
        <p:nvSpPr>
          <p:cNvPr id="39950" name="Rectangle 14">
            <a:extLst>
              <a:ext uri="{FF2B5EF4-FFF2-40B4-BE49-F238E27FC236}">
                <a16:creationId xmlns:a16="http://schemas.microsoft.com/office/drawing/2014/main" id="{B43E0BD2-B282-A14A-A425-4550256DD3B1}"/>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EC3EDD00-5D5E-E444-8087-17132F0B5503}" type="slidenum">
              <a:rPr lang="en-GB" altLang="en-US"/>
              <a:pPr/>
              <a:t>‹#›</a:t>
            </a:fld>
            <a:endParaRPr lang="en-GB" altLang="en-US"/>
          </a:p>
        </p:txBody>
      </p:sp>
    </p:spTree>
  </p:cSld>
  <p:clrMap bg1="dk1" tx1="lt1" bg2="dk2" tx2="lt2" accent1="accent1" accent2="accent2" accent3="accent3" accent4="accent4" accent5="accent5" accent6="accent6" hlink="hlink" folHlink="folHlink"/>
  <p:sldLayoutIdLst>
    <p:sldLayoutId id="2147483897"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ＭＳ Ｐゴシック" charset="0"/>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ＭＳ Ｐゴシック" charset="0"/>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ea typeface="+mn-ea"/>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ea typeface="+mn-ea"/>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ea typeface="+mn-ea"/>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ea typeface="+mn-ea"/>
        </a:defRPr>
      </a:lvl5pPr>
      <a:lvl6pPr marL="2514600" indent="-228600" algn="l" rtl="0" fontAlgn="base">
        <a:spcBef>
          <a:spcPct val="20000"/>
        </a:spcBef>
        <a:spcAft>
          <a:spcPct val="0"/>
        </a:spcAft>
        <a:buClr>
          <a:schemeClr val="tx1"/>
        </a:buClr>
        <a:buSzPct val="75000"/>
        <a:buFont typeface="Wingdings" charset="0"/>
        <a:buChar char="l"/>
        <a:defRPr sz="2000">
          <a:solidFill>
            <a:schemeClr val="tx1"/>
          </a:solidFill>
          <a:effectLst>
            <a:outerShdw blurRad="38100" dist="38100" dir="2700000" algn="tl">
              <a:srgbClr val="010199"/>
            </a:outerShdw>
          </a:effectLst>
          <a:latin typeface="+mn-lt"/>
          <a:ea typeface="+mn-ea"/>
        </a:defRPr>
      </a:lvl6pPr>
      <a:lvl7pPr marL="2971800" indent="-228600" algn="l" rtl="0" fontAlgn="base">
        <a:spcBef>
          <a:spcPct val="20000"/>
        </a:spcBef>
        <a:spcAft>
          <a:spcPct val="0"/>
        </a:spcAft>
        <a:buClr>
          <a:schemeClr val="tx1"/>
        </a:buClr>
        <a:buSzPct val="75000"/>
        <a:buFont typeface="Wingdings" charset="0"/>
        <a:buChar char="l"/>
        <a:defRPr sz="2000">
          <a:solidFill>
            <a:schemeClr val="tx1"/>
          </a:solidFill>
          <a:effectLst>
            <a:outerShdw blurRad="38100" dist="38100" dir="2700000" algn="tl">
              <a:srgbClr val="010199"/>
            </a:outerShdw>
          </a:effectLst>
          <a:latin typeface="+mn-lt"/>
          <a:ea typeface="+mn-ea"/>
        </a:defRPr>
      </a:lvl7pPr>
      <a:lvl8pPr marL="3429000" indent="-228600" algn="l" rtl="0" fontAlgn="base">
        <a:spcBef>
          <a:spcPct val="20000"/>
        </a:spcBef>
        <a:spcAft>
          <a:spcPct val="0"/>
        </a:spcAft>
        <a:buClr>
          <a:schemeClr val="tx1"/>
        </a:buClr>
        <a:buSzPct val="75000"/>
        <a:buFont typeface="Wingdings" charset="0"/>
        <a:buChar char="l"/>
        <a:defRPr sz="2000">
          <a:solidFill>
            <a:schemeClr val="tx1"/>
          </a:solidFill>
          <a:effectLst>
            <a:outerShdw blurRad="38100" dist="38100" dir="2700000" algn="tl">
              <a:srgbClr val="010199"/>
            </a:outerShdw>
          </a:effectLst>
          <a:latin typeface="+mn-lt"/>
          <a:ea typeface="+mn-ea"/>
        </a:defRPr>
      </a:lvl8pPr>
      <a:lvl9pPr marL="3886200" indent="-228600" algn="l" rtl="0" fontAlgn="base">
        <a:spcBef>
          <a:spcPct val="20000"/>
        </a:spcBef>
        <a:spcAft>
          <a:spcPct val="0"/>
        </a:spcAft>
        <a:buClr>
          <a:schemeClr val="tx1"/>
        </a:buClr>
        <a:buSzPct val="75000"/>
        <a:buFont typeface="Wingdings" charset="0"/>
        <a:buChar char="l"/>
        <a:defRPr sz="2000">
          <a:solidFill>
            <a:schemeClr val="tx1"/>
          </a:solidFill>
          <a:effectLst>
            <a:outerShdw blurRad="38100" dist="38100" dir="2700000" algn="tl">
              <a:srgbClr val="010199"/>
            </a:outerShdw>
          </a:effectLst>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reonline.org.uk/knowing/big-ideas-into-practice/" TargetMode="External"/><Relationship Id="rId2" Type="http://schemas.openxmlformats.org/officeDocument/2006/relationships/hyperlink" Target="https://socialsciences.exeter.ac.uk/media/universityofexeter/collegeofsocialsciencesandinternationalstudies/education/research/groupsandnetworks/reandspiritualitynetwork/Big_Ideas_for_RE_E-Book.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FE17C61-4B4A-B249-906A-4F798C221544}"/>
              </a:ext>
            </a:extLst>
          </p:cNvPr>
          <p:cNvSpPr>
            <a:spLocks noGrp="1" noChangeArrowheads="1"/>
          </p:cNvSpPr>
          <p:nvPr>
            <p:ph type="ctrTitle"/>
          </p:nvPr>
        </p:nvSpPr>
        <p:spPr>
          <a:xfrm>
            <a:off x="685800" y="404813"/>
            <a:ext cx="7772400" cy="2016125"/>
          </a:xfrm>
        </p:spPr>
        <p:txBody>
          <a:bodyPr/>
          <a:lstStyle/>
          <a:p>
            <a:pPr algn="l" eaLnBrk="1" hangingPunct="1">
              <a:defRPr/>
            </a:pPr>
            <a:r>
              <a:rPr lang="en-GB" altLang="en-US" sz="3200">
                <a:latin typeface="Calibri" panose="020F0502020204030204" pitchFamily="34" charset="0"/>
              </a:rPr>
              <a:t>Championing the underdog: </a:t>
            </a:r>
            <a:br>
              <a:rPr lang="en-GB" altLang="en-US" sz="3200">
                <a:latin typeface="Calibri" panose="020F0502020204030204" pitchFamily="34" charset="0"/>
              </a:rPr>
            </a:br>
            <a:r>
              <a:rPr lang="en-GB" altLang="en-US" sz="3200">
                <a:latin typeface="Calibri" panose="020F0502020204030204" pitchFamily="34" charset="0"/>
              </a:rPr>
              <a:t>a positive pluralist approach to equality and diversity in religious education</a:t>
            </a:r>
          </a:p>
        </p:txBody>
      </p:sp>
      <p:sp>
        <p:nvSpPr>
          <p:cNvPr id="2051" name="Rectangle 3">
            <a:extLst>
              <a:ext uri="{FF2B5EF4-FFF2-40B4-BE49-F238E27FC236}">
                <a16:creationId xmlns:a16="http://schemas.microsoft.com/office/drawing/2014/main" id="{43E69E1F-70D1-9E49-9ECB-E173C2A234D2}"/>
              </a:ext>
            </a:extLst>
          </p:cNvPr>
          <p:cNvSpPr>
            <a:spLocks noGrp="1" noChangeArrowheads="1"/>
          </p:cNvSpPr>
          <p:nvPr>
            <p:ph type="subTitle" idx="1"/>
          </p:nvPr>
        </p:nvSpPr>
        <p:spPr>
          <a:xfrm>
            <a:off x="4648200" y="5943600"/>
            <a:ext cx="3956050" cy="685800"/>
          </a:xfrm>
        </p:spPr>
        <p:txBody>
          <a:bodyPr/>
          <a:lstStyle/>
          <a:p>
            <a:pPr eaLnBrk="1" hangingPunct="1">
              <a:lnSpc>
                <a:spcPct val="90000"/>
              </a:lnSpc>
              <a:buFont typeface="Wingdings" pitchFamily="2" charset="2"/>
              <a:buNone/>
              <a:defRPr/>
            </a:pPr>
            <a:r>
              <a:rPr lang="en-GB" altLang="en-US" sz="2800">
                <a:effectLst>
                  <a:outerShdw blurRad="38100" dist="38100" dir="2700000" algn="tl">
                    <a:srgbClr val="000000"/>
                  </a:outerShdw>
                </a:effectLst>
              </a:rPr>
              <a:t>Professor Denise Cush</a:t>
            </a:r>
          </a:p>
        </p:txBody>
      </p:sp>
      <p:sp>
        <p:nvSpPr>
          <p:cNvPr id="2054" name="Rectangle 6">
            <a:extLst>
              <a:ext uri="{FF2B5EF4-FFF2-40B4-BE49-F238E27FC236}">
                <a16:creationId xmlns:a16="http://schemas.microsoft.com/office/drawing/2014/main" id="{71D23380-8FDC-FC44-B499-8DB960D4C176}"/>
              </a:ext>
            </a:extLst>
          </p:cNvPr>
          <p:cNvSpPr>
            <a:spLocks noChangeArrowheads="1"/>
          </p:cNvSpPr>
          <p:nvPr/>
        </p:nvSpPr>
        <p:spPr bwMode="auto">
          <a:xfrm>
            <a:off x="4057650" y="2971800"/>
            <a:ext cx="9144000" cy="0"/>
          </a:xfrm>
          <a:prstGeom prst="rect">
            <a:avLst/>
          </a:prstGeom>
          <a:noFill/>
          <a:ln>
            <a:noFill/>
          </a:ln>
          <a:effectLst/>
        </p:spPr>
        <p:txBody>
          <a:bodyPr>
            <a:spAutoFit/>
          </a:bodyPr>
          <a:lstStyle/>
          <a:p>
            <a:pPr eaLnBrk="1" hangingPunct="1">
              <a:defRPr/>
            </a:pPr>
            <a:endParaRPr lang="en-US" dirty="0">
              <a:effectLst>
                <a:outerShdw blurRad="38100" dist="38100" dir="2700000" algn="tl">
                  <a:srgbClr val="000000">
                    <a:alpha val="43137"/>
                  </a:srgbClr>
                </a:outerShdw>
              </a:effectLst>
              <a:latin typeface="Arial" charset="0"/>
              <a:ea typeface="ＭＳ Ｐゴシック" charset="0"/>
            </a:endParaRPr>
          </a:p>
        </p:txBody>
      </p:sp>
      <p:pic>
        <p:nvPicPr>
          <p:cNvPr id="5125" name="Picture 5">
            <a:extLst>
              <a:ext uri="{FF2B5EF4-FFF2-40B4-BE49-F238E27FC236}">
                <a16:creationId xmlns:a16="http://schemas.microsoft.com/office/drawing/2014/main" id="{0D0502FB-E77C-0F4A-9C3F-043BDDECE2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4581525"/>
            <a:ext cx="1944687"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8" descr="Bath Spa Students.jpg">
            <a:extLst>
              <a:ext uri="{FF2B5EF4-FFF2-40B4-BE49-F238E27FC236}">
                <a16:creationId xmlns:a16="http://schemas.microsoft.com/office/drawing/2014/main" id="{415F805E-9BF6-634A-8857-0161E479D85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565400"/>
            <a:ext cx="3516313" cy="267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71092-98E6-B94D-999E-39B013A06526}"/>
              </a:ext>
            </a:extLst>
          </p:cNvPr>
          <p:cNvSpPr>
            <a:spLocks noGrp="1"/>
          </p:cNvSpPr>
          <p:nvPr>
            <p:ph type="title"/>
          </p:nvPr>
        </p:nvSpPr>
        <p:spPr/>
        <p:txBody>
          <a:bodyPr/>
          <a:lstStyle/>
          <a:p>
            <a:pPr>
              <a:defRPr/>
            </a:pPr>
            <a:r>
              <a:rPr lang="en-US" altLang="en-US">
                <a:latin typeface="Calibri" panose="020F0502020204030204" pitchFamily="34" charset="0"/>
              </a:rPr>
              <a:t>Pluralism, Diversity and Equality</a:t>
            </a:r>
          </a:p>
        </p:txBody>
      </p:sp>
      <p:sp>
        <p:nvSpPr>
          <p:cNvPr id="3" name="Content Placeholder 2">
            <a:extLst>
              <a:ext uri="{FF2B5EF4-FFF2-40B4-BE49-F238E27FC236}">
                <a16:creationId xmlns:a16="http://schemas.microsoft.com/office/drawing/2014/main" id="{04B56344-4160-AC48-8895-02AAD456A3F8}"/>
              </a:ext>
            </a:extLst>
          </p:cNvPr>
          <p:cNvSpPr>
            <a:spLocks noGrp="1"/>
          </p:cNvSpPr>
          <p:nvPr>
            <p:ph idx="1"/>
          </p:nvPr>
        </p:nvSpPr>
        <p:spPr>
          <a:xfrm>
            <a:off x="457200" y="1412875"/>
            <a:ext cx="8229600" cy="4718050"/>
          </a:xfrm>
        </p:spPr>
        <p:txBody>
          <a:bodyPr/>
          <a:lstStyle/>
          <a:p>
            <a:pPr>
              <a:defRPr/>
            </a:pPr>
            <a:r>
              <a:rPr lang="en-US" altLang="en-US" sz="2800">
                <a:effectLst>
                  <a:outerShdw blurRad="38100" dist="38100" dir="2700000" algn="tl">
                    <a:srgbClr val="000000"/>
                  </a:outerShdw>
                </a:effectLst>
                <a:latin typeface="Calibri" panose="020F0502020204030204" pitchFamily="34" charset="0"/>
              </a:rPr>
              <a:t>Positive Pluralism implies welcoming  diversity and promoting equality</a:t>
            </a:r>
          </a:p>
          <a:p>
            <a:pPr>
              <a:defRPr/>
            </a:pPr>
            <a:r>
              <a:rPr lang="en-US" altLang="en-US" sz="2800">
                <a:effectLst>
                  <a:outerShdw blurRad="38100" dist="38100" dir="2700000" algn="tl">
                    <a:srgbClr val="000000"/>
                  </a:outerShdw>
                </a:effectLst>
                <a:latin typeface="Calibri" panose="020F0502020204030204" pitchFamily="34" charset="0"/>
              </a:rPr>
              <a:t>2010 UK Equality Act - protected characteristics include ‘religion and belief’, the people rather than the ‘isms’</a:t>
            </a:r>
          </a:p>
          <a:p>
            <a:pPr>
              <a:defRPr/>
            </a:pPr>
            <a:r>
              <a:rPr lang="en-US" altLang="en-US" sz="2800">
                <a:effectLst>
                  <a:outerShdw blurRad="38100" dist="38100" dir="2700000" algn="tl">
                    <a:srgbClr val="000000"/>
                  </a:outerShdw>
                </a:effectLst>
                <a:latin typeface="Calibri" panose="020F0502020204030204" pitchFamily="34" charset="0"/>
              </a:rPr>
              <a:t>Are religions and worldviews and their adherents treated equally in RE?</a:t>
            </a:r>
          </a:p>
          <a:p>
            <a:pPr>
              <a:defRPr/>
            </a:pPr>
            <a:r>
              <a:rPr lang="en-US" altLang="en-US" sz="2800">
                <a:effectLst>
                  <a:outerShdw blurRad="38100" dist="38100" dir="2700000" algn="tl">
                    <a:srgbClr val="000000"/>
                  </a:outerShdw>
                </a:effectLst>
                <a:latin typeface="Calibri" panose="020F0502020204030204" pitchFamily="34" charset="0"/>
              </a:rPr>
              <a:t>Not really –Christianity v the rest, the Big Six v smaller traditions, ‘religions’ v ‘non-religious worldviews…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448BE-BBE5-3F40-A8C8-1E92B0975D50}"/>
              </a:ext>
            </a:extLst>
          </p:cNvPr>
          <p:cNvSpPr>
            <a:spLocks noGrp="1"/>
          </p:cNvSpPr>
          <p:nvPr>
            <p:ph type="title"/>
          </p:nvPr>
        </p:nvSpPr>
        <p:spPr/>
        <p:txBody>
          <a:bodyPr/>
          <a:lstStyle/>
          <a:p>
            <a:pPr>
              <a:defRPr/>
            </a:pPr>
            <a:r>
              <a:rPr lang="en-US" altLang="en-US">
                <a:latin typeface="Calibri" panose="020F0502020204030204" pitchFamily="34" charset="0"/>
              </a:rPr>
              <a:t>Religionism in Religious Education</a:t>
            </a:r>
          </a:p>
        </p:txBody>
      </p:sp>
      <p:sp>
        <p:nvSpPr>
          <p:cNvPr id="3" name="Content Placeholder 2">
            <a:extLst>
              <a:ext uri="{FF2B5EF4-FFF2-40B4-BE49-F238E27FC236}">
                <a16:creationId xmlns:a16="http://schemas.microsoft.com/office/drawing/2014/main" id="{08836DDD-3EDC-4740-826A-FDBA19C2ECE6}"/>
              </a:ext>
            </a:extLst>
          </p:cNvPr>
          <p:cNvSpPr>
            <a:spLocks noGrp="1"/>
          </p:cNvSpPr>
          <p:nvPr>
            <p:ph idx="1"/>
          </p:nvPr>
        </p:nvSpPr>
        <p:spPr>
          <a:xfrm>
            <a:off x="755650" y="1341438"/>
            <a:ext cx="8229600" cy="4860925"/>
          </a:xfrm>
        </p:spPr>
        <p:txBody>
          <a:bodyPr/>
          <a:lstStyle/>
          <a:p>
            <a:pPr>
              <a:defRPr/>
            </a:pPr>
            <a:r>
              <a:rPr lang="en-GB" altLang="en-US">
                <a:effectLst>
                  <a:outerShdw blurRad="38100" dist="38100" dir="2700000" algn="tl">
                    <a:srgbClr val="000000"/>
                  </a:outerShdw>
                </a:effectLst>
              </a:rPr>
              <a:t> </a:t>
            </a:r>
            <a:r>
              <a:rPr lang="ja-JP" altLang="en-GB">
                <a:effectLst>
                  <a:outerShdw blurRad="38100" dist="38100" dir="2700000" algn="tl">
                    <a:srgbClr val="000000"/>
                  </a:outerShdw>
                </a:effectLst>
              </a:rPr>
              <a:t>‘</a:t>
            </a:r>
            <a:r>
              <a:rPr lang="en-GB" altLang="ja-JP">
                <a:effectLst>
                  <a:outerShdw blurRad="38100" dist="38100" dir="2700000" algn="tl">
                    <a:srgbClr val="000000"/>
                  </a:outerShdw>
                </a:effectLst>
                <a:latin typeface="Calibri" panose="020F0502020204030204" pitchFamily="34" charset="0"/>
              </a:rPr>
              <a:t>Religionism</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 </a:t>
            </a:r>
            <a:r>
              <a:rPr lang="en-GB" altLang="ja-JP">
                <a:solidFill>
                  <a:srgbClr val="CCFFCC"/>
                </a:solidFill>
                <a:effectLst>
                  <a:outerShdw blurRad="38100" dist="38100" dir="2700000" algn="tl">
                    <a:srgbClr val="FFFFFF"/>
                  </a:outerShdw>
                </a:effectLst>
                <a:latin typeface="Calibri" panose="020F0502020204030204" pitchFamily="34" charset="0"/>
              </a:rPr>
              <a:t>(Hull, 1992) </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tribalistic</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 identity involving rejection and exclusion</a:t>
            </a:r>
          </a:p>
          <a:p>
            <a:pPr>
              <a:defRPr/>
            </a:pPr>
            <a:r>
              <a:rPr lang="en-US" altLang="en-US">
                <a:effectLst>
                  <a:outerShdw blurRad="38100" dist="38100" dir="2700000" algn="tl">
                    <a:srgbClr val="000000"/>
                  </a:outerShdw>
                </a:effectLst>
                <a:latin typeface="Calibri" panose="020F0502020204030204" pitchFamily="34" charset="0"/>
              </a:rPr>
              <a:t>1988 Education Reform Act (England and Wales) and 1994 guidance</a:t>
            </a:r>
          </a:p>
          <a:p>
            <a:pPr>
              <a:defRPr/>
            </a:pPr>
            <a:r>
              <a:rPr lang="en-US" altLang="en-US">
                <a:effectLst>
                  <a:outerShdw blurRad="38100" dist="38100" dir="2700000" algn="tl">
                    <a:srgbClr val="000000"/>
                  </a:outerShdw>
                </a:effectLst>
                <a:latin typeface="Calibri" panose="020F0502020204030204" pitchFamily="34" charset="0"/>
              </a:rPr>
              <a:t>‘Fundamental distinction’ (Hull, 1993)</a:t>
            </a:r>
          </a:p>
          <a:p>
            <a:pPr>
              <a:defRPr/>
            </a:pPr>
            <a:r>
              <a:rPr lang="en-US" altLang="en-US">
                <a:effectLst>
                  <a:outerShdw blurRad="38100" dist="38100" dir="2700000" algn="tl">
                    <a:srgbClr val="000000"/>
                  </a:outerShdw>
                </a:effectLst>
                <a:latin typeface="Calibri" panose="020F0502020204030204" pitchFamily="34" charset="0"/>
              </a:rPr>
              <a:t>Christianity versus ‘other religions’</a:t>
            </a:r>
          </a:p>
          <a:p>
            <a:pPr>
              <a:defRPr/>
            </a:pPr>
            <a:r>
              <a:rPr lang="en-US" altLang="en-US">
                <a:effectLst>
                  <a:outerShdw blurRad="38100" dist="38100" dir="2700000" algn="tl">
                    <a:srgbClr val="000000"/>
                  </a:outerShdw>
                </a:effectLst>
                <a:latin typeface="Calibri" panose="020F0502020204030204" pitchFamily="34" charset="0"/>
              </a:rPr>
              <a:t>Issues of power, advocacy, funding…</a:t>
            </a:r>
          </a:p>
          <a:p>
            <a:pPr>
              <a:defRPr/>
            </a:pPr>
            <a:r>
              <a:rPr lang="en-US" altLang="en-US">
                <a:effectLst>
                  <a:outerShdw blurRad="38100" dist="38100" dir="2700000" algn="tl">
                    <a:srgbClr val="000000"/>
                  </a:outerShdw>
                </a:effectLst>
                <a:latin typeface="Calibri" panose="020F0502020204030204" pitchFamily="34" charset="0"/>
              </a:rPr>
              <a:t>Swedish RE as ‘marinated in Lutheran Protestantism’(Berglund, 2013)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9EA37F8A-5804-704B-8904-20068548373E}"/>
              </a:ext>
            </a:extLst>
          </p:cNvPr>
          <p:cNvSpPr>
            <a:spLocks noGrp="1" noChangeArrowheads="1"/>
          </p:cNvSpPr>
          <p:nvPr>
            <p:ph type="ctrTitle"/>
          </p:nvPr>
        </p:nvSpPr>
        <p:spPr>
          <a:xfrm>
            <a:off x="685800" y="260350"/>
            <a:ext cx="7772400" cy="865188"/>
          </a:xfrm>
        </p:spPr>
        <p:txBody>
          <a:bodyPr/>
          <a:lstStyle/>
          <a:p>
            <a:pPr eaLnBrk="1" hangingPunct="1">
              <a:defRPr/>
            </a:pPr>
            <a:br>
              <a:rPr lang="en-GB" altLang="en-US" sz="3600"/>
            </a:br>
            <a:r>
              <a:rPr lang="en-GB" altLang="en-US">
                <a:latin typeface="Calibri" panose="020F0502020204030204" pitchFamily="34" charset="0"/>
              </a:rPr>
              <a:t>The Big Six</a:t>
            </a:r>
          </a:p>
        </p:txBody>
      </p:sp>
      <p:sp>
        <p:nvSpPr>
          <p:cNvPr id="76803" name="Rectangle 3">
            <a:extLst>
              <a:ext uri="{FF2B5EF4-FFF2-40B4-BE49-F238E27FC236}">
                <a16:creationId xmlns:a16="http://schemas.microsoft.com/office/drawing/2014/main" id="{AA68D103-AFC7-6844-8785-5156668AC709}"/>
              </a:ext>
            </a:extLst>
          </p:cNvPr>
          <p:cNvSpPr>
            <a:spLocks noGrp="1" noChangeArrowheads="1"/>
          </p:cNvSpPr>
          <p:nvPr>
            <p:ph type="subTitle" idx="1"/>
          </p:nvPr>
        </p:nvSpPr>
        <p:spPr>
          <a:xfrm>
            <a:off x="304800" y="1447800"/>
            <a:ext cx="8610600" cy="4789488"/>
          </a:xfrm>
        </p:spPr>
        <p:txBody>
          <a:bodyPr/>
          <a:lstStyle/>
          <a:p>
            <a:pPr algn="l" eaLnBrk="1" hangingPunct="1">
              <a:buFontTx/>
              <a:buChar char="•"/>
              <a:defRPr/>
            </a:pPr>
            <a:r>
              <a:rPr lang="en-GB" altLang="en-US">
                <a:effectLst>
                  <a:outerShdw blurRad="38100" dist="38100" dir="2700000" algn="tl">
                    <a:srgbClr val="000000"/>
                  </a:outerShdw>
                </a:effectLst>
              </a:rPr>
              <a:t> </a:t>
            </a:r>
            <a:r>
              <a:rPr lang="en-GB" altLang="en-US">
                <a:effectLst>
                  <a:outerShdw blurRad="38100" dist="38100" dir="2700000" algn="tl">
                    <a:srgbClr val="000000"/>
                  </a:outerShdw>
                </a:effectLst>
                <a:latin typeface="Calibri" panose="020F0502020204030204" pitchFamily="34" charset="0"/>
              </a:rPr>
              <a:t>Buddhism, Christianity, Hinduism, Islam, Judaism, Sikhism – why?</a:t>
            </a:r>
          </a:p>
          <a:p>
            <a:pPr algn="l" eaLnBrk="1" hangingPunct="1">
              <a:buFontTx/>
              <a:buChar char="•"/>
              <a:defRPr/>
            </a:pPr>
            <a:r>
              <a:rPr lang="en-GB" altLang="en-US">
                <a:effectLst>
                  <a:outerShdw blurRad="38100" dist="38100" dir="2700000" algn="tl">
                    <a:srgbClr val="000000"/>
                  </a:outerShdw>
                </a:effectLst>
                <a:latin typeface="Calibri" panose="020F0502020204030204" pitchFamily="34" charset="0"/>
              </a:rPr>
              <a:t> An artefact of English RE in the 1980s</a:t>
            </a:r>
          </a:p>
          <a:p>
            <a:pPr algn="l" eaLnBrk="1" hangingPunct="1">
              <a:buFontTx/>
              <a:buChar char="•"/>
              <a:defRPr/>
            </a:pPr>
            <a:r>
              <a:rPr lang="en-GB" altLang="en-US">
                <a:effectLst>
                  <a:outerShdw blurRad="38100" dist="38100" dir="2700000" algn="tl">
                    <a:srgbClr val="000000"/>
                  </a:outerShdw>
                </a:effectLst>
                <a:latin typeface="Calibri" panose="020F0502020204030204" pitchFamily="34" charset="0"/>
              </a:rPr>
              <a:t> Cole, 1981 cf Cole, 1984 </a:t>
            </a:r>
          </a:p>
          <a:p>
            <a:pPr algn="l" eaLnBrk="1" hangingPunct="1">
              <a:buFontTx/>
              <a:buChar char="•"/>
              <a:defRPr/>
            </a:pPr>
            <a:r>
              <a:rPr lang="en-US" altLang="en-US">
                <a:effectLst>
                  <a:outerShdw blurRad="38100" dist="38100" dir="2700000" algn="tl">
                    <a:srgbClr val="000000"/>
                  </a:outerShdw>
                </a:effectLst>
                <a:latin typeface="Calibri" panose="020F0502020204030204" pitchFamily="34" charset="0"/>
              </a:rPr>
              <a:t>‘one religion after another, each in a watertight compartment’ (Hull, 1993)</a:t>
            </a:r>
            <a:endParaRPr lang="en-GB" altLang="en-US">
              <a:effectLst>
                <a:outerShdw blurRad="38100" dist="38100" dir="2700000" algn="tl">
                  <a:srgbClr val="000000"/>
                </a:outerShdw>
              </a:effectLst>
              <a:latin typeface="Calibri" panose="020F0502020204030204" pitchFamily="34" charset="0"/>
            </a:endParaRPr>
          </a:p>
          <a:p>
            <a:pPr algn="l" eaLnBrk="1" hangingPunct="1">
              <a:buFontTx/>
              <a:buChar char="•"/>
              <a:defRPr/>
            </a:pPr>
            <a:r>
              <a:rPr lang="en-GB" altLang="en-US">
                <a:effectLst>
                  <a:outerShdw blurRad="38100" dist="38100" dir="2700000" algn="tl">
                    <a:srgbClr val="000000"/>
                  </a:outerShdw>
                </a:effectLst>
                <a:latin typeface="Calibri" panose="020F0502020204030204" pitchFamily="34" charset="0"/>
              </a:rPr>
              <a:t> Reification/construction of </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religion</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 </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religions</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 and</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world religions</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 is religion a meaningful category? Are ‘religions’ monolithic or distinct?</a:t>
            </a:r>
          </a:p>
          <a:p>
            <a:pPr algn="l" eaLnBrk="1" hangingPunct="1">
              <a:buFontTx/>
              <a:buChar char="•"/>
              <a:defRPr/>
            </a:pPr>
            <a:r>
              <a:rPr lang="en-GB" altLang="en-US">
                <a:effectLst>
                  <a:outerShdw blurRad="38100" dist="38100" dir="2700000" algn="tl">
                    <a:srgbClr val="000000"/>
                  </a:outerShdw>
                </a:effectLst>
                <a:latin typeface="Calibri" panose="020F0502020204030204" pitchFamily="34"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F4A9F-9A44-6F4B-8332-49F693B97A4D}"/>
              </a:ext>
            </a:extLst>
          </p:cNvPr>
          <p:cNvSpPr>
            <a:spLocks noGrp="1"/>
          </p:cNvSpPr>
          <p:nvPr>
            <p:ph type="title"/>
          </p:nvPr>
        </p:nvSpPr>
        <p:spPr/>
        <p:txBody>
          <a:bodyPr/>
          <a:lstStyle/>
          <a:p>
            <a:pPr>
              <a:defRPr/>
            </a:pPr>
            <a:r>
              <a:rPr lang="en-US" altLang="en-US">
                <a:latin typeface="Calibri" panose="020F0502020204030204" pitchFamily="34" charset="0"/>
              </a:rPr>
              <a:t>Including a wider range</a:t>
            </a:r>
          </a:p>
        </p:txBody>
      </p:sp>
      <p:sp>
        <p:nvSpPr>
          <p:cNvPr id="3" name="Content Placeholder 2">
            <a:extLst>
              <a:ext uri="{FF2B5EF4-FFF2-40B4-BE49-F238E27FC236}">
                <a16:creationId xmlns:a16="http://schemas.microsoft.com/office/drawing/2014/main" id="{AA8A85FB-0940-9F40-A424-97EAA73AB8C4}"/>
              </a:ext>
            </a:extLst>
          </p:cNvPr>
          <p:cNvSpPr>
            <a:spLocks noGrp="1"/>
          </p:cNvSpPr>
          <p:nvPr>
            <p:ph idx="1"/>
          </p:nvPr>
        </p:nvSpPr>
        <p:spPr>
          <a:xfrm>
            <a:off x="468313" y="1484313"/>
            <a:ext cx="8207375" cy="4718050"/>
          </a:xfrm>
        </p:spPr>
        <p:txBody>
          <a:bodyPr/>
          <a:lstStyle/>
          <a:p>
            <a:pPr>
              <a:defRPr/>
            </a:pPr>
            <a:r>
              <a:rPr lang="en-US" altLang="en-US">
                <a:effectLst/>
                <a:latin typeface="Calibri" panose="020F0502020204030204" pitchFamily="34" charset="0"/>
              </a:rPr>
              <a:t>Value the backgrounds of all pupils so include a wider range: do I count?</a:t>
            </a:r>
          </a:p>
          <a:p>
            <a:pPr>
              <a:defRPr/>
            </a:pPr>
            <a:r>
              <a:rPr lang="en-US" altLang="en-US">
                <a:effectLst/>
                <a:latin typeface="Calibri" panose="020F0502020204030204" pitchFamily="34" charset="0"/>
              </a:rPr>
              <a:t>A limited range leads to an impoverished concept of religion – need Dharmic as well as Abrahamic, local/indigenous/newer as well as Big Six</a:t>
            </a:r>
          </a:p>
          <a:p>
            <a:pPr>
              <a:defRPr/>
            </a:pPr>
            <a:r>
              <a:rPr lang="en-US" altLang="en-US">
                <a:effectLst>
                  <a:outerShdw blurRad="38100" dist="38100" dir="2700000" algn="tl">
                    <a:srgbClr val="000000"/>
                  </a:outerShdw>
                </a:effectLst>
                <a:latin typeface="Calibri" panose="020F0502020204030204" pitchFamily="34" charset="0"/>
              </a:rPr>
              <a:t>‘Mixed faith families and the ‘existentially interfaith’ (Nesbitt, 2011)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47E4B-8130-2C4B-ADA0-E1F20CD3D7AE}"/>
              </a:ext>
            </a:extLst>
          </p:cNvPr>
          <p:cNvSpPr>
            <a:spLocks noGrp="1"/>
          </p:cNvSpPr>
          <p:nvPr>
            <p:ph type="title"/>
          </p:nvPr>
        </p:nvSpPr>
        <p:spPr/>
        <p:txBody>
          <a:bodyPr/>
          <a:lstStyle/>
          <a:p>
            <a:pPr>
              <a:defRPr/>
            </a:pPr>
            <a:r>
              <a:rPr lang="en-US" altLang="en-US">
                <a:latin typeface="Calibri" panose="020F0502020204030204" pitchFamily="34" charset="0"/>
              </a:rPr>
              <a:t>Including a wider range</a:t>
            </a:r>
          </a:p>
        </p:txBody>
      </p:sp>
      <p:sp>
        <p:nvSpPr>
          <p:cNvPr id="3" name="Content Placeholder 2">
            <a:extLst>
              <a:ext uri="{FF2B5EF4-FFF2-40B4-BE49-F238E27FC236}">
                <a16:creationId xmlns:a16="http://schemas.microsoft.com/office/drawing/2014/main" id="{996BAE6E-A8B8-C647-89F8-A2F5940F3DCB}"/>
              </a:ext>
            </a:extLst>
          </p:cNvPr>
          <p:cNvSpPr>
            <a:spLocks noGrp="1"/>
          </p:cNvSpPr>
          <p:nvPr>
            <p:ph idx="1"/>
          </p:nvPr>
        </p:nvSpPr>
        <p:spPr>
          <a:xfrm>
            <a:off x="468313" y="1484313"/>
            <a:ext cx="8207375" cy="4718050"/>
          </a:xfrm>
        </p:spPr>
        <p:txBody>
          <a:bodyPr/>
          <a:lstStyle/>
          <a:p>
            <a:pPr>
              <a:defRPr/>
            </a:pPr>
            <a:r>
              <a:rPr lang="en-US" altLang="en-US" sz="2800">
                <a:effectLst/>
                <a:latin typeface="Calibri" panose="020F0502020204030204" pitchFamily="34" charset="0"/>
              </a:rPr>
              <a:t>‘</a:t>
            </a:r>
            <a:r>
              <a:rPr lang="en-US" altLang="ja-JP" sz="2800">
                <a:effectLst/>
                <a:latin typeface="Calibri" panose="020F0502020204030204" pitchFamily="34" charset="0"/>
              </a:rPr>
              <a:t>Bahá</a:t>
            </a:r>
            <a:r>
              <a:rPr lang="en-US" altLang="en-US" sz="2800">
                <a:effectLst/>
                <a:latin typeface="Calibri" panose="020F0502020204030204" pitchFamily="34" charset="0"/>
              </a:rPr>
              <a:t>’</a:t>
            </a:r>
            <a:r>
              <a:rPr lang="en-US" altLang="ja-JP" sz="2800">
                <a:effectLst/>
                <a:latin typeface="Calibri" panose="020F0502020204030204" pitchFamily="34" charset="0"/>
              </a:rPr>
              <a:t>í Faith, Jainism and Zoroastrianism</a:t>
            </a:r>
            <a:r>
              <a:rPr lang="en-US" altLang="en-US" sz="2800">
                <a:effectLst/>
                <a:latin typeface="Calibri" panose="020F0502020204030204" pitchFamily="34" charset="0"/>
              </a:rPr>
              <a:t>’</a:t>
            </a:r>
            <a:r>
              <a:rPr lang="en-US" altLang="ja-JP" sz="2800">
                <a:effectLst/>
                <a:latin typeface="Calibri" panose="020F0502020204030204" pitchFamily="34" charset="0"/>
              </a:rPr>
              <a:t> (QCA2004)</a:t>
            </a:r>
          </a:p>
          <a:p>
            <a:pPr>
              <a:defRPr/>
            </a:pPr>
            <a:r>
              <a:rPr lang="en-US" altLang="en-US" sz="2800">
                <a:effectLst>
                  <a:outerShdw blurRad="38100" dist="38100" dir="2700000" algn="tl">
                    <a:srgbClr val="000000"/>
                  </a:outerShdw>
                </a:effectLst>
                <a:latin typeface="Calibri" panose="020F0502020204030204" pitchFamily="34" charset="0"/>
              </a:rPr>
              <a:t>Other ancient traditions: Chinese and Japanese religions/philosophies (Daoism, Confucianism, Shinto…)</a:t>
            </a:r>
          </a:p>
          <a:p>
            <a:pPr>
              <a:defRPr/>
            </a:pPr>
            <a:r>
              <a:rPr lang="en-US" altLang="en-US" sz="2800">
                <a:effectLst>
                  <a:outerShdw blurRad="38100" dist="38100" dir="2700000" algn="tl">
                    <a:srgbClr val="000000"/>
                  </a:outerShdw>
                </a:effectLst>
                <a:latin typeface="Calibri" panose="020F0502020204030204" pitchFamily="34" charset="0"/>
              </a:rPr>
              <a:t>Newer religious movements eg Rastafari, Mormons, Jehovah’s Witnesses</a:t>
            </a:r>
          </a:p>
          <a:p>
            <a:pPr>
              <a:defRPr/>
            </a:pPr>
            <a:r>
              <a:rPr lang="en-US" altLang="en-US" sz="2800">
                <a:effectLst>
                  <a:outerShdw blurRad="38100" dist="38100" dir="2700000" algn="tl">
                    <a:srgbClr val="000000"/>
                  </a:outerShdw>
                </a:effectLst>
                <a:latin typeface="Calibri" panose="020F0502020204030204" pitchFamily="34" charset="0"/>
              </a:rPr>
              <a:t>Paganism (Druids, Wicca, Goddess spirituality)</a:t>
            </a:r>
          </a:p>
          <a:p>
            <a:pPr>
              <a:defRPr/>
            </a:pPr>
            <a:r>
              <a:rPr lang="en-GB" altLang="en-US" sz="2800">
                <a:effectLst/>
                <a:latin typeface="Calibri" panose="020F0502020204030204" pitchFamily="34" charset="0"/>
              </a:rPr>
              <a:t>'Indigenous' traditions and spiritualities native to America (N &amp; S), Australia, New Zealand, Africa and their presence in diaspora. </a:t>
            </a:r>
          </a:p>
          <a:p>
            <a:pPr>
              <a:defRPr/>
            </a:pPr>
            <a:endParaRPr lang="en-US" altLang="en-US">
              <a:effectLst>
                <a:outerShdw blurRad="38100" dist="38100" dir="2700000" algn="tl">
                  <a:srgbClr val="000000"/>
                </a:outerShdw>
              </a:effectLst>
              <a:latin typeface="Calibri" panose="020F0502020204030204" pitchFamily="34" charset="0"/>
            </a:endParaRPr>
          </a:p>
          <a:p>
            <a:pPr>
              <a:defRPr/>
            </a:pPr>
            <a:r>
              <a:rPr lang="en-US" altLang="en-US">
                <a:effectLst>
                  <a:outerShdw blurRad="38100" dist="38100" dir="2700000" algn="tl">
                    <a:srgbClr val="000000"/>
                  </a:outerShdw>
                </a:effectLst>
                <a:latin typeface="Calibri" panose="020F0502020204030204" pitchFamily="34"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AB5A2-2320-DF4B-80E0-D2B50B821D73}"/>
              </a:ext>
            </a:extLst>
          </p:cNvPr>
          <p:cNvSpPr>
            <a:spLocks noGrp="1"/>
          </p:cNvSpPr>
          <p:nvPr>
            <p:ph type="title"/>
          </p:nvPr>
        </p:nvSpPr>
        <p:spPr>
          <a:xfrm>
            <a:off x="457200" y="0"/>
            <a:ext cx="8229600" cy="1417638"/>
          </a:xfrm>
        </p:spPr>
        <p:txBody>
          <a:bodyPr/>
          <a:lstStyle/>
          <a:p>
            <a:pPr>
              <a:defRPr/>
            </a:pPr>
            <a:r>
              <a:rPr lang="en-US" altLang="en-US">
                <a:latin typeface="Calibri" panose="020F0502020204030204" pitchFamily="34" charset="0"/>
              </a:rPr>
              <a:t>Including non-religious worldviews</a:t>
            </a:r>
          </a:p>
        </p:txBody>
      </p:sp>
      <p:sp>
        <p:nvSpPr>
          <p:cNvPr id="3" name="Content Placeholder 2">
            <a:extLst>
              <a:ext uri="{FF2B5EF4-FFF2-40B4-BE49-F238E27FC236}">
                <a16:creationId xmlns:a16="http://schemas.microsoft.com/office/drawing/2014/main" id="{A86A4F21-B824-C643-97B2-3AD4399F0007}"/>
              </a:ext>
            </a:extLst>
          </p:cNvPr>
          <p:cNvSpPr>
            <a:spLocks noGrp="1"/>
          </p:cNvSpPr>
          <p:nvPr>
            <p:ph idx="1"/>
          </p:nvPr>
        </p:nvSpPr>
        <p:spPr>
          <a:xfrm>
            <a:off x="468313" y="1196975"/>
            <a:ext cx="8207375" cy="5005388"/>
          </a:xfrm>
        </p:spPr>
        <p:txBody>
          <a:bodyPr/>
          <a:lstStyle/>
          <a:p>
            <a:pPr>
              <a:defRPr/>
            </a:pPr>
            <a:r>
              <a:rPr lang="en-US" altLang="en-US" sz="2800">
                <a:effectLst>
                  <a:outerShdw blurRad="38100" dist="38100" dir="2700000" algn="tl">
                    <a:srgbClr val="000000"/>
                  </a:outerShdw>
                </a:effectLst>
                <a:latin typeface="Calibri" panose="020F0502020204030204" pitchFamily="34" charset="0"/>
              </a:rPr>
              <a:t>The </a:t>
            </a:r>
            <a:r>
              <a:rPr lang="en-US" altLang="en-US" sz="2800" i="1">
                <a:effectLst>
                  <a:outerShdw blurRad="38100" dist="38100" dir="2700000" algn="tl">
                    <a:srgbClr val="000000"/>
                  </a:outerShdw>
                </a:effectLst>
                <a:latin typeface="Calibri" panose="020F0502020204030204" pitchFamily="34" charset="0"/>
              </a:rPr>
              <a:t>Toledo  Guiding Principles </a:t>
            </a:r>
            <a:r>
              <a:rPr lang="en-US" altLang="en-US" sz="2800">
                <a:effectLst>
                  <a:outerShdw blurRad="38100" dist="38100" dir="2700000" algn="tl">
                    <a:srgbClr val="000000"/>
                  </a:outerShdw>
                </a:effectLst>
                <a:latin typeface="Calibri" panose="020F0502020204030204" pitchFamily="34" charset="0"/>
              </a:rPr>
              <a:t>2007 to include </a:t>
            </a:r>
            <a:r>
              <a:rPr lang="en-GB" altLang="en-US" sz="2800">
                <a:effectLst/>
                <a:latin typeface="Calibri" panose="020F0502020204030204" pitchFamily="34" charset="0"/>
              </a:rPr>
              <a:t>‘religious and non-religious views in a way that is inclusive, fair and respectful’</a:t>
            </a:r>
          </a:p>
          <a:p>
            <a:pPr>
              <a:defRPr/>
            </a:pPr>
            <a:r>
              <a:rPr lang="en-GB" altLang="en-US" sz="2800">
                <a:effectLst/>
                <a:latin typeface="Calibri" panose="020F0502020204030204" pitchFamily="34" charset="0"/>
              </a:rPr>
              <a:t>1994 exclusion of Humanism</a:t>
            </a:r>
            <a:endParaRPr lang="en-US" altLang="en-US" sz="2800">
              <a:effectLst>
                <a:outerShdw blurRad="38100" dist="38100" dir="2700000" algn="tl">
                  <a:srgbClr val="000000"/>
                </a:outerShdw>
              </a:effectLst>
              <a:latin typeface="Calibri" panose="020F0502020204030204" pitchFamily="34" charset="0"/>
            </a:endParaRPr>
          </a:p>
          <a:p>
            <a:pPr>
              <a:defRPr/>
            </a:pPr>
            <a:r>
              <a:rPr lang="en-US" altLang="en-US" sz="2800">
                <a:effectLst>
                  <a:outerShdw blurRad="38100" dist="38100" dir="2700000" algn="tl">
                    <a:srgbClr val="000000"/>
                  </a:outerShdw>
                </a:effectLst>
                <a:latin typeface="Calibri" panose="020F0502020204030204" pitchFamily="34" charset="0"/>
              </a:rPr>
              <a:t>The largest minority/silent majority (Rudge, 1998)</a:t>
            </a:r>
          </a:p>
          <a:p>
            <a:pPr>
              <a:defRPr/>
            </a:pPr>
            <a:r>
              <a:rPr lang="en-US" altLang="en-US" sz="2800">
                <a:effectLst>
                  <a:outerShdw blurRad="38100" dist="38100" dir="2700000" algn="tl">
                    <a:srgbClr val="000000"/>
                  </a:outerShdw>
                </a:effectLst>
                <a:latin typeface="Calibri" panose="020F0502020204030204" pitchFamily="34" charset="0"/>
              </a:rPr>
              <a:t>Census data (2001: 16%, 2011: 25%) </a:t>
            </a:r>
          </a:p>
          <a:p>
            <a:pPr>
              <a:defRPr/>
            </a:pPr>
            <a:r>
              <a:rPr lang="en-US" altLang="en-US" sz="2800">
                <a:effectLst>
                  <a:outerShdw blurRad="38100" dist="38100" dir="2700000" algn="tl">
                    <a:srgbClr val="000000"/>
                  </a:outerShdw>
                </a:effectLst>
                <a:latin typeface="Calibri" panose="020F0502020204030204" pitchFamily="34" charset="0"/>
              </a:rPr>
              <a:t>Woodhead’s claim (2016 a and b) for December 2015 as the tipping point into a ‘non-religious’ majority in Britain</a:t>
            </a:r>
          </a:p>
          <a:p>
            <a:pPr>
              <a:defRPr/>
            </a:pPr>
            <a:r>
              <a:rPr lang="en-US" altLang="en-US" sz="2800">
                <a:effectLst>
                  <a:outerShdw blurRad="38100" dist="38100" dir="2700000" algn="tl">
                    <a:srgbClr val="000000"/>
                  </a:outerShdw>
                </a:effectLst>
                <a:latin typeface="Calibri" panose="020F0502020204030204" pitchFamily="34" charset="0"/>
              </a:rPr>
              <a:t>‘No religion is the new religion’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1834C-64FC-D84C-9CE2-1ABC613BDE6F}"/>
              </a:ext>
            </a:extLst>
          </p:cNvPr>
          <p:cNvSpPr>
            <a:spLocks noGrp="1"/>
          </p:cNvSpPr>
          <p:nvPr>
            <p:ph type="title"/>
          </p:nvPr>
        </p:nvSpPr>
        <p:spPr/>
        <p:txBody>
          <a:bodyPr/>
          <a:lstStyle/>
          <a:p>
            <a:pPr>
              <a:defRPr/>
            </a:pPr>
            <a:r>
              <a:rPr lang="en-US" altLang="en-US">
                <a:latin typeface="Calibri" panose="020F0502020204030204" pitchFamily="34" charset="0"/>
              </a:rPr>
              <a:t>Including non-religious worldviews</a:t>
            </a:r>
            <a:r>
              <a:rPr lang="en-US" altLang="en-US"/>
              <a:t> </a:t>
            </a:r>
          </a:p>
        </p:txBody>
      </p:sp>
      <p:sp>
        <p:nvSpPr>
          <p:cNvPr id="3" name="Content Placeholder 2">
            <a:extLst>
              <a:ext uri="{FF2B5EF4-FFF2-40B4-BE49-F238E27FC236}">
                <a16:creationId xmlns:a16="http://schemas.microsoft.com/office/drawing/2014/main" id="{4EFE6801-7C64-BA4C-AF93-2534CFD6EEF0}"/>
              </a:ext>
            </a:extLst>
          </p:cNvPr>
          <p:cNvSpPr>
            <a:spLocks noGrp="1"/>
          </p:cNvSpPr>
          <p:nvPr>
            <p:ph idx="1"/>
          </p:nvPr>
        </p:nvSpPr>
        <p:spPr/>
        <p:txBody>
          <a:bodyPr/>
          <a:lstStyle/>
          <a:p>
            <a:pPr>
              <a:defRPr/>
            </a:pPr>
            <a:r>
              <a:rPr lang="en-US" altLang="en-US">
                <a:effectLst>
                  <a:outerShdw blurRad="38100" dist="38100" dir="2700000" algn="tl">
                    <a:srgbClr val="000000"/>
                  </a:outerShdw>
                </a:effectLst>
                <a:latin typeface="Calibri" panose="020F0502020204030204" pitchFamily="34" charset="0"/>
              </a:rPr>
              <a:t>Must include non-religious worldviews to reflect pupils’ backgrounds </a:t>
            </a:r>
          </a:p>
          <a:p>
            <a:pPr>
              <a:defRPr/>
            </a:pPr>
            <a:r>
              <a:rPr lang="en-US" altLang="en-US">
                <a:effectLst>
                  <a:outerShdw blurRad="38100" dist="38100" dir="2700000" algn="tl">
                    <a:srgbClr val="000000"/>
                  </a:outerShdw>
                </a:effectLst>
                <a:latin typeface="Calibri" panose="020F0502020204030204" pitchFamily="34" charset="0"/>
              </a:rPr>
              <a:t>18-24 year olds ‘no religion’ = 60%</a:t>
            </a:r>
          </a:p>
          <a:p>
            <a:pPr>
              <a:defRPr/>
            </a:pPr>
            <a:r>
              <a:rPr lang="en-US" altLang="en-US">
                <a:effectLst>
                  <a:outerShdw blurRad="38100" dist="38100" dir="2700000" algn="tl">
                    <a:srgbClr val="000000"/>
                  </a:outerShdw>
                </a:effectLst>
                <a:latin typeface="Calibri" panose="020F0502020204030204" pitchFamily="34" charset="0"/>
              </a:rPr>
              <a:t>And to question whether RE is just about ‘religions’</a:t>
            </a:r>
          </a:p>
          <a:p>
            <a:pPr>
              <a:defRPr/>
            </a:pPr>
            <a:r>
              <a:rPr lang="en-US" altLang="en-US">
                <a:effectLst>
                  <a:outerShdw blurRad="38100" dist="38100" dir="2700000" algn="tl">
                    <a:srgbClr val="000000"/>
                  </a:outerShdw>
                </a:effectLst>
              </a:rPr>
              <a:t>‘</a:t>
            </a:r>
            <a:r>
              <a:rPr lang="en-US" altLang="ja-JP">
                <a:effectLst>
                  <a:outerShdw blurRad="38100" dist="38100" dir="2700000" algn="tl">
                    <a:srgbClr val="000000"/>
                  </a:outerShdw>
                </a:effectLst>
                <a:latin typeface="Calibri" panose="020F0502020204030204" pitchFamily="34" charset="0"/>
              </a:rPr>
              <a:t>Religion has become something that other people do</a:t>
            </a:r>
            <a:r>
              <a:rPr lang="en-US" altLang="en-US">
                <a:effectLst>
                  <a:outerShdw blurRad="38100" dist="38100" dir="2700000" algn="tl">
                    <a:srgbClr val="000000"/>
                  </a:outerShdw>
                </a:effectLst>
                <a:latin typeface="Calibri" panose="020F0502020204030204" pitchFamily="34" charset="0"/>
              </a:rPr>
              <a:t>’</a:t>
            </a:r>
            <a:r>
              <a:rPr lang="en-US" altLang="ja-JP">
                <a:effectLst>
                  <a:outerShdw blurRad="38100" dist="38100" dir="2700000" algn="tl">
                    <a:srgbClr val="000000"/>
                  </a:outerShdw>
                </a:effectLst>
                <a:latin typeface="Calibri" panose="020F0502020204030204" pitchFamily="34" charset="0"/>
              </a:rPr>
              <a:t> (Andrew Brown)</a:t>
            </a:r>
          </a:p>
          <a:p>
            <a:pPr>
              <a:defRPr/>
            </a:pPr>
            <a:endParaRPr lang="en-US" altLang="en-US">
              <a:effectLst>
                <a:outerShdw blurRad="38100" dist="38100" dir="2700000" algn="tl">
                  <a:srgbClr val="000000"/>
                </a:outerShdw>
              </a:effectLst>
              <a:latin typeface="Calibri" panose="020F0502020204030204" pitchFamily="34" charset="0"/>
            </a:endParaRPr>
          </a:p>
          <a:p>
            <a:pPr>
              <a:defRPr/>
            </a:pPr>
            <a:endParaRPr lang="en-US" altLang="en-US">
              <a:effectLst>
                <a:outerShdw blurRad="38100" dist="38100" dir="2700000" algn="tl">
                  <a:srgbClr val="000000"/>
                </a:outerShdw>
              </a:effectLst>
              <a:latin typeface="Calibri" panose="020F0502020204030204" pitchFamily="34" charset="0"/>
            </a:endParaRPr>
          </a:p>
          <a:p>
            <a:pPr>
              <a:defRPr/>
            </a:pPr>
            <a:endParaRPr lang="en-US" altLang="en-US">
              <a:effectLst>
                <a:outerShdw blurRad="38100" dist="38100" dir="2700000" algn="tl">
                  <a:srgbClr val="000000"/>
                </a:outerShdw>
              </a:effectLst>
              <a:latin typeface="Calibri" panose="020F0502020204030204" pitchFamily="34" charset="0"/>
            </a:endParaRPr>
          </a:p>
          <a:p>
            <a:pPr>
              <a:defRPr/>
            </a:pPr>
            <a:endParaRPr lang="en-US" altLang="en-US">
              <a:effectLst>
                <a:outerShdw blurRad="38100" dist="38100" dir="2700000" algn="tl">
                  <a:srgbClr val="000000"/>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D64A8-940D-5848-AABE-80DCDE6D0E57}"/>
              </a:ext>
            </a:extLst>
          </p:cNvPr>
          <p:cNvSpPr>
            <a:spLocks noGrp="1"/>
          </p:cNvSpPr>
          <p:nvPr>
            <p:ph type="title"/>
          </p:nvPr>
        </p:nvSpPr>
        <p:spPr>
          <a:xfrm>
            <a:off x="457200" y="0"/>
            <a:ext cx="8229600" cy="1417638"/>
          </a:xfrm>
        </p:spPr>
        <p:txBody>
          <a:bodyPr/>
          <a:lstStyle/>
          <a:p>
            <a:pPr>
              <a:defRPr/>
            </a:pPr>
            <a:r>
              <a:rPr lang="en-US" altLang="en-US" sz="3600">
                <a:latin typeface="Calibri" panose="020F0502020204030204" pitchFamily="34" charset="0"/>
              </a:rPr>
              <a:t>Differential treatment of ‘major’ religions</a:t>
            </a:r>
          </a:p>
        </p:txBody>
      </p:sp>
      <p:sp>
        <p:nvSpPr>
          <p:cNvPr id="3" name="Content Placeholder 2">
            <a:extLst>
              <a:ext uri="{FF2B5EF4-FFF2-40B4-BE49-F238E27FC236}">
                <a16:creationId xmlns:a16="http://schemas.microsoft.com/office/drawing/2014/main" id="{5E9607B6-432B-D544-9BBE-40C6162BC557}"/>
              </a:ext>
            </a:extLst>
          </p:cNvPr>
          <p:cNvSpPr>
            <a:spLocks noGrp="1"/>
          </p:cNvSpPr>
          <p:nvPr>
            <p:ph idx="1"/>
          </p:nvPr>
        </p:nvSpPr>
        <p:spPr>
          <a:xfrm>
            <a:off x="468313" y="1484313"/>
            <a:ext cx="8207375" cy="4718050"/>
          </a:xfrm>
        </p:spPr>
        <p:txBody>
          <a:bodyPr/>
          <a:lstStyle/>
          <a:p>
            <a:pPr>
              <a:defRPr/>
            </a:pPr>
            <a:r>
              <a:rPr lang="en-US" altLang="en-US">
                <a:effectLst>
                  <a:outerShdw blurRad="38100" dist="38100" dir="2700000" algn="tl">
                    <a:srgbClr val="000000"/>
                  </a:outerShdw>
                </a:effectLst>
                <a:latin typeface="Calibri" panose="020F0502020204030204" pitchFamily="34" charset="0"/>
              </a:rPr>
              <a:t>Some are more equal than others</a:t>
            </a:r>
          </a:p>
          <a:p>
            <a:pPr>
              <a:defRPr/>
            </a:pPr>
            <a:r>
              <a:rPr lang="en-US" altLang="en-US">
                <a:effectLst>
                  <a:outerShdw blurRad="38100" dist="38100" dir="2700000" algn="tl">
                    <a:srgbClr val="000000"/>
                  </a:outerShdw>
                </a:effectLst>
                <a:latin typeface="Calibri" panose="020F0502020204030204" pitchFamily="34" charset="0"/>
              </a:rPr>
              <a:t>‘Mentions’ in REC 2013: </a:t>
            </a:r>
            <a:r>
              <a:rPr lang="en-US" altLang="en-US">
                <a:effectLst/>
                <a:latin typeface="Calibri" panose="020F0502020204030204" pitchFamily="34" charset="0"/>
              </a:rPr>
              <a:t>Christianity 26, Islam 16, Judaism 15, Hinduism 13, Humanism 7, Buddhism 5, Sikhism 4, Jains/Zoroastrians/</a:t>
            </a:r>
            <a:r>
              <a:rPr lang="en-GB" altLang="en-US">
                <a:effectLst/>
                <a:latin typeface="Calibri" panose="020F0502020204030204" pitchFamily="34" charset="0"/>
              </a:rPr>
              <a:t>Bahá’í 2, Jehovah’s Witnesses and Latter Day Saints 1, Pagans 0. </a:t>
            </a:r>
            <a:endParaRPr lang="en-US" altLang="en-US">
              <a:effectLst>
                <a:outerShdw blurRad="38100" dist="38100" dir="2700000" algn="tl">
                  <a:srgbClr val="000000"/>
                </a:outerShdw>
              </a:effectLst>
              <a:latin typeface="Calibri" panose="020F0502020204030204" pitchFamily="34" charset="0"/>
            </a:endParaRPr>
          </a:p>
          <a:p>
            <a:pPr>
              <a:defRPr/>
            </a:pPr>
            <a:r>
              <a:rPr lang="en-US" altLang="en-US">
                <a:effectLst>
                  <a:outerShdw blurRad="38100" dist="38100" dir="2700000" algn="tl">
                    <a:srgbClr val="000000"/>
                  </a:outerShdw>
                </a:effectLst>
                <a:latin typeface="Calibri" panose="020F0502020204030204" pitchFamily="34" charset="0"/>
              </a:rPr>
              <a:t>‘Abrahamic’ more than ‘</a:t>
            </a:r>
            <a:r>
              <a:rPr lang="en-US" altLang="ja-JP">
                <a:effectLst>
                  <a:outerShdw blurRad="38100" dist="38100" dir="2700000" algn="tl">
                    <a:srgbClr val="000000"/>
                  </a:outerShdw>
                </a:effectLst>
                <a:latin typeface="Calibri" panose="020F0502020204030204" pitchFamily="34" charset="0"/>
              </a:rPr>
              <a:t>Dharmic</a:t>
            </a:r>
            <a:r>
              <a:rPr lang="en-US" altLang="en-US">
                <a:effectLst>
                  <a:outerShdw blurRad="38100" dist="38100" dir="2700000" algn="tl">
                    <a:srgbClr val="000000"/>
                  </a:outerShdw>
                </a:effectLst>
                <a:latin typeface="Calibri" panose="020F0502020204030204" pitchFamily="34" charset="0"/>
              </a:rPr>
              <a:t>’</a:t>
            </a:r>
            <a:endParaRPr lang="en-US" altLang="ja-JP">
              <a:effectLst>
                <a:outerShdw blurRad="38100" dist="38100" dir="2700000" algn="tl">
                  <a:srgbClr val="000000"/>
                </a:outerShdw>
              </a:effectLst>
              <a:latin typeface="Calibri" panose="020F0502020204030204" pitchFamily="34" charset="0"/>
            </a:endParaRPr>
          </a:p>
          <a:p>
            <a:pPr>
              <a:buFont typeface="Wingdings" pitchFamily="2" charset="2"/>
              <a:buNone/>
              <a:defRPr/>
            </a:pPr>
            <a:endParaRPr lang="en-US" altLang="en-US">
              <a:effectLst>
                <a:outerShdw blurRad="38100" dist="38100" dir="2700000" algn="tl">
                  <a:srgbClr val="000000"/>
                </a:outerShdw>
              </a:effectLst>
              <a:latin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0AB91-E468-3F4F-B588-9BE045294662}"/>
              </a:ext>
            </a:extLst>
          </p:cNvPr>
          <p:cNvSpPr>
            <a:spLocks noGrp="1"/>
          </p:cNvSpPr>
          <p:nvPr>
            <p:ph type="title"/>
          </p:nvPr>
        </p:nvSpPr>
        <p:spPr/>
        <p:txBody>
          <a:bodyPr/>
          <a:lstStyle/>
          <a:p>
            <a:pPr>
              <a:defRPr/>
            </a:pPr>
            <a:r>
              <a:rPr lang="en-US" altLang="en-US" sz="3600">
                <a:latin typeface="Calibri" panose="020F0502020204030204" pitchFamily="34" charset="0"/>
              </a:rPr>
              <a:t>Differential treatment of ‘major’ religions</a:t>
            </a:r>
            <a:endParaRPr lang="en-US" altLang="en-US" sz="3600"/>
          </a:p>
        </p:txBody>
      </p:sp>
      <p:sp>
        <p:nvSpPr>
          <p:cNvPr id="3" name="Content Placeholder 2">
            <a:extLst>
              <a:ext uri="{FF2B5EF4-FFF2-40B4-BE49-F238E27FC236}">
                <a16:creationId xmlns:a16="http://schemas.microsoft.com/office/drawing/2014/main" id="{7D775B56-7661-5C4A-969F-8A47536F431D}"/>
              </a:ext>
            </a:extLst>
          </p:cNvPr>
          <p:cNvSpPr>
            <a:spLocks noGrp="1"/>
          </p:cNvSpPr>
          <p:nvPr>
            <p:ph idx="1"/>
          </p:nvPr>
        </p:nvSpPr>
        <p:spPr>
          <a:xfrm>
            <a:off x="457200" y="1412875"/>
            <a:ext cx="8229600" cy="4718050"/>
          </a:xfrm>
        </p:spPr>
        <p:txBody>
          <a:bodyPr/>
          <a:lstStyle/>
          <a:p>
            <a:pPr>
              <a:defRPr/>
            </a:pPr>
            <a:r>
              <a:rPr lang="en-US" altLang="en-US">
                <a:effectLst>
                  <a:outerShdw blurRad="38100" dist="38100" dir="2700000" algn="tl">
                    <a:srgbClr val="000000"/>
                  </a:outerShdw>
                </a:effectLst>
                <a:latin typeface="Calibri" panose="020F0502020204030204" pitchFamily="34" charset="0"/>
              </a:rPr>
              <a:t>Islam – prioritised or neglected but why?</a:t>
            </a:r>
          </a:p>
          <a:p>
            <a:pPr>
              <a:defRPr/>
            </a:pPr>
            <a:r>
              <a:rPr lang="en-US" altLang="en-US">
                <a:effectLst>
                  <a:outerShdw blurRad="38100" dist="38100" dir="2700000" algn="tl">
                    <a:srgbClr val="000000"/>
                  </a:outerShdw>
                </a:effectLst>
                <a:latin typeface="Calibri" panose="020F0502020204030204" pitchFamily="34" charset="0"/>
              </a:rPr>
              <a:t>Neglect of Buddhism (Backus &amp; Cush 2008), Sikhism</a:t>
            </a:r>
          </a:p>
          <a:p>
            <a:pPr eaLnBrk="1" hangingPunct="1">
              <a:buFontTx/>
              <a:buChar char="•"/>
              <a:defRPr/>
            </a:pPr>
            <a:r>
              <a:rPr lang="en-GB" altLang="en-US">
                <a:effectLst>
                  <a:outerShdw blurRad="38100" dist="38100" dir="2700000" algn="tl">
                    <a:srgbClr val="000000"/>
                  </a:outerShdw>
                </a:effectLst>
              </a:rPr>
              <a:t> </a:t>
            </a:r>
            <a:r>
              <a:rPr lang="en-GB" altLang="en-US">
                <a:effectLst>
                  <a:outerShdw blurRad="38100" dist="38100" dir="2700000" algn="tl">
                    <a:srgbClr val="000000"/>
                  </a:outerShdw>
                </a:effectLst>
                <a:latin typeface="Calibri" panose="020F0502020204030204" pitchFamily="34" charset="0"/>
              </a:rPr>
              <a:t>Hindu tradition: not so much neglected as distorted (Jackson, 1996)</a:t>
            </a:r>
          </a:p>
          <a:p>
            <a:pPr eaLnBrk="1" hangingPunct="1">
              <a:buFontTx/>
              <a:buChar char="•"/>
              <a:defRPr/>
            </a:pPr>
            <a:r>
              <a:rPr lang="en-GB" altLang="en-US">
                <a:effectLst>
                  <a:outerShdw blurRad="38100" dist="38100" dir="2700000" algn="tl">
                    <a:srgbClr val="000000"/>
                  </a:outerShdw>
                </a:effectLst>
                <a:latin typeface="Calibri" panose="020F0502020204030204" pitchFamily="34" charset="0"/>
              </a:rPr>
              <a:t> Christianity: in one sense predominant (DfE,1994) but reified, distorted, unreal (Hayward, 2006) and badly taught (OFSTED, 2010 onwards)</a:t>
            </a:r>
          </a:p>
          <a:p>
            <a:pPr>
              <a:defRPr/>
            </a:pPr>
            <a:endParaRPr lang="en-US" altLang="en-US">
              <a:effectLst>
                <a:outerShdw blurRad="38100" dist="38100" dir="2700000" algn="tl">
                  <a:srgbClr val="000000"/>
                </a:outerShdw>
              </a:effectLst>
              <a:latin typeface="Calibri" panose="020F0502020204030204" pitchFamily="34" charset="0"/>
            </a:endParaRPr>
          </a:p>
          <a:p>
            <a:pPr>
              <a:defRPr/>
            </a:pPr>
            <a:endParaRPr lang="en-US" altLang="en-US">
              <a:effectLst>
                <a:outerShdw blurRad="38100" dist="38100" dir="2700000" algn="tl">
                  <a:srgbClr val="000000"/>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A9F74-05A6-8F42-815D-E6789772EB40}"/>
              </a:ext>
            </a:extLst>
          </p:cNvPr>
          <p:cNvSpPr>
            <a:spLocks noGrp="1"/>
          </p:cNvSpPr>
          <p:nvPr>
            <p:ph type="title"/>
          </p:nvPr>
        </p:nvSpPr>
        <p:spPr/>
        <p:txBody>
          <a:bodyPr/>
          <a:lstStyle/>
          <a:p>
            <a:pPr>
              <a:defRPr/>
            </a:pPr>
            <a:r>
              <a:rPr lang="en-US" altLang="en-US" sz="3600">
                <a:latin typeface="Calibri" panose="020F0502020204030204" pitchFamily="34" charset="0"/>
              </a:rPr>
              <a:t>Differential treatment of ‘major’ religions</a:t>
            </a:r>
            <a:endParaRPr lang="en-US" altLang="en-US" sz="3600"/>
          </a:p>
        </p:txBody>
      </p:sp>
      <p:sp>
        <p:nvSpPr>
          <p:cNvPr id="3" name="Content Placeholder 2">
            <a:extLst>
              <a:ext uri="{FF2B5EF4-FFF2-40B4-BE49-F238E27FC236}">
                <a16:creationId xmlns:a16="http://schemas.microsoft.com/office/drawing/2014/main" id="{A3D920D9-0577-844E-920A-4DC15EC3E58A}"/>
              </a:ext>
            </a:extLst>
          </p:cNvPr>
          <p:cNvSpPr>
            <a:spLocks noGrp="1"/>
          </p:cNvSpPr>
          <p:nvPr>
            <p:ph idx="1"/>
          </p:nvPr>
        </p:nvSpPr>
        <p:spPr>
          <a:xfrm>
            <a:off x="457200" y="1484313"/>
            <a:ext cx="8229600" cy="4646612"/>
          </a:xfrm>
        </p:spPr>
        <p:txBody>
          <a:bodyPr/>
          <a:lstStyle/>
          <a:p>
            <a:pPr>
              <a:defRPr/>
            </a:pPr>
            <a:r>
              <a:rPr lang="en-US" altLang="en-US" sz="2800" dirty="0">
                <a:effectLst>
                  <a:outerShdw blurRad="38100" dist="38100" dir="2700000" algn="tl">
                    <a:srgbClr val="000000"/>
                  </a:outerShdw>
                </a:effectLst>
                <a:latin typeface="Calibri" panose="020F0502020204030204" pitchFamily="34" charset="0"/>
              </a:rPr>
              <a:t>Some traditions studied via theology and philosophy (Christianity, Buddhism, Humanism and Atheism?) – beliefs, teaching and ideas. A level.</a:t>
            </a:r>
          </a:p>
          <a:p>
            <a:pPr>
              <a:defRPr/>
            </a:pPr>
            <a:r>
              <a:rPr lang="en-US" altLang="en-US" sz="2800" dirty="0">
                <a:effectLst>
                  <a:outerShdw blurRad="38100" dist="38100" dir="2700000" algn="tl">
                    <a:srgbClr val="000000"/>
                  </a:outerShdw>
                </a:effectLst>
                <a:latin typeface="Calibri" panose="020F0502020204030204" pitchFamily="34" charset="0"/>
              </a:rPr>
              <a:t>Others studied via sociology and ethnography (Islam, Hinduism, Sikhism, Judaism?) – customs and practices. GCSE. (cf. Thomas and </a:t>
            </a:r>
            <a:r>
              <a:rPr lang="en-US" altLang="en-US" sz="2800" dirty="0" err="1">
                <a:effectLst>
                  <a:outerShdw blurRad="38100" dist="38100" dir="2700000" algn="tl">
                    <a:srgbClr val="000000"/>
                  </a:outerShdw>
                </a:effectLst>
                <a:latin typeface="Calibri" panose="020F0502020204030204" pitchFamily="34" charset="0"/>
              </a:rPr>
              <a:t>Rolin</a:t>
            </a:r>
            <a:r>
              <a:rPr lang="en-US" altLang="en-US" sz="2800" dirty="0">
                <a:effectLst>
                  <a:outerShdw blurRad="38100" dist="38100" dir="2700000" algn="tl">
                    <a:srgbClr val="000000"/>
                  </a:outerShdw>
                </a:effectLst>
                <a:latin typeface="Calibri" panose="020F0502020204030204" pitchFamily="34" charset="0"/>
              </a:rPr>
              <a:t>, 2019)</a:t>
            </a:r>
          </a:p>
          <a:p>
            <a:pPr>
              <a:defRPr/>
            </a:pPr>
            <a:r>
              <a:rPr lang="en-US" altLang="en-US" sz="2800" dirty="0">
                <a:effectLst>
                  <a:outerShdw blurRad="38100" dist="38100" dir="2700000" algn="tl">
                    <a:srgbClr val="000000"/>
                  </a:outerShdw>
                </a:effectLst>
                <a:latin typeface="Calibri" panose="020F0502020204030204" pitchFamily="34" charset="0"/>
              </a:rPr>
              <a:t> What is this implying?</a:t>
            </a:r>
          </a:p>
          <a:p>
            <a:pPr>
              <a:defRPr/>
            </a:pPr>
            <a:r>
              <a:rPr lang="en-US" altLang="en-US" sz="2800" dirty="0">
                <a:effectLst>
                  <a:outerShdw blurRad="38100" dist="38100" dir="2700000" algn="tl">
                    <a:srgbClr val="000000"/>
                  </a:outerShdw>
                </a:effectLst>
                <a:latin typeface="Calibri" panose="020F0502020204030204" pitchFamily="34" charset="0"/>
              </a:rPr>
              <a:t>Also when? KS1,KS2,KS3, KS4, post 16?</a:t>
            </a:r>
          </a:p>
          <a:p>
            <a:pPr>
              <a:defRPr/>
            </a:pPr>
            <a:r>
              <a:rPr lang="en-US" altLang="en-US" sz="2800" dirty="0">
                <a:effectLst>
                  <a:outerShdw blurRad="38100" dist="38100" dir="2700000" algn="tl">
                    <a:srgbClr val="000000"/>
                  </a:outerShdw>
                </a:effectLst>
                <a:latin typeface="Calibri" panose="020F0502020204030204" pitchFamily="34" charset="0"/>
              </a:rPr>
              <a:t> What is this implying?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49405-DC36-3C4E-9CF3-C93B90C69949}"/>
              </a:ext>
            </a:extLst>
          </p:cNvPr>
          <p:cNvSpPr>
            <a:spLocks noGrp="1"/>
          </p:cNvSpPr>
          <p:nvPr>
            <p:ph type="title"/>
          </p:nvPr>
        </p:nvSpPr>
        <p:spPr/>
        <p:txBody>
          <a:bodyPr/>
          <a:lstStyle/>
          <a:p>
            <a:pPr>
              <a:defRPr/>
            </a:pPr>
            <a:r>
              <a:rPr lang="en-US" altLang="en-US">
                <a:latin typeface="Calibri" panose="020F0502020204030204" pitchFamily="34" charset="0"/>
              </a:rPr>
              <a:t>Overview</a:t>
            </a:r>
          </a:p>
        </p:txBody>
      </p:sp>
      <p:sp>
        <p:nvSpPr>
          <p:cNvPr id="3" name="Content Placeholder 2">
            <a:extLst>
              <a:ext uri="{FF2B5EF4-FFF2-40B4-BE49-F238E27FC236}">
                <a16:creationId xmlns:a16="http://schemas.microsoft.com/office/drawing/2014/main" id="{393DE802-FA76-4D4B-8779-6133C1A2A44F}"/>
              </a:ext>
            </a:extLst>
          </p:cNvPr>
          <p:cNvSpPr>
            <a:spLocks noGrp="1"/>
          </p:cNvSpPr>
          <p:nvPr>
            <p:ph idx="1"/>
          </p:nvPr>
        </p:nvSpPr>
        <p:spPr/>
        <p:txBody>
          <a:bodyPr/>
          <a:lstStyle/>
          <a:p>
            <a:pPr>
              <a:defRPr/>
            </a:pPr>
            <a:r>
              <a:rPr lang="en-US" altLang="en-US">
                <a:effectLst>
                  <a:outerShdw blurRad="38100" dist="38100" dir="2700000" algn="tl">
                    <a:srgbClr val="000000"/>
                  </a:outerShdw>
                </a:effectLst>
                <a:latin typeface="Calibri" panose="020F0502020204030204" pitchFamily="34" charset="0"/>
              </a:rPr>
              <a:t>Initial Reflections on the title</a:t>
            </a:r>
          </a:p>
          <a:p>
            <a:pPr>
              <a:defRPr/>
            </a:pPr>
            <a:r>
              <a:rPr lang="en-US" altLang="en-US">
                <a:effectLst>
                  <a:outerShdw blurRad="38100" dist="38100" dir="2700000" algn="tl">
                    <a:srgbClr val="000000"/>
                  </a:outerShdw>
                </a:effectLst>
                <a:latin typeface="Calibri" panose="020F0502020204030204" pitchFamily="34" charset="0"/>
              </a:rPr>
              <a:t>Positive Pluralism</a:t>
            </a:r>
          </a:p>
          <a:p>
            <a:pPr>
              <a:defRPr/>
            </a:pPr>
            <a:r>
              <a:rPr lang="en-US" altLang="en-US">
                <a:effectLst>
                  <a:outerShdw blurRad="38100" dist="38100" dir="2700000" algn="tl">
                    <a:srgbClr val="000000"/>
                  </a:outerShdw>
                </a:effectLst>
                <a:latin typeface="Calibri" panose="020F0502020204030204" pitchFamily="34" charset="0"/>
              </a:rPr>
              <a:t>Pluralism, Diversity and Equality : religions, worldviews, school subjects</a:t>
            </a:r>
          </a:p>
          <a:p>
            <a:pPr>
              <a:defRPr/>
            </a:pPr>
            <a:r>
              <a:rPr lang="en-US" altLang="en-US">
                <a:effectLst>
                  <a:outerShdw blurRad="38100" dist="38100" dir="2700000" algn="tl">
                    <a:srgbClr val="000000"/>
                  </a:outerShdw>
                </a:effectLst>
                <a:latin typeface="Calibri" panose="020F0502020204030204" pitchFamily="34" charset="0"/>
              </a:rPr>
              <a:t>Experience as a source of authority – a feminist approach</a:t>
            </a:r>
          </a:p>
          <a:p>
            <a:pPr>
              <a:defRPr/>
            </a:pPr>
            <a:r>
              <a:rPr lang="en-US" altLang="en-US">
                <a:effectLst>
                  <a:outerShdw blurRad="38100" dist="38100" dir="2700000" algn="tl">
                    <a:srgbClr val="000000"/>
                  </a:outerShdw>
                </a:effectLst>
                <a:latin typeface="Calibri" panose="020F0502020204030204" pitchFamily="34" charset="0"/>
              </a:rPr>
              <a:t>The Future of Religion and 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483A1-A337-8149-A675-06E30ACE0654}"/>
              </a:ext>
            </a:extLst>
          </p:cNvPr>
          <p:cNvSpPr>
            <a:spLocks noGrp="1"/>
          </p:cNvSpPr>
          <p:nvPr>
            <p:ph type="title"/>
          </p:nvPr>
        </p:nvSpPr>
        <p:spPr/>
        <p:txBody>
          <a:bodyPr/>
          <a:lstStyle/>
          <a:p>
            <a:pPr>
              <a:defRPr/>
            </a:pPr>
            <a:r>
              <a:rPr lang="en-US" altLang="en-US"/>
              <a:t>Subjectism</a:t>
            </a:r>
          </a:p>
        </p:txBody>
      </p:sp>
      <p:sp>
        <p:nvSpPr>
          <p:cNvPr id="3" name="Content Placeholder 2">
            <a:extLst>
              <a:ext uri="{FF2B5EF4-FFF2-40B4-BE49-F238E27FC236}">
                <a16:creationId xmlns:a16="http://schemas.microsoft.com/office/drawing/2014/main" id="{8B519A5C-3C9E-C144-A7BA-5796D2074F6E}"/>
              </a:ext>
            </a:extLst>
          </p:cNvPr>
          <p:cNvSpPr>
            <a:spLocks noGrp="1"/>
          </p:cNvSpPr>
          <p:nvPr>
            <p:ph idx="1"/>
          </p:nvPr>
        </p:nvSpPr>
        <p:spPr>
          <a:xfrm>
            <a:off x="457200" y="1268413"/>
            <a:ext cx="8229600" cy="4862512"/>
          </a:xfrm>
        </p:spPr>
        <p:txBody>
          <a:bodyPr/>
          <a:lstStyle/>
          <a:p>
            <a:pPr>
              <a:defRPr/>
            </a:pPr>
            <a:r>
              <a:rPr lang="en-US" altLang="en-US">
                <a:effectLst>
                  <a:outerShdw blurRad="38100" dist="38100" dir="2700000" algn="tl">
                    <a:srgbClr val="000000"/>
                  </a:outerShdw>
                </a:effectLst>
                <a:latin typeface="Calibri" panose="020F0502020204030204" pitchFamily="34" charset="0"/>
              </a:rPr>
              <a:t>RE suffers from unequal treatment</a:t>
            </a:r>
          </a:p>
          <a:p>
            <a:pPr>
              <a:defRPr/>
            </a:pPr>
            <a:r>
              <a:rPr lang="en-US" altLang="en-US">
                <a:effectLst>
                  <a:outerShdw blurRad="38100" dist="38100" dir="2700000" algn="tl">
                    <a:srgbClr val="000000"/>
                  </a:outerShdw>
                </a:effectLst>
                <a:latin typeface="Calibri" panose="020F0502020204030204" pitchFamily="34" charset="0"/>
              </a:rPr>
              <a:t>Stereotyped, neglected and discriminated against: a ‘minority’ experience</a:t>
            </a:r>
          </a:p>
          <a:p>
            <a:pPr>
              <a:defRPr/>
            </a:pPr>
            <a:r>
              <a:rPr lang="en-US" altLang="en-US">
                <a:effectLst>
                  <a:outerShdw blurRad="38100" dist="38100" dir="2700000" algn="tl">
                    <a:srgbClr val="000000"/>
                  </a:outerShdw>
                </a:effectLst>
                <a:latin typeface="Calibri" panose="020F0502020204030204" pitchFamily="34" charset="0"/>
              </a:rPr>
              <a:t>REmoaners?</a:t>
            </a:r>
          </a:p>
          <a:p>
            <a:pPr>
              <a:defRPr/>
            </a:pPr>
            <a:r>
              <a:rPr lang="en-US" altLang="en-US">
                <a:effectLst>
                  <a:outerShdw blurRad="38100" dist="38100" dir="2700000" algn="tl">
                    <a:srgbClr val="000000"/>
                  </a:outerShdw>
                </a:effectLst>
                <a:latin typeface="Calibri" panose="020F0502020204030204" pitchFamily="34" charset="0"/>
              </a:rPr>
              <a:t>A society with an instrumental view of education?</a:t>
            </a:r>
          </a:p>
          <a:p>
            <a:pPr>
              <a:defRPr/>
            </a:pPr>
            <a:r>
              <a:rPr lang="en-US" altLang="en-US" i="1">
                <a:effectLst>
                  <a:outerShdw blurRad="38100" dist="38100" dir="2700000" algn="tl">
                    <a:srgbClr val="000000"/>
                  </a:outerShdw>
                </a:effectLst>
                <a:latin typeface="Calibri" panose="020F0502020204030204" pitchFamily="34" charset="0"/>
              </a:rPr>
              <a:t>Not a priority so students are losing out – unequal access to high quality RE </a:t>
            </a:r>
          </a:p>
          <a:p>
            <a:pPr>
              <a:buFont typeface="Wingdings" pitchFamily="2" charset="2"/>
              <a:buNone/>
              <a:defRPr/>
            </a:pPr>
            <a:r>
              <a:rPr lang="en-US" altLang="en-US">
                <a:effectLst>
                  <a:outerShdw blurRad="38100" dist="38100" dir="2700000" algn="tl">
                    <a:srgbClr val="000000"/>
                  </a:outerShdw>
                </a:effectLst>
                <a:latin typeface="Calibri" panose="020F0502020204030204" pitchFamily="34" charset="0"/>
              </a:rPr>
              <a:t>(See CoRE, NATRE Report, APPG 2013 etc)</a:t>
            </a:r>
          </a:p>
          <a:p>
            <a:pPr>
              <a:defRPr/>
            </a:pPr>
            <a:endParaRPr lang="en-US" altLang="en-US">
              <a:effectLst>
                <a:outerShdw blurRad="38100" dist="38100" dir="2700000" algn="tl">
                  <a:srgbClr val="000000"/>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620EC-FA83-2641-A4A4-5660CE84F28D}"/>
              </a:ext>
            </a:extLst>
          </p:cNvPr>
          <p:cNvSpPr>
            <a:spLocks noGrp="1"/>
          </p:cNvSpPr>
          <p:nvPr>
            <p:ph type="title"/>
          </p:nvPr>
        </p:nvSpPr>
        <p:spPr/>
        <p:txBody>
          <a:bodyPr/>
          <a:lstStyle/>
          <a:p>
            <a:pPr>
              <a:defRPr/>
            </a:pPr>
            <a:r>
              <a:rPr lang="en-US" altLang="en-US"/>
              <a:t>Experience</a:t>
            </a:r>
          </a:p>
        </p:txBody>
      </p:sp>
      <p:sp>
        <p:nvSpPr>
          <p:cNvPr id="3" name="Content Placeholder 2">
            <a:extLst>
              <a:ext uri="{FF2B5EF4-FFF2-40B4-BE49-F238E27FC236}">
                <a16:creationId xmlns:a16="http://schemas.microsoft.com/office/drawing/2014/main" id="{321D08DD-C5FF-B042-BAE9-377A2E452B49}"/>
              </a:ext>
            </a:extLst>
          </p:cNvPr>
          <p:cNvSpPr>
            <a:spLocks noGrp="1"/>
          </p:cNvSpPr>
          <p:nvPr>
            <p:ph idx="1"/>
          </p:nvPr>
        </p:nvSpPr>
        <p:spPr>
          <a:xfrm>
            <a:off x="457200" y="1341438"/>
            <a:ext cx="8229600" cy="5400675"/>
          </a:xfrm>
        </p:spPr>
        <p:txBody>
          <a:bodyPr/>
          <a:lstStyle/>
          <a:p>
            <a:pPr>
              <a:defRPr/>
            </a:pPr>
            <a:r>
              <a:rPr lang="en-US" altLang="en-US">
                <a:effectLst>
                  <a:outerShdw blurRad="38100" dist="38100" dir="2700000" algn="tl">
                    <a:srgbClr val="000000"/>
                  </a:outerShdw>
                </a:effectLst>
              </a:rPr>
              <a:t>The centrality of experience, religious experience and life experience</a:t>
            </a:r>
          </a:p>
          <a:p>
            <a:pPr>
              <a:defRPr/>
            </a:pPr>
            <a:r>
              <a:rPr lang="en-US" altLang="en-US">
                <a:effectLst>
                  <a:outerShdw blurRad="38100" dist="38100" dir="2700000" algn="tl">
                    <a:srgbClr val="000000"/>
                  </a:outerShdw>
                </a:effectLst>
              </a:rPr>
              <a:t>The importance of first hand experience of religious and belief communities</a:t>
            </a:r>
          </a:p>
          <a:p>
            <a:pPr>
              <a:defRPr/>
            </a:pPr>
            <a:r>
              <a:rPr lang="en-US" altLang="en-US">
                <a:effectLst>
                  <a:outerShdw blurRad="38100" dist="38100" dir="2700000" algn="tl">
                    <a:srgbClr val="000000"/>
                  </a:outerShdw>
                </a:effectLst>
              </a:rPr>
              <a:t>Listening to children’s and teachers’ experience</a:t>
            </a:r>
          </a:p>
          <a:p>
            <a:pPr>
              <a:defRPr/>
            </a:pPr>
            <a:r>
              <a:rPr lang="en-US" altLang="en-US">
                <a:effectLst>
                  <a:outerShdw blurRad="38100" dist="38100" dir="2700000" algn="tl">
                    <a:srgbClr val="000000"/>
                  </a:outerShdw>
                </a:effectLst>
              </a:rPr>
              <a:t>Experience as a source of authority, especially for women – otherwise from leaders, texts, philosophers, tradition : elite, male, white, Eurocentric, Colonial…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E19A1-E435-B849-82D4-D6B5BA2731D3}"/>
              </a:ext>
            </a:extLst>
          </p:cNvPr>
          <p:cNvSpPr>
            <a:spLocks noGrp="1"/>
          </p:cNvSpPr>
          <p:nvPr>
            <p:ph type="title"/>
          </p:nvPr>
        </p:nvSpPr>
        <p:spPr/>
        <p:txBody>
          <a:bodyPr/>
          <a:lstStyle/>
          <a:p>
            <a:pPr>
              <a:defRPr/>
            </a:pPr>
            <a:r>
              <a:rPr lang="en-US" altLang="en-US">
                <a:latin typeface="Calibri" panose="020F0502020204030204" pitchFamily="34" charset="0"/>
              </a:rPr>
              <a:t>The future of Religion in the UK?</a:t>
            </a:r>
          </a:p>
        </p:txBody>
      </p:sp>
      <p:sp>
        <p:nvSpPr>
          <p:cNvPr id="3" name="Content Placeholder 2">
            <a:extLst>
              <a:ext uri="{FF2B5EF4-FFF2-40B4-BE49-F238E27FC236}">
                <a16:creationId xmlns:a16="http://schemas.microsoft.com/office/drawing/2014/main" id="{188E7390-2D5D-954B-B3AF-AC7D017056FD}"/>
              </a:ext>
            </a:extLst>
          </p:cNvPr>
          <p:cNvSpPr>
            <a:spLocks noGrp="1"/>
          </p:cNvSpPr>
          <p:nvPr>
            <p:ph idx="1"/>
          </p:nvPr>
        </p:nvSpPr>
        <p:spPr>
          <a:xfrm>
            <a:off x="457200" y="1341438"/>
            <a:ext cx="8229600" cy="5832475"/>
          </a:xfrm>
        </p:spPr>
        <p:txBody>
          <a:bodyPr/>
          <a:lstStyle/>
          <a:p>
            <a:pPr>
              <a:defRPr/>
            </a:pPr>
            <a:r>
              <a:rPr lang="en-US" altLang="en-US">
                <a:effectLst>
                  <a:outerShdw blurRad="38100" dist="38100" dir="2700000" algn="tl">
                    <a:srgbClr val="000000"/>
                  </a:outerShdw>
                </a:effectLst>
                <a:latin typeface="Calibri" panose="020F0502020204030204" pitchFamily="34" charset="0"/>
              </a:rPr>
              <a:t>Changing religious landscape</a:t>
            </a:r>
          </a:p>
          <a:p>
            <a:pPr>
              <a:defRPr/>
            </a:pPr>
            <a:r>
              <a:rPr lang="en-US" altLang="en-US">
                <a:effectLst>
                  <a:outerShdw blurRad="38100" dist="38100" dir="2700000" algn="tl">
                    <a:srgbClr val="000000"/>
                  </a:outerShdw>
                </a:effectLst>
                <a:latin typeface="Calibri" panose="020F0502020204030204" pitchFamily="34" charset="0"/>
              </a:rPr>
              <a:t>Increased public visibility</a:t>
            </a:r>
          </a:p>
          <a:p>
            <a:pPr>
              <a:defRPr/>
            </a:pPr>
            <a:r>
              <a:rPr lang="en-US" altLang="en-US">
                <a:effectLst>
                  <a:outerShdw blurRad="38100" dist="38100" dir="2700000" algn="tl">
                    <a:srgbClr val="000000"/>
                  </a:outerShdw>
                </a:effectLst>
                <a:latin typeface="Calibri" panose="020F0502020204030204" pitchFamily="34" charset="0"/>
              </a:rPr>
              <a:t>Increasing diversity</a:t>
            </a:r>
          </a:p>
          <a:p>
            <a:pPr>
              <a:defRPr/>
            </a:pPr>
            <a:r>
              <a:rPr lang="en-US" altLang="en-US">
                <a:effectLst>
                  <a:outerShdw blurRad="38100" dist="38100" dir="2700000" algn="tl">
                    <a:srgbClr val="000000"/>
                  </a:outerShdw>
                </a:effectLst>
                <a:latin typeface="Calibri" panose="020F0502020204030204" pitchFamily="34" charset="0"/>
              </a:rPr>
              <a:t>Loss of Christian monopoly</a:t>
            </a:r>
          </a:p>
          <a:p>
            <a:pPr>
              <a:defRPr/>
            </a:pPr>
            <a:r>
              <a:rPr lang="en-US" altLang="en-US">
                <a:effectLst>
                  <a:outerShdw blurRad="38100" dist="38100" dir="2700000" algn="tl">
                    <a:srgbClr val="000000"/>
                  </a:outerShdw>
                </a:effectLst>
                <a:latin typeface="Calibri" panose="020F0502020204030204" pitchFamily="34" charset="0"/>
              </a:rPr>
              <a:t>Increase in the ‘</a:t>
            </a:r>
            <a:r>
              <a:rPr lang="en-US" altLang="ja-JP">
                <a:effectLst>
                  <a:outerShdw blurRad="38100" dist="38100" dir="2700000" algn="tl">
                    <a:srgbClr val="000000"/>
                  </a:outerShdw>
                </a:effectLst>
                <a:latin typeface="Calibri" panose="020F0502020204030204" pitchFamily="34" charset="0"/>
              </a:rPr>
              <a:t>nones</a:t>
            </a:r>
            <a:r>
              <a:rPr lang="en-US" altLang="en-US">
                <a:effectLst>
                  <a:outerShdw blurRad="38100" dist="38100" dir="2700000" algn="tl">
                    <a:srgbClr val="000000"/>
                  </a:outerShdw>
                </a:effectLst>
                <a:latin typeface="Calibri" panose="020F0502020204030204" pitchFamily="34" charset="0"/>
              </a:rPr>
              <a:t>’</a:t>
            </a:r>
            <a:endParaRPr lang="en-US" altLang="ja-JP">
              <a:effectLst>
                <a:outerShdw blurRad="38100" dist="38100" dir="2700000" algn="tl">
                  <a:srgbClr val="000000"/>
                </a:outerShdw>
              </a:effectLst>
              <a:latin typeface="Calibri" panose="020F0502020204030204" pitchFamily="34" charset="0"/>
            </a:endParaRPr>
          </a:p>
          <a:p>
            <a:pPr>
              <a:defRPr/>
            </a:pPr>
            <a:r>
              <a:rPr lang="en-US" altLang="en-US">
                <a:effectLst>
                  <a:outerShdw blurRad="38100" dist="38100" dir="2700000" algn="tl">
                    <a:srgbClr val="000000"/>
                  </a:outerShdw>
                </a:effectLst>
                <a:latin typeface="Calibri" panose="020F0502020204030204" pitchFamily="34" charset="0"/>
              </a:rPr>
              <a:t>Entrenched identities/fundamentalism</a:t>
            </a:r>
          </a:p>
          <a:p>
            <a:pPr>
              <a:defRPr/>
            </a:pPr>
            <a:r>
              <a:rPr lang="en-US" altLang="en-US">
                <a:effectLst>
                  <a:outerShdw blurRad="38100" dist="38100" dir="2700000" algn="tl">
                    <a:srgbClr val="000000"/>
                  </a:outerShdw>
                </a:effectLst>
                <a:latin typeface="Calibri" panose="020F0502020204030204" pitchFamily="34" charset="0"/>
              </a:rPr>
              <a:t>‘Patchwork religiosity’</a:t>
            </a:r>
          </a:p>
          <a:p>
            <a:pPr>
              <a:defRPr/>
            </a:pPr>
            <a:r>
              <a:rPr lang="en-US" altLang="en-US">
                <a:effectLst>
                  <a:outerShdw blurRad="38100" dist="38100" dir="2700000" algn="tl">
                    <a:srgbClr val="000000"/>
                  </a:outerShdw>
                </a:effectLst>
                <a:latin typeface="Calibri" panose="020F0502020204030204" pitchFamily="34" charset="0"/>
              </a:rPr>
              <a:t>‘Non-binary’ approach to religious/secular divide (Richard Holloway) </a:t>
            </a:r>
          </a:p>
          <a:p>
            <a:pPr>
              <a:buFont typeface="Wingdings" pitchFamily="2" charset="2"/>
              <a:buNone/>
              <a:defRPr/>
            </a:pPr>
            <a:endParaRPr lang="en-US" altLang="en-US">
              <a:effectLst>
                <a:outerShdw blurRad="38100" dist="38100" dir="2700000" algn="tl">
                  <a:srgbClr val="000000"/>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BAE69-F3C4-D548-B234-056FBE7AB427}"/>
              </a:ext>
            </a:extLst>
          </p:cNvPr>
          <p:cNvSpPr>
            <a:spLocks noGrp="1"/>
          </p:cNvSpPr>
          <p:nvPr>
            <p:ph type="title"/>
          </p:nvPr>
        </p:nvSpPr>
        <p:spPr/>
        <p:txBody>
          <a:bodyPr/>
          <a:lstStyle/>
          <a:p>
            <a:pPr>
              <a:defRPr/>
            </a:pPr>
            <a:r>
              <a:rPr lang="en-US" altLang="en-US">
                <a:latin typeface="Calibri" panose="020F0502020204030204" pitchFamily="34" charset="0"/>
              </a:rPr>
              <a:t> ‘Spiritual Revolution’?</a:t>
            </a:r>
          </a:p>
        </p:txBody>
      </p:sp>
      <p:sp>
        <p:nvSpPr>
          <p:cNvPr id="3" name="Content Placeholder 2">
            <a:extLst>
              <a:ext uri="{FF2B5EF4-FFF2-40B4-BE49-F238E27FC236}">
                <a16:creationId xmlns:a16="http://schemas.microsoft.com/office/drawing/2014/main" id="{E54AB32B-E954-284C-808A-E218D38C844D}"/>
              </a:ext>
            </a:extLst>
          </p:cNvPr>
          <p:cNvSpPr>
            <a:spLocks noGrp="1"/>
          </p:cNvSpPr>
          <p:nvPr>
            <p:ph idx="1"/>
          </p:nvPr>
        </p:nvSpPr>
        <p:spPr>
          <a:xfrm>
            <a:off x="457200" y="1484313"/>
            <a:ext cx="8229600" cy="4646612"/>
          </a:xfrm>
        </p:spPr>
        <p:txBody>
          <a:bodyPr/>
          <a:lstStyle/>
          <a:p>
            <a:pPr>
              <a:defRPr/>
            </a:pPr>
            <a:r>
              <a:rPr lang="en-US" altLang="en-US">
                <a:effectLst>
                  <a:outerShdw blurRad="38100" dist="38100" dir="2700000" algn="tl">
                    <a:srgbClr val="000000"/>
                  </a:outerShdw>
                </a:effectLst>
              </a:rPr>
              <a:t>Heelas and Woodhead (2002,2005)</a:t>
            </a:r>
          </a:p>
          <a:p>
            <a:pPr>
              <a:defRPr/>
            </a:pPr>
            <a:r>
              <a:rPr lang="en-US" altLang="en-US">
                <a:effectLst>
                  <a:outerShdw blurRad="38100" dist="38100" dir="2700000" algn="tl">
                    <a:srgbClr val="000000"/>
                  </a:outerShdw>
                </a:effectLst>
              </a:rPr>
              <a:t>Move from ‘religion’ to ‘spirituality’</a:t>
            </a:r>
          </a:p>
          <a:p>
            <a:pPr>
              <a:defRPr/>
            </a:pPr>
            <a:r>
              <a:rPr lang="en-US" altLang="en-US">
                <a:effectLst>
                  <a:outerShdw blurRad="38100" dist="38100" dir="2700000" algn="tl">
                    <a:srgbClr val="000000"/>
                  </a:outerShdw>
                </a:effectLst>
              </a:rPr>
              <a:t>‘subjective turn’, no external authority</a:t>
            </a:r>
          </a:p>
          <a:p>
            <a:pPr>
              <a:defRPr/>
            </a:pPr>
            <a:r>
              <a:rPr lang="en-US" altLang="en-US">
                <a:effectLst>
                  <a:outerShdw blurRad="38100" dist="38100" dir="2700000" algn="tl">
                    <a:srgbClr val="000000"/>
                  </a:outerShdw>
                </a:effectLst>
              </a:rPr>
              <a:t>Individual, personal, experiential, loose</a:t>
            </a:r>
          </a:p>
          <a:p>
            <a:pPr>
              <a:defRPr/>
            </a:pPr>
            <a:r>
              <a:rPr lang="en-US" altLang="en-US">
                <a:effectLst>
                  <a:outerShdw blurRad="38100" dist="38100" dir="2700000" algn="tl">
                    <a:srgbClr val="000000"/>
                  </a:outerShdw>
                </a:effectLst>
              </a:rPr>
              <a:t>Deity immanent if any</a:t>
            </a:r>
          </a:p>
          <a:p>
            <a:pPr>
              <a:defRPr/>
            </a:pPr>
            <a:r>
              <a:rPr lang="en-US" altLang="en-US">
                <a:effectLst>
                  <a:outerShdw blurRad="38100" dist="38100" dir="2700000" algn="tl">
                    <a:srgbClr val="000000"/>
                  </a:outerShdw>
                </a:effectLst>
              </a:rPr>
              <a:t>2005 Kendall – both active ‘religious’ and ‘spiritual’ a minority, but…2035?</a:t>
            </a:r>
          </a:p>
          <a:p>
            <a:pPr>
              <a:defRPr/>
            </a:pPr>
            <a:r>
              <a:rPr lang="en-US" altLang="en-US">
                <a:effectLst>
                  <a:outerShdw blurRad="38100" dist="38100" dir="2700000" algn="tl">
                    <a:srgbClr val="000000"/>
                  </a:outerShdw>
                </a:effectLst>
              </a:rPr>
              <a:t>‘</a:t>
            </a:r>
            <a:r>
              <a:rPr lang="en-US" altLang="ja-JP">
                <a:effectLst>
                  <a:outerShdw blurRad="38100" dist="38100" dir="2700000" algn="tl">
                    <a:srgbClr val="000000"/>
                  </a:outerShdw>
                </a:effectLst>
              </a:rPr>
              <a:t>Spiritual Care Centre</a:t>
            </a:r>
            <a:r>
              <a:rPr lang="en-US" altLang="en-US">
                <a:effectLst>
                  <a:outerShdw blurRad="38100" dist="38100" dir="2700000" algn="tl">
                    <a:srgbClr val="000000"/>
                  </a:outerShdw>
                </a:effectLst>
              </a:rPr>
              <a:t>’</a:t>
            </a:r>
            <a:r>
              <a:rPr lang="en-US" altLang="ja-JP">
                <a:effectLst>
                  <a:outerShdw blurRad="38100" dist="38100" dir="2700000" algn="tl">
                    <a:srgbClr val="000000"/>
                  </a:outerShdw>
                </a:effectLst>
              </a:rPr>
              <a:t> Bath RUH</a:t>
            </a:r>
          </a:p>
          <a:p>
            <a:pPr>
              <a:defRPr/>
            </a:pPr>
            <a:endParaRPr lang="en-US" altLang="en-US">
              <a:effectLst>
                <a:outerShdw blurRad="38100" dist="38100" dir="2700000" algn="tl">
                  <a:srgbClr val="000000"/>
                </a:outerShdw>
              </a:effectLst>
            </a:endParaRPr>
          </a:p>
          <a:p>
            <a:pPr>
              <a:defRPr/>
            </a:pPr>
            <a:endParaRPr lang="en-US" altLang="en-US">
              <a:effectLst>
                <a:outerShdw blurRad="38100" dist="38100" dir="2700000" algn="tl">
                  <a:srgbClr val="000000"/>
                </a:outerShdw>
              </a:effectLst>
            </a:endParaRPr>
          </a:p>
          <a:p>
            <a:pPr>
              <a:buFont typeface="Wingdings" pitchFamily="2" charset="2"/>
              <a:buNone/>
              <a:defRPr/>
            </a:pPr>
            <a:endParaRPr lang="en-US" altLang="en-US">
              <a:effectLst>
                <a:outerShdw blurRad="38100" dist="38100" dir="2700000" algn="tl">
                  <a:srgbClr val="000000"/>
                </a:outerShdw>
              </a:effectLst>
            </a:endParaRPr>
          </a:p>
          <a:p>
            <a:pPr>
              <a:defRPr/>
            </a:pPr>
            <a:endParaRPr lang="en-US" altLang="en-US">
              <a:effectLst>
                <a:outerShdw blurRad="38100" dist="38100" dir="2700000" algn="tl">
                  <a:srgbClr val="000000"/>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176F-9916-6E48-87C4-9D6636609879}"/>
              </a:ext>
            </a:extLst>
          </p:cNvPr>
          <p:cNvSpPr>
            <a:spLocks noGrp="1"/>
          </p:cNvSpPr>
          <p:nvPr>
            <p:ph type="title"/>
          </p:nvPr>
        </p:nvSpPr>
        <p:spPr/>
        <p:txBody>
          <a:bodyPr/>
          <a:lstStyle/>
          <a:p>
            <a:pPr>
              <a:defRPr/>
            </a:pPr>
            <a:r>
              <a:rPr lang="en-US" altLang="en-US" sz="3600">
                <a:latin typeface="Calibri" panose="020F0502020204030204" pitchFamily="34" charset="0"/>
              </a:rPr>
              <a:t>Pick and Mix?</a:t>
            </a:r>
          </a:p>
        </p:txBody>
      </p:sp>
      <p:sp>
        <p:nvSpPr>
          <p:cNvPr id="3" name="Content Placeholder 2">
            <a:extLst>
              <a:ext uri="{FF2B5EF4-FFF2-40B4-BE49-F238E27FC236}">
                <a16:creationId xmlns:a16="http://schemas.microsoft.com/office/drawing/2014/main" id="{6FC5A38F-A277-A048-8B07-FE193D282222}"/>
              </a:ext>
            </a:extLst>
          </p:cNvPr>
          <p:cNvSpPr>
            <a:spLocks noGrp="1"/>
          </p:cNvSpPr>
          <p:nvPr>
            <p:ph idx="1"/>
          </p:nvPr>
        </p:nvSpPr>
        <p:spPr>
          <a:xfrm>
            <a:off x="457200" y="1268413"/>
            <a:ext cx="8229600" cy="4862512"/>
          </a:xfrm>
        </p:spPr>
        <p:txBody>
          <a:bodyPr/>
          <a:lstStyle/>
          <a:p>
            <a:pPr>
              <a:defRPr/>
            </a:pPr>
            <a:r>
              <a:rPr lang="en-US" altLang="en-US" sz="2800">
                <a:effectLst>
                  <a:outerShdw blurRad="38100" dist="38100" dir="2700000" algn="tl">
                    <a:srgbClr val="000000"/>
                  </a:outerShdw>
                </a:effectLst>
                <a:latin typeface="Calibri" panose="020F0502020204030204" pitchFamily="34" charset="0"/>
              </a:rPr>
              <a:t>Drawing upon multiple traditions for personal spiritual development ‘patchwork religiosity’ (Lähnemann, 2008); ‘existentially interfaith’ (Nesbitt, 2011); ‘</a:t>
            </a:r>
            <a:r>
              <a:rPr lang="en-US" altLang="ja-JP" sz="2800">
                <a:effectLst>
                  <a:outerShdw blurRad="38100" dist="38100" dir="2700000" algn="tl">
                    <a:srgbClr val="000000"/>
                  </a:outerShdw>
                </a:effectLst>
                <a:latin typeface="Calibri" panose="020F0502020204030204" pitchFamily="34" charset="0"/>
              </a:rPr>
              <a:t>whateverism</a:t>
            </a:r>
            <a:r>
              <a:rPr lang="en-US" altLang="en-US" sz="2800">
                <a:effectLst>
                  <a:outerShdw blurRad="38100" dist="38100" dir="2700000" algn="tl">
                    <a:srgbClr val="000000"/>
                  </a:outerShdw>
                </a:effectLst>
                <a:latin typeface="Calibri" panose="020F0502020204030204" pitchFamily="34" charset="0"/>
              </a:rPr>
              <a:t>’</a:t>
            </a:r>
            <a:r>
              <a:rPr lang="en-US" altLang="ja-JP" sz="2800">
                <a:effectLst>
                  <a:outerShdw blurRad="38100" dist="38100" dir="2700000" algn="tl">
                    <a:srgbClr val="000000"/>
                  </a:outerShdw>
                </a:effectLst>
                <a:latin typeface="Calibri" panose="020F0502020204030204" pitchFamily="34" charset="0"/>
              </a:rPr>
              <a:t> (Plasterk in ter Avest, 2010) </a:t>
            </a:r>
            <a:r>
              <a:rPr lang="en-US" altLang="en-US" sz="2800">
                <a:effectLst>
                  <a:outerShdw blurRad="38100" dist="38100" dir="2700000" algn="tl">
                    <a:srgbClr val="000000"/>
                  </a:outerShdw>
                </a:effectLst>
                <a:latin typeface="Calibri" panose="020F0502020204030204" pitchFamily="34" charset="0"/>
              </a:rPr>
              <a:t>‘</a:t>
            </a:r>
            <a:r>
              <a:rPr lang="en-US" altLang="ja-JP" sz="2800">
                <a:effectLst>
                  <a:outerShdw blurRad="38100" dist="38100" dir="2700000" algn="tl">
                    <a:srgbClr val="000000"/>
                  </a:outerShdw>
                </a:effectLst>
                <a:latin typeface="Calibri" panose="020F0502020204030204" pitchFamily="34" charset="0"/>
              </a:rPr>
              <a:t>religion a la carte</a:t>
            </a:r>
            <a:r>
              <a:rPr lang="en-US" altLang="en-US" sz="2800">
                <a:effectLst>
                  <a:outerShdw blurRad="38100" dist="38100" dir="2700000" algn="tl">
                    <a:srgbClr val="000000"/>
                  </a:outerShdw>
                </a:effectLst>
                <a:latin typeface="Calibri" panose="020F0502020204030204" pitchFamily="34" charset="0"/>
              </a:rPr>
              <a:t>’</a:t>
            </a:r>
            <a:r>
              <a:rPr lang="en-US" altLang="ja-JP" sz="2800">
                <a:effectLst>
                  <a:outerShdw blurRad="38100" dist="38100" dir="2700000" algn="tl">
                    <a:srgbClr val="000000"/>
                  </a:outerShdw>
                </a:effectLst>
                <a:latin typeface="Calibri" panose="020F0502020204030204" pitchFamily="34" charset="0"/>
              </a:rPr>
              <a:t> (Franken, 2016)</a:t>
            </a:r>
          </a:p>
          <a:p>
            <a:pPr>
              <a:defRPr/>
            </a:pPr>
            <a:r>
              <a:rPr lang="en-US" altLang="en-US" sz="2800">
                <a:effectLst>
                  <a:outerShdw blurRad="38100" dist="38100" dir="2700000" algn="tl">
                    <a:srgbClr val="000000"/>
                  </a:outerShdw>
                </a:effectLst>
                <a:latin typeface="Calibri" panose="020F0502020204030204" pitchFamily="34" charset="0"/>
              </a:rPr>
              <a:t>Hybrids</a:t>
            </a:r>
            <a:r>
              <a:rPr lang="en-US" altLang="en-US">
                <a:effectLst>
                  <a:outerShdw blurRad="38100" dist="38100" dir="2700000" algn="tl">
                    <a:srgbClr val="000000"/>
                  </a:outerShdw>
                </a:effectLst>
                <a:latin typeface="Calibri" panose="020F0502020204030204" pitchFamily="34" charset="0"/>
              </a:rPr>
              <a:t> eg </a:t>
            </a:r>
            <a:r>
              <a:rPr lang="en-US" altLang="en-US" sz="2800">
                <a:effectLst>
                  <a:outerShdw blurRad="38100" dist="38100" dir="2700000" algn="tl">
                    <a:srgbClr val="000000"/>
                  </a:outerShdw>
                </a:effectLst>
                <a:latin typeface="Calibri" panose="020F0502020204030204" pitchFamily="34" charset="0"/>
              </a:rPr>
              <a:t>Forest Church</a:t>
            </a:r>
          </a:p>
          <a:p>
            <a:pPr>
              <a:buFont typeface="Wingdings" pitchFamily="2" charset="2"/>
              <a:buNone/>
              <a:defRPr/>
            </a:pPr>
            <a:r>
              <a:rPr lang="en-US" altLang="en-US" sz="2800">
                <a:effectLst>
                  <a:outerShdw blurRad="38100" dist="38100" dir="2700000" algn="tl">
                    <a:srgbClr val="000000"/>
                  </a:outerShdw>
                </a:effectLst>
                <a:latin typeface="Calibri" panose="020F0502020204030204" pitchFamily="34" charset="0"/>
              </a:rPr>
              <a:t>Reconnecting with nature</a:t>
            </a:r>
          </a:p>
          <a:p>
            <a:pPr>
              <a:buFont typeface="Wingdings" pitchFamily="2" charset="2"/>
              <a:buNone/>
              <a:defRPr/>
            </a:pPr>
            <a:r>
              <a:rPr lang="en-US" altLang="en-US" sz="2800">
                <a:effectLst>
                  <a:outerShdw blurRad="38100" dist="38100" dir="2700000" algn="tl">
                    <a:srgbClr val="000000"/>
                  </a:outerShdw>
                </a:effectLst>
                <a:latin typeface="Calibri" panose="020F0502020204030204" pitchFamily="34" charset="0"/>
              </a:rPr>
              <a:t>Christian based but open</a:t>
            </a:r>
          </a:p>
          <a:p>
            <a:pPr>
              <a:buFont typeface="Wingdings" pitchFamily="2" charset="2"/>
              <a:buNone/>
              <a:defRPr/>
            </a:pPr>
            <a:r>
              <a:rPr lang="en-US" altLang="en-US" sz="2800">
                <a:effectLst>
                  <a:outerShdw blurRad="38100" dist="38100" dir="2700000" algn="tl">
                    <a:srgbClr val="000000"/>
                  </a:outerShdw>
                </a:effectLst>
                <a:latin typeface="Calibri" panose="020F0502020204030204" pitchFamily="34" charset="0"/>
              </a:rPr>
              <a:t>Pagan-style rituals</a:t>
            </a:r>
          </a:p>
          <a:p>
            <a:pPr>
              <a:buSzPct val="101000"/>
              <a:buFont typeface="Arial" panose="020B0604020202020204" pitchFamily="34" charset="0"/>
              <a:buChar char="•"/>
              <a:defRPr/>
            </a:pPr>
            <a:r>
              <a:rPr lang="en-US" altLang="en-US" sz="2800">
                <a:effectLst>
                  <a:outerShdw blurRad="38100" dist="38100" dir="2700000" algn="tl">
                    <a:srgbClr val="000000"/>
                  </a:outerShdw>
                </a:effectLst>
                <a:latin typeface="Calibri" panose="020F0502020204030204" pitchFamily="34" charset="0"/>
              </a:rPr>
              <a:t>LGBTQ+ relevance</a:t>
            </a:r>
          </a:p>
          <a:p>
            <a:pPr>
              <a:buFont typeface="Wingdings" pitchFamily="2" charset="2"/>
              <a:buNone/>
              <a:defRPr/>
            </a:pPr>
            <a:endParaRPr lang="en-US" altLang="en-US" sz="2800">
              <a:effectLst>
                <a:outerShdw blurRad="38100" dist="38100" dir="2700000" algn="tl">
                  <a:srgbClr val="000000"/>
                </a:outerShdw>
              </a:effectLst>
              <a:latin typeface="Calibri" panose="020F0502020204030204" pitchFamily="34" charset="0"/>
            </a:endParaRPr>
          </a:p>
          <a:p>
            <a:pPr>
              <a:buFont typeface="Wingdings" pitchFamily="2" charset="2"/>
              <a:buNone/>
              <a:defRPr/>
            </a:pPr>
            <a:endParaRPr lang="en-US" altLang="en-US">
              <a:effectLst>
                <a:outerShdw blurRad="38100" dist="38100" dir="2700000" algn="tl">
                  <a:srgbClr val="000000"/>
                </a:outerShdw>
              </a:effectLst>
              <a:latin typeface="Calibri" panose="020F0502020204030204" pitchFamily="34" charset="0"/>
            </a:endParaRPr>
          </a:p>
          <a:p>
            <a:pPr>
              <a:defRPr/>
            </a:pPr>
            <a:endParaRPr lang="en-US" altLang="en-US">
              <a:effectLst>
                <a:outerShdw blurRad="38100" dist="38100" dir="2700000" algn="tl">
                  <a:srgbClr val="000000"/>
                </a:outerShdw>
              </a:effectLst>
            </a:endParaRPr>
          </a:p>
        </p:txBody>
      </p:sp>
      <p:pic>
        <p:nvPicPr>
          <p:cNvPr id="52228" name="Picture 4" descr="Forest Church Patchwork.jpg">
            <a:extLst>
              <a:ext uri="{FF2B5EF4-FFF2-40B4-BE49-F238E27FC236}">
                <a16:creationId xmlns:a16="http://schemas.microsoft.com/office/drawing/2014/main" id="{754DA8AD-CC7F-C24C-9562-47FA7A43C3C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59338" y="3644900"/>
            <a:ext cx="335280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009786-9D97-1C44-B61D-ADD13A249431}"/>
              </a:ext>
            </a:extLst>
          </p:cNvPr>
          <p:cNvSpPr>
            <a:spLocks noGrp="1"/>
          </p:cNvSpPr>
          <p:nvPr>
            <p:ph type="title"/>
          </p:nvPr>
        </p:nvSpPr>
        <p:spPr>
          <a:xfrm>
            <a:off x="-396875" y="260350"/>
            <a:ext cx="9290050" cy="720725"/>
          </a:xfrm>
        </p:spPr>
        <p:txBody>
          <a:bodyPr/>
          <a:lstStyle/>
          <a:p>
            <a:pPr>
              <a:defRPr/>
            </a:pPr>
            <a:r>
              <a:rPr lang="en-US" altLang="en-US" sz="3600">
                <a:latin typeface="Calibri" panose="020F0502020204030204" pitchFamily="34" charset="0"/>
              </a:rPr>
              <a:t>Contemporary Paganism indicative of new paradigm religiosity</a:t>
            </a:r>
          </a:p>
        </p:txBody>
      </p:sp>
      <p:sp>
        <p:nvSpPr>
          <p:cNvPr id="6" name="Content Placeholder 5">
            <a:extLst>
              <a:ext uri="{FF2B5EF4-FFF2-40B4-BE49-F238E27FC236}">
                <a16:creationId xmlns:a16="http://schemas.microsoft.com/office/drawing/2014/main" id="{29FB220F-A8B6-4C47-9588-6894D42D99C7}"/>
              </a:ext>
            </a:extLst>
          </p:cNvPr>
          <p:cNvSpPr>
            <a:spLocks noGrp="1"/>
          </p:cNvSpPr>
          <p:nvPr>
            <p:ph idx="1"/>
          </p:nvPr>
        </p:nvSpPr>
        <p:spPr>
          <a:xfrm>
            <a:off x="457200" y="1196975"/>
            <a:ext cx="8229600" cy="5432425"/>
          </a:xfrm>
        </p:spPr>
        <p:txBody>
          <a:bodyPr/>
          <a:lstStyle/>
          <a:p>
            <a:pPr>
              <a:defRPr/>
            </a:pPr>
            <a:r>
              <a:rPr lang="en-GB" altLang="en-US">
                <a:effectLst>
                  <a:outerShdw blurRad="38100" dist="38100" dir="2700000" algn="tl">
                    <a:srgbClr val="000000"/>
                  </a:outerShdw>
                </a:effectLst>
                <a:latin typeface="Calibri" panose="020F0502020204030204" pitchFamily="34" charset="0"/>
              </a:rPr>
              <a:t>The individual, experience, as authority</a:t>
            </a:r>
          </a:p>
          <a:p>
            <a:pPr>
              <a:defRPr/>
            </a:pPr>
            <a:r>
              <a:rPr lang="en-GB" altLang="en-US">
                <a:effectLst>
                  <a:outerShdw blurRad="38100" dist="38100" dir="2700000" algn="tl">
                    <a:srgbClr val="000000"/>
                  </a:outerShdw>
                </a:effectLst>
                <a:latin typeface="Calibri" panose="020F0502020204030204" pitchFamily="34" charset="0"/>
              </a:rPr>
              <a:t>Eclectic, drawing upon several traditions</a:t>
            </a:r>
          </a:p>
          <a:p>
            <a:pPr>
              <a:defRPr/>
            </a:pPr>
            <a:r>
              <a:rPr lang="en-GB" altLang="en-US">
                <a:effectLst>
                  <a:outerShdw blurRad="38100" dist="38100" dir="2700000" algn="tl">
                    <a:srgbClr val="000000"/>
                  </a:outerShdw>
                </a:effectLst>
                <a:latin typeface="Calibri" panose="020F0502020204030204" pitchFamily="34" charset="0"/>
              </a:rPr>
              <a:t>Stress on ritual, story, myth not doctrines</a:t>
            </a:r>
          </a:p>
          <a:p>
            <a:pPr>
              <a:defRPr/>
            </a:pPr>
            <a:r>
              <a:rPr lang="en-GB" altLang="en-US">
                <a:effectLst>
                  <a:outerShdw blurRad="38100" dist="38100" dir="2700000" algn="tl">
                    <a:srgbClr val="000000"/>
                  </a:outerShdw>
                </a:effectLst>
                <a:latin typeface="Calibri" panose="020F0502020204030204" pitchFamily="34" charset="0"/>
              </a:rPr>
              <a:t>Anti-dogmatic; liberal ethics </a:t>
            </a:r>
            <a:r>
              <a:rPr lang="ja-JP" altLang="en-GB">
                <a:effectLst>
                  <a:outerShdw blurRad="38100" dist="38100" dir="2700000" algn="tl">
                    <a:srgbClr val="000000"/>
                  </a:outerShdw>
                </a:effectLst>
                <a:latin typeface="Calibri" panose="020F0502020204030204" pitchFamily="34" charset="0"/>
              </a:rPr>
              <a:t>‘</a:t>
            </a:r>
            <a:r>
              <a:rPr lang="en-GB" altLang="ja-JP">
                <a:effectLst>
                  <a:outerShdw blurRad="38100" dist="38100" dir="2700000" algn="tl">
                    <a:srgbClr val="000000"/>
                  </a:outerShdw>
                </a:effectLst>
                <a:latin typeface="Calibri" panose="020F0502020204030204" pitchFamily="34" charset="0"/>
              </a:rPr>
              <a:t>an it harm none, do what thou wilt</a:t>
            </a:r>
            <a:r>
              <a:rPr lang="ja-JP" altLang="en-GB">
                <a:effectLst>
                  <a:outerShdw blurRad="38100" dist="38100" dir="2700000" algn="tl">
                    <a:srgbClr val="000000"/>
                  </a:outerShdw>
                </a:effectLst>
                <a:latin typeface="Calibri" panose="020F0502020204030204" pitchFamily="34" charset="0"/>
              </a:rPr>
              <a:t>’</a:t>
            </a:r>
            <a:endParaRPr lang="en-GB" altLang="ja-JP">
              <a:effectLst>
                <a:outerShdw blurRad="38100" dist="38100" dir="2700000" algn="tl">
                  <a:srgbClr val="000000"/>
                </a:outerShdw>
              </a:effectLst>
              <a:latin typeface="Calibri" panose="020F0502020204030204" pitchFamily="34" charset="0"/>
            </a:endParaRPr>
          </a:p>
          <a:p>
            <a:pPr>
              <a:defRPr/>
            </a:pPr>
            <a:r>
              <a:rPr lang="en-GB" altLang="en-US">
                <a:effectLst>
                  <a:outerShdw blurRad="38100" dist="38100" dir="2700000" algn="tl">
                    <a:srgbClr val="000000"/>
                  </a:outerShdw>
                </a:effectLst>
                <a:latin typeface="Calibri" panose="020F0502020204030204" pitchFamily="34" charset="0"/>
              </a:rPr>
              <a:t>Networks rather than organisations</a:t>
            </a:r>
          </a:p>
          <a:p>
            <a:pPr>
              <a:defRPr/>
            </a:pPr>
            <a:r>
              <a:rPr lang="en-GB" altLang="en-US">
                <a:effectLst>
                  <a:outerShdw blurRad="38100" dist="38100" dir="2700000" algn="tl">
                    <a:srgbClr val="000000"/>
                  </a:outerShdw>
                </a:effectLst>
                <a:latin typeface="Calibri" panose="020F0502020204030204" pitchFamily="34" charset="0"/>
              </a:rPr>
              <a:t>Nature and Environment: immanent divine</a:t>
            </a:r>
          </a:p>
          <a:p>
            <a:pPr>
              <a:defRPr/>
            </a:pPr>
            <a:r>
              <a:rPr lang="en-GB" altLang="en-US" i="1">
                <a:effectLst>
                  <a:outerShdw blurRad="38100" dist="38100" dir="2700000" algn="tl">
                    <a:srgbClr val="000000"/>
                  </a:outerShdw>
                </a:effectLst>
                <a:latin typeface="Calibri" panose="020F0502020204030204" pitchFamily="34" charset="0"/>
              </a:rPr>
              <a:t>Conscious</a:t>
            </a:r>
            <a:r>
              <a:rPr lang="en-GB" altLang="en-US">
                <a:effectLst>
                  <a:outerShdw blurRad="38100" dist="38100" dir="2700000" algn="tl">
                    <a:srgbClr val="000000"/>
                  </a:outerShdw>
                </a:effectLst>
                <a:latin typeface="Calibri" panose="020F0502020204030204" pitchFamily="34" charset="0"/>
              </a:rPr>
              <a:t> human creation of religion (Nolava)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33B8-7EA3-BC41-8E59-AEBA5AD24678}"/>
              </a:ext>
            </a:extLst>
          </p:cNvPr>
          <p:cNvSpPr>
            <a:spLocks noGrp="1"/>
          </p:cNvSpPr>
          <p:nvPr>
            <p:ph type="title"/>
          </p:nvPr>
        </p:nvSpPr>
        <p:spPr>
          <a:xfrm>
            <a:off x="457200" y="277813"/>
            <a:ext cx="8229600" cy="630237"/>
          </a:xfrm>
        </p:spPr>
        <p:txBody>
          <a:bodyPr/>
          <a:lstStyle/>
          <a:p>
            <a:pPr>
              <a:defRPr/>
            </a:pPr>
            <a:r>
              <a:rPr lang="en-US" altLang="en-US">
                <a:latin typeface="Calibri" panose="020F0502020204030204" pitchFamily="34" charset="0"/>
              </a:rPr>
              <a:t>The Lady of Avalon – ‘</a:t>
            </a:r>
            <a:r>
              <a:rPr lang="en-US" altLang="ja-JP">
                <a:latin typeface="Calibri" panose="020F0502020204030204" pitchFamily="34" charset="0"/>
              </a:rPr>
              <a:t>Nolava</a:t>
            </a:r>
            <a:r>
              <a:rPr lang="en-US" altLang="en-US">
                <a:latin typeface="Calibri" panose="020F0502020204030204" pitchFamily="34" charset="0"/>
              </a:rPr>
              <a:t>’</a:t>
            </a:r>
          </a:p>
        </p:txBody>
      </p:sp>
      <p:pic>
        <p:nvPicPr>
          <p:cNvPr id="56323" name="Picture 5" descr="Pagan Goddess.jpg">
            <a:extLst>
              <a:ext uri="{FF2B5EF4-FFF2-40B4-BE49-F238E27FC236}">
                <a16:creationId xmlns:a16="http://schemas.microsoft.com/office/drawing/2014/main" id="{90D8A2EC-7CC2-2D47-B4D9-10F4060449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00338" y="1268413"/>
            <a:ext cx="4032250"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09C8F4-C9BA-FD44-8674-DFCEB3C431DF}"/>
              </a:ext>
            </a:extLst>
          </p:cNvPr>
          <p:cNvSpPr>
            <a:spLocks noGrp="1"/>
          </p:cNvSpPr>
          <p:nvPr>
            <p:ph type="title"/>
          </p:nvPr>
        </p:nvSpPr>
        <p:spPr/>
        <p:txBody>
          <a:bodyPr/>
          <a:lstStyle/>
          <a:p>
            <a:pPr>
              <a:defRPr/>
            </a:pPr>
            <a:r>
              <a:rPr lang="en-US" altLang="en-US" sz="3600">
                <a:latin typeface="Calibri" panose="020F0502020204030204" pitchFamily="34" charset="0"/>
              </a:rPr>
              <a:t>Walk the Talk: </a:t>
            </a:r>
            <a:br>
              <a:rPr lang="en-US" altLang="en-US" sz="3600">
                <a:latin typeface="Calibri" panose="020F0502020204030204" pitchFamily="34" charset="0"/>
              </a:rPr>
            </a:br>
            <a:r>
              <a:rPr lang="en-US" altLang="en-US" sz="3600">
                <a:latin typeface="Calibri" panose="020F0502020204030204" pitchFamily="34" charset="0"/>
              </a:rPr>
              <a:t>a non-religious and multi-faith wedding</a:t>
            </a:r>
          </a:p>
        </p:txBody>
      </p:sp>
      <p:pic>
        <p:nvPicPr>
          <p:cNvPr id="57347" name="Content Placeholder 6" descr="WWYG8551.JPG">
            <a:extLst>
              <a:ext uri="{FF2B5EF4-FFF2-40B4-BE49-F238E27FC236}">
                <a16:creationId xmlns:a16="http://schemas.microsoft.com/office/drawing/2014/main" id="{8EA0431E-9C74-3E41-A945-9CA8159C989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t="29355" b="29355"/>
          <a:stretch>
            <a:fillRect/>
          </a:stretch>
        </p:blipFill>
        <p:spPr>
          <a:xfrm>
            <a:off x="457200" y="1600200"/>
            <a:ext cx="8218488" cy="4530725"/>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41423-2E97-434E-8C55-9F7B40B3158D}"/>
              </a:ext>
            </a:extLst>
          </p:cNvPr>
          <p:cNvSpPr>
            <a:spLocks noGrp="1"/>
          </p:cNvSpPr>
          <p:nvPr>
            <p:ph type="title"/>
          </p:nvPr>
        </p:nvSpPr>
        <p:spPr/>
        <p:txBody>
          <a:bodyPr/>
          <a:lstStyle/>
          <a:p>
            <a:pPr>
              <a:defRPr/>
            </a:pPr>
            <a:r>
              <a:rPr lang="en-US" altLang="en-US"/>
              <a:t>The future of RE?</a:t>
            </a:r>
          </a:p>
        </p:txBody>
      </p:sp>
      <p:sp>
        <p:nvSpPr>
          <p:cNvPr id="3" name="Content Placeholder 2">
            <a:extLst>
              <a:ext uri="{FF2B5EF4-FFF2-40B4-BE49-F238E27FC236}">
                <a16:creationId xmlns:a16="http://schemas.microsoft.com/office/drawing/2014/main" id="{EACCB4A7-EB8C-5C4A-B09F-C079E4C83B0D}"/>
              </a:ext>
            </a:extLst>
          </p:cNvPr>
          <p:cNvSpPr>
            <a:spLocks noGrp="1"/>
          </p:cNvSpPr>
          <p:nvPr>
            <p:ph idx="1"/>
          </p:nvPr>
        </p:nvSpPr>
        <p:spPr>
          <a:xfrm>
            <a:off x="457200" y="1412875"/>
            <a:ext cx="8229600" cy="5329238"/>
          </a:xfrm>
        </p:spPr>
        <p:txBody>
          <a:bodyPr/>
          <a:lstStyle/>
          <a:p>
            <a:pPr>
              <a:defRPr/>
            </a:pPr>
            <a:r>
              <a:rPr lang="en-US" altLang="en-US" sz="2800">
                <a:effectLst>
                  <a:outerShdw blurRad="38100" dist="38100" dir="2700000" algn="tl">
                    <a:srgbClr val="000000"/>
                  </a:outerShdw>
                </a:effectLst>
                <a:latin typeface="Calibri" panose="020F0502020204030204" pitchFamily="34" charset="0"/>
              </a:rPr>
              <a:t>Need for a fairer RE equal access and equality for pupils and traditions</a:t>
            </a:r>
          </a:p>
          <a:p>
            <a:pPr>
              <a:buFont typeface="Wingdings" pitchFamily="2" charset="2"/>
              <a:buNone/>
              <a:defRPr/>
            </a:pPr>
            <a:r>
              <a:rPr lang="en-US" altLang="en-US" sz="2800">
                <a:effectLst>
                  <a:outerShdw blurRad="38100" dist="38100" dir="2700000" algn="tl">
                    <a:srgbClr val="000000"/>
                  </a:outerShdw>
                </a:effectLst>
                <a:latin typeface="Calibri" panose="020F0502020204030204" pitchFamily="34" charset="0"/>
              </a:rPr>
              <a:t>CoRE Interim Report </a:t>
            </a:r>
            <a:r>
              <a:rPr lang="en-US" altLang="en-US" sz="2800" i="1">
                <a:effectLst>
                  <a:outerShdw blurRad="38100" dist="38100" dir="2700000" algn="tl">
                    <a:srgbClr val="000000"/>
                  </a:outerShdw>
                </a:effectLst>
                <a:latin typeface="Calibri" panose="020F0502020204030204" pitchFamily="34" charset="0"/>
              </a:rPr>
              <a:t>RE for All</a:t>
            </a:r>
            <a:endParaRPr lang="en-US" altLang="en-US" sz="2800">
              <a:effectLst>
                <a:outerShdw blurRad="38100" dist="38100" dir="2700000" algn="tl">
                  <a:srgbClr val="000000"/>
                </a:outerShdw>
              </a:effectLst>
              <a:latin typeface="Calibri" panose="020F0502020204030204" pitchFamily="34" charset="0"/>
            </a:endParaRPr>
          </a:p>
          <a:p>
            <a:pPr>
              <a:buFont typeface="Wingdings" pitchFamily="2" charset="2"/>
              <a:buNone/>
              <a:defRPr/>
            </a:pPr>
            <a:r>
              <a:rPr lang="en-US" altLang="en-US" sz="2800">
                <a:effectLst>
                  <a:outerShdw blurRad="38100" dist="38100" dir="2700000" algn="tl">
                    <a:srgbClr val="000000"/>
                  </a:outerShdw>
                </a:effectLst>
                <a:latin typeface="Calibri" panose="020F0502020204030204" pitchFamily="34" charset="0"/>
              </a:rPr>
              <a:t>‘widening disparity of provision’</a:t>
            </a:r>
          </a:p>
          <a:p>
            <a:pPr>
              <a:buFont typeface="Wingdings" pitchFamily="2" charset="2"/>
              <a:buNone/>
              <a:defRPr/>
            </a:pPr>
            <a:r>
              <a:rPr lang="en-US" altLang="en-US" sz="2800">
                <a:effectLst>
                  <a:outerShdw blurRad="38100" dist="38100" dir="2700000" algn="tl">
                    <a:srgbClr val="000000"/>
                  </a:outerShdw>
                </a:effectLst>
                <a:latin typeface="Calibri" panose="020F0502020204030204" pitchFamily="34" charset="0"/>
              </a:rPr>
              <a:t>‘reinforces perceptions that religions and  worldviews are only of interest to their adherents’</a:t>
            </a:r>
            <a:endParaRPr lang="en-US" altLang="ja-JP">
              <a:effectLst>
                <a:outerShdw blurRad="38100" dist="38100" dir="2700000" algn="tl">
                  <a:srgbClr val="000000"/>
                </a:outerShdw>
              </a:effectLst>
            </a:endParaRPr>
          </a:p>
          <a:p>
            <a:pPr>
              <a:defRPr/>
            </a:pPr>
            <a:r>
              <a:rPr lang="en-US" altLang="en-US" sz="2800">
                <a:effectLst>
                  <a:outerShdw blurRad="38100" dist="38100" dir="2700000" algn="tl">
                    <a:srgbClr val="000000"/>
                  </a:outerShdw>
                </a:effectLst>
                <a:latin typeface="Calibri" panose="020F0502020204030204" pitchFamily="34" charset="0"/>
              </a:rPr>
              <a:t>Reflect the changing religious landscape</a:t>
            </a:r>
          </a:p>
          <a:p>
            <a:pPr>
              <a:defRPr/>
            </a:pPr>
            <a:r>
              <a:rPr lang="en-US" altLang="en-US" sz="2800">
                <a:effectLst>
                  <a:outerShdw blurRad="38100" dist="38100" dir="2700000" algn="tl">
                    <a:srgbClr val="000000"/>
                  </a:outerShdw>
                </a:effectLst>
                <a:latin typeface="Calibri" panose="020F0502020204030204" pitchFamily="34" charset="0"/>
              </a:rPr>
              <a:t>a wider range of religions/worldviews </a:t>
            </a:r>
          </a:p>
          <a:p>
            <a:pPr>
              <a:defRPr/>
            </a:pPr>
            <a:r>
              <a:rPr lang="en-US" altLang="en-US" sz="2800">
                <a:effectLst>
                  <a:outerShdw blurRad="38100" dist="38100" dir="2700000" algn="tl">
                    <a:srgbClr val="000000"/>
                  </a:outerShdw>
                </a:effectLst>
                <a:latin typeface="Calibri" panose="020F0502020204030204" pitchFamily="34" charset="0"/>
              </a:rPr>
              <a:t>Include newer traditions, hybrids, new forms of religiosity, and recognise ‘personal religion’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1DD1A-C910-2D4C-81DA-52D01227BF2E}"/>
              </a:ext>
            </a:extLst>
          </p:cNvPr>
          <p:cNvSpPr>
            <a:spLocks noGrp="1"/>
          </p:cNvSpPr>
          <p:nvPr>
            <p:ph type="title"/>
          </p:nvPr>
        </p:nvSpPr>
        <p:spPr>
          <a:xfrm>
            <a:off x="457200" y="277813"/>
            <a:ext cx="8229600" cy="919162"/>
          </a:xfrm>
        </p:spPr>
        <p:txBody>
          <a:bodyPr/>
          <a:lstStyle/>
          <a:p>
            <a:pPr>
              <a:defRPr/>
            </a:pPr>
            <a:r>
              <a:rPr lang="en-US" dirty="0">
                <a:latin typeface="Calibri"/>
                <a:cs typeface="Calibri"/>
              </a:rPr>
              <a:t>Future of RE?</a:t>
            </a:r>
            <a:endParaRPr lang="en-US" dirty="0"/>
          </a:p>
        </p:txBody>
      </p:sp>
      <p:sp>
        <p:nvSpPr>
          <p:cNvPr id="3" name="Content Placeholder 2">
            <a:extLst>
              <a:ext uri="{FF2B5EF4-FFF2-40B4-BE49-F238E27FC236}">
                <a16:creationId xmlns:a16="http://schemas.microsoft.com/office/drawing/2014/main" id="{831B0993-C707-3242-AF23-7E51B04A95D3}"/>
              </a:ext>
            </a:extLst>
          </p:cNvPr>
          <p:cNvSpPr>
            <a:spLocks noGrp="1"/>
          </p:cNvSpPr>
          <p:nvPr>
            <p:ph idx="1"/>
          </p:nvPr>
        </p:nvSpPr>
        <p:spPr>
          <a:xfrm>
            <a:off x="539750" y="1268413"/>
            <a:ext cx="8229600" cy="4862512"/>
          </a:xfrm>
        </p:spPr>
        <p:txBody>
          <a:bodyPr/>
          <a:lstStyle/>
          <a:p>
            <a:pPr>
              <a:defRPr/>
            </a:pPr>
            <a:r>
              <a:rPr lang="en-US" altLang="en-US" sz="2800">
                <a:effectLst>
                  <a:outerShdw blurRad="38100" dist="38100" dir="2700000" algn="tl">
                    <a:srgbClr val="000000"/>
                  </a:outerShdw>
                </a:effectLst>
                <a:latin typeface="Calibri" panose="020F0502020204030204" pitchFamily="34" charset="0"/>
              </a:rPr>
              <a:t>More Dharmic and nature religions – to avoid conflating ‘religion’ with belief/doctrines/metaphysical truth claims/God, authority/institutions.</a:t>
            </a:r>
            <a:endParaRPr lang="en-US" altLang="en-US" sz="2800">
              <a:effectLst>
                <a:outerShdw blurRad="38100" dist="38100" dir="2700000" algn="tl">
                  <a:srgbClr val="000000"/>
                </a:outerShdw>
              </a:effectLst>
            </a:endParaRPr>
          </a:p>
          <a:p>
            <a:pPr>
              <a:defRPr/>
            </a:pPr>
            <a:r>
              <a:rPr lang="en-US" altLang="en-US" sz="2800">
                <a:effectLst>
                  <a:outerShdw blurRad="38100" dist="38100" dir="2700000" algn="tl">
                    <a:srgbClr val="000000"/>
                  </a:outerShdw>
                </a:effectLst>
                <a:latin typeface="Calibri" panose="020F0502020204030204" pitchFamily="34" charset="0"/>
              </a:rPr>
              <a:t>Include non-religious worldviews</a:t>
            </a:r>
          </a:p>
          <a:p>
            <a:pPr>
              <a:defRPr/>
            </a:pPr>
            <a:r>
              <a:rPr lang="en-US" altLang="en-US" sz="2800">
                <a:effectLst>
                  <a:outerShdw blurRad="38100" dist="38100" dir="2700000" algn="tl">
                    <a:srgbClr val="000000"/>
                  </a:outerShdw>
                </a:effectLst>
                <a:latin typeface="Calibri" panose="020F0502020204030204" pitchFamily="34" charset="0"/>
              </a:rPr>
              <a:t>Recognise that many don’t have or want overarching ‘worldview’</a:t>
            </a:r>
          </a:p>
          <a:p>
            <a:pPr>
              <a:defRPr/>
            </a:pPr>
            <a:r>
              <a:rPr lang="en-US" altLang="en-US" sz="2800">
                <a:effectLst>
                  <a:outerShdw blurRad="38100" dist="38100" dir="2700000" algn="tl">
                    <a:srgbClr val="000000"/>
                  </a:outerShdw>
                </a:effectLst>
                <a:latin typeface="Calibri" panose="020F0502020204030204" pitchFamily="34" charset="0"/>
              </a:rPr>
              <a:t>Challenge the religious/secular divide and explore ‘non-binary’ approaches</a:t>
            </a:r>
          </a:p>
          <a:p>
            <a:pPr>
              <a:defRPr/>
            </a:pPr>
            <a:r>
              <a:rPr lang="en-US" altLang="en-US" sz="2800">
                <a:effectLst>
                  <a:outerShdw blurRad="38100" dist="38100" dir="2700000" algn="tl">
                    <a:srgbClr val="000000"/>
                  </a:outerShdw>
                </a:effectLst>
                <a:latin typeface="Calibri" panose="020F0502020204030204" pitchFamily="34" charset="0"/>
              </a:rPr>
              <a:t>Religious and non-religious worldviews as ‘treasure chests’ of useful wisdom?</a:t>
            </a:r>
          </a:p>
          <a:p>
            <a:pPr>
              <a:defRPr/>
            </a:pPr>
            <a:r>
              <a:rPr lang="en-US" altLang="en-US" sz="2800">
                <a:effectLst>
                  <a:outerShdw blurRad="38100" dist="38100" dir="2700000" algn="tl">
                    <a:srgbClr val="000000"/>
                  </a:outerShdw>
                </a:effectLst>
                <a:latin typeface="Calibri" panose="020F0502020204030204" pitchFamily="34" charset="0"/>
              </a:rPr>
              <a:t>Introduce idea of </a:t>
            </a:r>
            <a:r>
              <a:rPr lang="en-US" altLang="en-US" sz="2800" i="1">
                <a:effectLst>
                  <a:outerShdw blurRad="38100" dist="38100" dir="2700000" algn="tl">
                    <a:srgbClr val="000000"/>
                  </a:outerShdw>
                </a:effectLst>
                <a:latin typeface="Calibri" panose="020F0502020204030204" pitchFamily="34" charset="0"/>
              </a:rPr>
              <a:t>conscious</a:t>
            </a:r>
            <a:r>
              <a:rPr lang="en-US" altLang="en-US" sz="2800">
                <a:effectLst>
                  <a:outerShdw blurRad="38100" dist="38100" dir="2700000" algn="tl">
                    <a:srgbClr val="000000"/>
                  </a:outerShdw>
                </a:effectLst>
                <a:latin typeface="Calibri" panose="020F0502020204030204" pitchFamily="34" charset="0"/>
              </a:rPr>
              <a:t> creation of ‘religion’?</a:t>
            </a:r>
          </a:p>
          <a:p>
            <a:pPr>
              <a:defRPr/>
            </a:pPr>
            <a:endParaRPr lang="en-US" altLang="en-US">
              <a:effectLst>
                <a:outerShdw blurRad="38100" dist="38100" dir="2700000" algn="tl">
                  <a:srgbClr val="000000"/>
                </a:outerShdw>
              </a:effectLst>
            </a:endParaRPr>
          </a:p>
          <a:p>
            <a:pPr>
              <a:defRPr/>
            </a:pPr>
            <a:endParaRPr lang="en-US" altLang="en-US">
              <a:effectLst>
                <a:outerShdw blurRad="38100" dist="38100" dir="2700000" algn="tl">
                  <a:srgbClr val="000000"/>
                </a:outerShdw>
              </a:effectLst>
            </a:endParaRPr>
          </a:p>
          <a:p>
            <a:pPr>
              <a:defRPr/>
            </a:pPr>
            <a:endParaRPr lang="en-US" altLang="en-US">
              <a:effectLst>
                <a:outerShdw blurRad="38100" dist="38100" dir="2700000" algn="tl">
                  <a:srgbClr val="000000"/>
                </a:outerShdw>
              </a:effectLst>
            </a:endParaRPr>
          </a:p>
          <a:p>
            <a:pPr>
              <a:defRPr/>
            </a:pPr>
            <a:endParaRPr lang="en-US" altLang="en-US">
              <a:effectLst>
                <a:outerShdw blurRad="38100" dist="38100" dir="2700000" algn="tl">
                  <a:srgbClr val="000000"/>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B1575-B5C5-8D4B-B853-D1547D1CE5AB}"/>
              </a:ext>
            </a:extLst>
          </p:cNvPr>
          <p:cNvSpPr>
            <a:spLocks noGrp="1"/>
          </p:cNvSpPr>
          <p:nvPr>
            <p:ph type="title"/>
          </p:nvPr>
        </p:nvSpPr>
        <p:spPr/>
        <p:txBody>
          <a:bodyPr/>
          <a:lstStyle/>
          <a:p>
            <a:pPr>
              <a:defRPr/>
            </a:pPr>
            <a:r>
              <a:rPr lang="en-US" altLang="en-US">
                <a:latin typeface="Calibri" panose="020F0502020204030204" pitchFamily="34" charset="0"/>
              </a:rPr>
              <a:t>Initial Reflections</a:t>
            </a:r>
          </a:p>
        </p:txBody>
      </p:sp>
      <p:sp>
        <p:nvSpPr>
          <p:cNvPr id="3" name="Content Placeholder 2">
            <a:extLst>
              <a:ext uri="{FF2B5EF4-FFF2-40B4-BE49-F238E27FC236}">
                <a16:creationId xmlns:a16="http://schemas.microsoft.com/office/drawing/2014/main" id="{FD8D26BA-2150-F247-B743-2CFF9CAA97D6}"/>
              </a:ext>
            </a:extLst>
          </p:cNvPr>
          <p:cNvSpPr>
            <a:spLocks noGrp="1"/>
          </p:cNvSpPr>
          <p:nvPr>
            <p:ph idx="1"/>
          </p:nvPr>
        </p:nvSpPr>
        <p:spPr>
          <a:xfrm>
            <a:off x="457200" y="1268413"/>
            <a:ext cx="8229600" cy="4862512"/>
          </a:xfrm>
        </p:spPr>
        <p:txBody>
          <a:bodyPr/>
          <a:lstStyle/>
          <a:p>
            <a:pPr>
              <a:defRPr/>
            </a:pPr>
            <a:r>
              <a:rPr lang="en-US" altLang="en-US">
                <a:effectLst>
                  <a:outerShdw blurRad="38100" dist="38100" dir="2700000" algn="tl">
                    <a:srgbClr val="000000"/>
                  </a:outerShdw>
                </a:effectLst>
                <a:latin typeface="Calibri" panose="020F0502020204030204" pitchFamily="34" charset="0"/>
              </a:rPr>
              <a:t>Title of my PhD 2012</a:t>
            </a:r>
          </a:p>
          <a:p>
            <a:pPr>
              <a:defRPr/>
            </a:pPr>
            <a:r>
              <a:rPr lang="en-US" altLang="en-US">
                <a:effectLst>
                  <a:outerShdw blurRad="38100" dist="38100" dir="2700000" algn="tl">
                    <a:srgbClr val="000000"/>
                  </a:outerShdw>
                </a:effectLst>
                <a:latin typeface="Calibri" panose="020F0502020204030204" pitchFamily="34" charset="0"/>
              </a:rPr>
              <a:t>Analysis of publications 1986-2011.</a:t>
            </a:r>
          </a:p>
          <a:p>
            <a:pPr>
              <a:buFont typeface="Wingdings" pitchFamily="2" charset="2"/>
              <a:buNone/>
              <a:defRPr/>
            </a:pPr>
            <a:endParaRPr lang="en-US" altLang="en-US">
              <a:effectLst>
                <a:outerShdw blurRad="38100" dist="38100" dir="2700000" algn="tl">
                  <a:srgbClr val="000000"/>
                </a:outerShdw>
              </a:effectLst>
              <a:latin typeface="Calibri" panose="020F0502020204030204" pitchFamily="34" charset="0"/>
            </a:endParaRPr>
          </a:p>
          <a:p>
            <a:pPr>
              <a:defRPr/>
            </a:pPr>
            <a:r>
              <a:rPr lang="en-US" altLang="en-US">
                <a:effectLst>
                  <a:outerShdw blurRad="38100" dist="38100" dir="2700000" algn="tl">
                    <a:srgbClr val="000000"/>
                  </a:outerShdw>
                </a:effectLst>
                <a:latin typeface="Calibri" panose="020F0502020204030204" pitchFamily="34" charset="0"/>
              </a:rPr>
              <a:t>Buddhism, Hinduism, Paganism, Christianity, Pluralism, RE policy/pedagogy/curriculum, Humanism, Jainism, Theology/RS/RE, faith schools, newer religious movements, experiential learning through placements with religious communities…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87129-9DA3-4C45-B2AC-019C439D1B4E}"/>
              </a:ext>
            </a:extLst>
          </p:cNvPr>
          <p:cNvSpPr>
            <a:spLocks noGrp="1"/>
          </p:cNvSpPr>
          <p:nvPr>
            <p:ph type="title"/>
          </p:nvPr>
        </p:nvSpPr>
        <p:spPr/>
        <p:txBody>
          <a:bodyPr/>
          <a:lstStyle/>
          <a:p>
            <a:pPr>
              <a:defRPr/>
            </a:pPr>
            <a:r>
              <a:rPr lang="en-US" dirty="0">
                <a:latin typeface="Calibri"/>
                <a:cs typeface="Calibri"/>
              </a:rPr>
              <a:t>The future of RE?</a:t>
            </a:r>
            <a:endParaRPr lang="en-US" dirty="0"/>
          </a:p>
        </p:txBody>
      </p:sp>
      <p:sp>
        <p:nvSpPr>
          <p:cNvPr id="3" name="Content Placeholder 2">
            <a:extLst>
              <a:ext uri="{FF2B5EF4-FFF2-40B4-BE49-F238E27FC236}">
                <a16:creationId xmlns:a16="http://schemas.microsoft.com/office/drawing/2014/main" id="{B2523CFA-F5E1-CB4F-8463-EC0A72979E4D}"/>
              </a:ext>
            </a:extLst>
          </p:cNvPr>
          <p:cNvSpPr>
            <a:spLocks noGrp="1"/>
          </p:cNvSpPr>
          <p:nvPr>
            <p:ph idx="1"/>
          </p:nvPr>
        </p:nvSpPr>
        <p:spPr/>
        <p:txBody>
          <a:bodyPr/>
          <a:lstStyle/>
          <a:p>
            <a:pPr>
              <a:buFont typeface="Wingdings" charset="0"/>
              <a:buChar char="l"/>
              <a:defRPr/>
            </a:pPr>
            <a:r>
              <a:rPr lang="en-US" dirty="0">
                <a:latin typeface="Calibri"/>
                <a:cs typeface="Calibri"/>
              </a:rPr>
              <a:t>Direct first hand experience</a:t>
            </a:r>
          </a:p>
          <a:p>
            <a:pPr>
              <a:buFont typeface="Wingdings" charset="0"/>
              <a:buChar char="l"/>
              <a:defRPr/>
            </a:pPr>
            <a:r>
              <a:rPr lang="en-US" sz="2800" dirty="0">
                <a:latin typeface="Calibri"/>
                <a:cs typeface="Calibri"/>
              </a:rPr>
              <a:t>A new name?</a:t>
            </a:r>
          </a:p>
          <a:p>
            <a:pPr>
              <a:buFont typeface="Wingdings" charset="0"/>
              <a:buChar char="l"/>
              <a:defRPr/>
            </a:pPr>
            <a:r>
              <a:rPr lang="en-US" sz="2800" dirty="0">
                <a:latin typeface="Calibri"/>
                <a:cs typeface="Calibri"/>
              </a:rPr>
              <a:t>Religious and Moral Education, Religion Education, Religious Citizenship, Religion(s) and Belief(s), Religion and Ethics, Philosophy and Ethics, RPE, Philosophy and Belief, Worldview Studies, Religion(s) and Worldviews, </a:t>
            </a:r>
            <a:r>
              <a:rPr lang="en-US" sz="2800" dirty="0" err="1">
                <a:latin typeface="Calibri"/>
                <a:cs typeface="Calibri"/>
              </a:rPr>
              <a:t>Sophology</a:t>
            </a:r>
            <a:r>
              <a:rPr lang="en-US" sz="2800" dirty="0">
                <a:latin typeface="Calibri"/>
                <a:cs typeface="Calibri"/>
              </a:rPr>
              <a:t>?</a:t>
            </a:r>
          </a:p>
          <a:p>
            <a:pPr>
              <a:buFont typeface="Wingdings" charset="0"/>
              <a:buChar char="l"/>
              <a:defRPr/>
            </a:pPr>
            <a:endParaRPr lang="en-US" dirty="0"/>
          </a:p>
          <a:p>
            <a:pPr>
              <a:buFont typeface="Wingdings" charset="0"/>
              <a:buChar char="l"/>
              <a:defRPr/>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875E9-304D-E64E-8454-1759DFE9158C}"/>
              </a:ext>
            </a:extLst>
          </p:cNvPr>
          <p:cNvSpPr>
            <a:spLocks noGrp="1"/>
          </p:cNvSpPr>
          <p:nvPr>
            <p:ph type="title"/>
          </p:nvPr>
        </p:nvSpPr>
        <p:spPr/>
        <p:txBody>
          <a:bodyPr/>
          <a:lstStyle/>
          <a:p>
            <a:pPr>
              <a:defRPr/>
            </a:pPr>
            <a:r>
              <a:rPr lang="en-US" altLang="en-US" sz="3600">
                <a:latin typeface="Calibri" panose="020F0502020204030204" pitchFamily="34" charset="0"/>
              </a:rPr>
              <a:t>Future of RE? The Commission and Big Ideas for RE</a:t>
            </a:r>
          </a:p>
        </p:txBody>
      </p:sp>
      <p:sp>
        <p:nvSpPr>
          <p:cNvPr id="3" name="Content Placeholder 2">
            <a:extLst>
              <a:ext uri="{FF2B5EF4-FFF2-40B4-BE49-F238E27FC236}">
                <a16:creationId xmlns:a16="http://schemas.microsoft.com/office/drawing/2014/main" id="{82A2E557-4F3F-AF4D-BC7A-4BBAD68AF462}"/>
              </a:ext>
            </a:extLst>
          </p:cNvPr>
          <p:cNvSpPr>
            <a:spLocks noGrp="1"/>
          </p:cNvSpPr>
          <p:nvPr>
            <p:ph idx="1"/>
          </p:nvPr>
        </p:nvSpPr>
        <p:spPr/>
        <p:txBody>
          <a:bodyPr/>
          <a:lstStyle/>
          <a:p>
            <a:pPr>
              <a:defRPr/>
            </a:pPr>
            <a:r>
              <a:rPr lang="en-US" altLang="en-US" dirty="0">
                <a:effectLst>
                  <a:outerShdw blurRad="38100" dist="38100" dir="2700000" algn="tl">
                    <a:srgbClr val="000000"/>
                  </a:outerShdw>
                </a:effectLst>
                <a:latin typeface="Calibri" panose="020F0502020204030204" pitchFamily="34" charset="0"/>
              </a:rPr>
              <a:t>National entitlement – statutory?</a:t>
            </a:r>
          </a:p>
          <a:p>
            <a:pPr>
              <a:defRPr/>
            </a:pPr>
            <a:r>
              <a:rPr lang="en-US" altLang="en-US" dirty="0">
                <a:effectLst>
                  <a:outerShdw blurRad="38100" dist="38100" dir="2700000" algn="tl">
                    <a:srgbClr val="000000"/>
                  </a:outerShdw>
                </a:effectLst>
                <a:latin typeface="Calibri" panose="020F0502020204030204" pitchFamily="34" charset="0"/>
              </a:rPr>
              <a:t>‘New Settlement’ – change to the law?</a:t>
            </a:r>
          </a:p>
          <a:p>
            <a:pPr>
              <a:defRPr/>
            </a:pPr>
            <a:r>
              <a:rPr lang="en-US" altLang="en-US" dirty="0">
                <a:effectLst>
                  <a:outerShdw blurRad="38100" dist="38100" dir="2700000" algn="tl">
                    <a:srgbClr val="000000"/>
                  </a:outerShdw>
                </a:effectLst>
                <a:latin typeface="Calibri" panose="020F0502020204030204" pitchFamily="34" charset="0"/>
              </a:rPr>
              <a:t>Change in role of SACREs</a:t>
            </a:r>
          </a:p>
          <a:p>
            <a:pPr>
              <a:defRPr/>
            </a:pPr>
            <a:r>
              <a:rPr lang="en-US" altLang="en-US" dirty="0">
                <a:effectLst>
                  <a:outerShdw blurRad="38100" dist="38100" dir="2700000" algn="tl">
                    <a:srgbClr val="000000"/>
                  </a:outerShdw>
                </a:effectLst>
                <a:latin typeface="Calibri" panose="020F0502020204030204" pitchFamily="34" charset="0"/>
              </a:rPr>
              <a:t>Accountability</a:t>
            </a:r>
          </a:p>
          <a:p>
            <a:pPr>
              <a:defRPr/>
            </a:pPr>
            <a:r>
              <a:rPr lang="en-US" altLang="en-US" dirty="0">
                <a:effectLst>
                  <a:outerShdw blurRad="38100" dist="38100" dir="2700000" algn="tl">
                    <a:srgbClr val="000000"/>
                  </a:outerShdw>
                </a:effectLst>
                <a:latin typeface="Calibri" panose="020F0502020204030204" pitchFamily="34" charset="0"/>
              </a:rPr>
              <a:t>Improved teacher training</a:t>
            </a:r>
          </a:p>
          <a:p>
            <a:pPr>
              <a:defRPr/>
            </a:pPr>
            <a:r>
              <a:rPr lang="en-US" altLang="en-US" dirty="0">
                <a:effectLst>
                  <a:outerShdw blurRad="38100" dist="38100" dir="2700000" algn="tl">
                    <a:srgbClr val="000000"/>
                  </a:outerShdw>
                </a:effectLst>
                <a:latin typeface="Calibri" panose="020F0502020204030204" pitchFamily="34" charset="0"/>
              </a:rPr>
              <a:t>Big Ideas as criteria for curriculum planning (see </a:t>
            </a:r>
            <a:r>
              <a:rPr lang="en-US" altLang="en-US" dirty="0" err="1">
                <a:effectLst>
                  <a:outerShdw blurRad="38100" dist="38100" dir="2700000" algn="tl">
                    <a:srgbClr val="000000"/>
                  </a:outerShdw>
                </a:effectLst>
                <a:latin typeface="Calibri" panose="020F0502020204030204" pitchFamily="34" charset="0"/>
              </a:rPr>
              <a:t>Wintersgill</a:t>
            </a:r>
            <a:r>
              <a:rPr lang="en-US" altLang="en-US" dirty="0">
                <a:effectLst>
                  <a:outerShdw blurRad="38100" dist="38100" dir="2700000" algn="tl">
                    <a:srgbClr val="000000"/>
                  </a:outerShdw>
                </a:effectLst>
                <a:latin typeface="Calibri" panose="020F0502020204030204" pitchFamily="34" charset="0"/>
              </a:rPr>
              <a:t> 2017 and 2019)</a:t>
            </a:r>
          </a:p>
          <a:p>
            <a:pPr>
              <a:defRPr/>
            </a:pPr>
            <a:r>
              <a:rPr lang="en-US" altLang="en-US" dirty="0">
                <a:effectLst>
                  <a:outerShdw blurRad="38100" dist="38100" dir="2700000" algn="tl">
                    <a:srgbClr val="000000"/>
                  </a:outerShdw>
                </a:effectLst>
                <a:latin typeface="Calibri" panose="020F0502020204030204" pitchFamily="34" charset="0"/>
              </a:rPr>
              <a:t>A fairer, plural, diverse and more equal RE?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6F96B-1427-BF44-ACB2-137458133FFF}"/>
              </a:ext>
            </a:extLst>
          </p:cNvPr>
          <p:cNvSpPr>
            <a:spLocks noGrp="1"/>
          </p:cNvSpPr>
          <p:nvPr>
            <p:ph type="title"/>
          </p:nvPr>
        </p:nvSpPr>
        <p:spPr/>
        <p:txBody>
          <a:bodyPr/>
          <a:lstStyle/>
          <a:p>
            <a:pPr>
              <a:defRPr/>
            </a:pPr>
            <a:r>
              <a:rPr lang="en-US" altLang="en-US">
                <a:latin typeface="Calibri" panose="020F0502020204030204" pitchFamily="34" charset="0"/>
              </a:rPr>
              <a:t>Bibliography</a:t>
            </a:r>
          </a:p>
        </p:txBody>
      </p:sp>
      <p:sp>
        <p:nvSpPr>
          <p:cNvPr id="64515" name="Content Placeholder 2">
            <a:extLst>
              <a:ext uri="{FF2B5EF4-FFF2-40B4-BE49-F238E27FC236}">
                <a16:creationId xmlns:a16="http://schemas.microsoft.com/office/drawing/2014/main" id="{8F4C421A-A257-9944-8DE5-B4848B337E2C}"/>
              </a:ext>
            </a:extLst>
          </p:cNvPr>
          <p:cNvSpPr>
            <a:spLocks noGrp="1" noChangeArrowheads="1"/>
          </p:cNvSpPr>
          <p:nvPr>
            <p:ph idx="1"/>
          </p:nvPr>
        </p:nvSpPr>
        <p:spPr>
          <a:xfrm>
            <a:off x="539750" y="1412875"/>
            <a:ext cx="8218488" cy="4997450"/>
          </a:xfrm>
        </p:spPr>
        <p:txBody>
          <a:bodyPr/>
          <a:lstStyle/>
          <a:p>
            <a:pPr eaLnBrk="1" hangingPunct="1">
              <a:buFont typeface="Wingdings" pitchFamily="2" charset="2"/>
              <a:buNone/>
            </a:pPr>
            <a:r>
              <a:rPr lang="en-GB" altLang="en-US" sz="2000">
                <a:effectLst/>
                <a:latin typeface="Calibri" panose="020F0502020204030204" pitchFamily="34" charset="0"/>
              </a:rPr>
              <a:t>Backus, J. &amp; Cush, D. (2008) </a:t>
            </a:r>
            <a:r>
              <a:rPr lang="ja-JP" altLang="en-GB" sz="2000">
                <a:effectLst/>
                <a:latin typeface="Calibri" panose="020F0502020204030204" pitchFamily="34" charset="0"/>
              </a:rPr>
              <a:t>‘</a:t>
            </a:r>
            <a:r>
              <a:rPr lang="en-GB" altLang="ja-JP" sz="2000">
                <a:effectLst/>
                <a:latin typeface="Calibri" panose="020F0502020204030204" pitchFamily="34" charset="0"/>
              </a:rPr>
              <a:t>Buddhism in the English State School System</a:t>
            </a:r>
            <a:r>
              <a:rPr lang="ja-JP" altLang="en-GB" sz="2000">
                <a:effectLst/>
                <a:latin typeface="Calibri" panose="020F0502020204030204" pitchFamily="34" charset="0"/>
              </a:rPr>
              <a:t>’</a:t>
            </a:r>
            <a:r>
              <a:rPr lang="en-GB" altLang="ja-JP" sz="2000">
                <a:effectLst/>
                <a:latin typeface="Calibri" panose="020F0502020204030204" pitchFamily="34" charset="0"/>
              </a:rPr>
              <a:t> in </a:t>
            </a:r>
            <a:r>
              <a:rPr lang="en-GB" altLang="ja-JP" sz="2000">
                <a:effectLst/>
                <a:latin typeface="Calibri" panose="020F0502020204030204" pitchFamily="34" charset="0"/>
                <a:cs typeface="Arial" panose="020B0604020202020204" pitchFamily="34" charset="0"/>
              </a:rPr>
              <a:t>M. Deegalle (ed.) </a:t>
            </a:r>
            <a:r>
              <a:rPr lang="en-GB" altLang="ja-JP" sz="2000" i="1">
                <a:effectLst/>
                <a:latin typeface="Calibri" panose="020F0502020204030204" pitchFamily="34" charset="0"/>
                <a:cs typeface="Arial" panose="020B0604020202020204" pitchFamily="34" charset="0"/>
              </a:rPr>
              <a:t>Dharma to the UK: A Centennial Celebration of Buddhist Legacy.</a:t>
            </a:r>
            <a:r>
              <a:rPr lang="en-GB" altLang="ja-JP" sz="2000">
                <a:effectLst/>
                <a:latin typeface="Calibri" panose="020F0502020204030204" pitchFamily="34" charset="0"/>
                <a:cs typeface="Arial" panose="020B0604020202020204" pitchFamily="34" charset="0"/>
              </a:rPr>
              <a:t> London: World Buddhist Foundation</a:t>
            </a:r>
            <a:r>
              <a:rPr lang="en-GB" altLang="ja-JP" sz="2000" b="1">
                <a:effectLst/>
                <a:cs typeface="Arial" panose="020B0604020202020204" pitchFamily="34" charset="0"/>
              </a:rPr>
              <a:t> </a:t>
            </a:r>
          </a:p>
          <a:p>
            <a:pPr eaLnBrk="1" hangingPunct="1">
              <a:buFont typeface="Wingdings" pitchFamily="2" charset="2"/>
              <a:buNone/>
            </a:pPr>
            <a:r>
              <a:rPr lang="en-GB" altLang="en-US" sz="2000">
                <a:effectLst/>
                <a:latin typeface="Calibri" panose="020F0502020204030204" pitchFamily="34" charset="0"/>
              </a:rPr>
              <a:t>Berglund, J. (2013). Swedish Religious Education: Objective but Marinated in Lutheran Protestantism? </a:t>
            </a:r>
            <a:r>
              <a:rPr lang="en-GB" altLang="en-US" sz="2000" i="1">
                <a:effectLst/>
                <a:latin typeface="Calibri" panose="020F0502020204030204" pitchFamily="34" charset="0"/>
              </a:rPr>
              <a:t>Temenos, 49,</a:t>
            </a:r>
            <a:r>
              <a:rPr lang="en-GB" altLang="en-US" sz="2000">
                <a:effectLst/>
                <a:latin typeface="Calibri" panose="020F0502020204030204" pitchFamily="34" charset="0"/>
              </a:rPr>
              <a:t> 165-184.</a:t>
            </a:r>
          </a:p>
          <a:p>
            <a:pPr eaLnBrk="1" hangingPunct="1">
              <a:buFont typeface="Wingdings" pitchFamily="2" charset="2"/>
              <a:buNone/>
            </a:pPr>
            <a:r>
              <a:rPr lang="en-GB" altLang="en-US" sz="2000">
                <a:effectLst/>
                <a:latin typeface="Calibri" panose="020F0502020204030204" pitchFamily="34" charset="0"/>
              </a:rPr>
              <a:t>Cole, W.O. (1981</a:t>
            </a:r>
            <a:r>
              <a:rPr lang="en-GB" altLang="en-US" sz="2000">
                <a:solidFill>
                  <a:srgbClr val="CCFFCC"/>
                </a:solidFill>
                <a:effectLst/>
                <a:latin typeface="Calibri" panose="020F0502020204030204" pitchFamily="34" charset="0"/>
              </a:rPr>
              <a:t>) </a:t>
            </a:r>
            <a:r>
              <a:rPr lang="en-GB" altLang="en-US" sz="2000" i="1">
                <a:solidFill>
                  <a:srgbClr val="CCFFCC"/>
                </a:solidFill>
                <a:effectLst/>
                <a:latin typeface="Calibri" panose="020F0502020204030204" pitchFamily="34" charset="0"/>
              </a:rPr>
              <a:t>Five Religions in the 20</a:t>
            </a:r>
            <a:r>
              <a:rPr lang="en-GB" altLang="en-US" sz="2000" i="1" baseline="30000">
                <a:solidFill>
                  <a:srgbClr val="CCFFCC"/>
                </a:solidFill>
                <a:effectLst/>
                <a:latin typeface="Calibri" panose="020F0502020204030204" pitchFamily="34" charset="0"/>
              </a:rPr>
              <a:t>th</a:t>
            </a:r>
            <a:r>
              <a:rPr lang="en-GB" altLang="en-US" sz="2000" i="1">
                <a:solidFill>
                  <a:srgbClr val="CCFFCC"/>
                </a:solidFill>
                <a:effectLst/>
                <a:latin typeface="Calibri" panose="020F0502020204030204" pitchFamily="34" charset="0"/>
              </a:rPr>
              <a:t> Century </a:t>
            </a:r>
            <a:r>
              <a:rPr lang="en-GB" altLang="en-US" sz="2000">
                <a:effectLst/>
                <a:latin typeface="Calibri" panose="020F0502020204030204" pitchFamily="34" charset="0"/>
              </a:rPr>
              <a:t>Cheltenham: Stanley Thornes</a:t>
            </a:r>
          </a:p>
          <a:p>
            <a:pPr eaLnBrk="1" hangingPunct="1">
              <a:buFont typeface="Wingdings" pitchFamily="2" charset="2"/>
              <a:buNone/>
            </a:pPr>
            <a:r>
              <a:rPr lang="en-GB" altLang="en-US" sz="2000">
                <a:effectLst/>
                <a:latin typeface="Calibri" panose="020F0502020204030204" pitchFamily="34" charset="0"/>
              </a:rPr>
              <a:t>Cole, W.O. &amp; Morgan, P.(1984)</a:t>
            </a:r>
            <a:r>
              <a:rPr lang="en-GB" altLang="en-US" sz="2000">
                <a:solidFill>
                  <a:srgbClr val="CCFFCC"/>
                </a:solidFill>
                <a:effectLst/>
                <a:latin typeface="Calibri" panose="020F0502020204030204" pitchFamily="34" charset="0"/>
              </a:rPr>
              <a:t> </a:t>
            </a:r>
            <a:r>
              <a:rPr lang="en-GB" altLang="en-US" sz="2000" i="1">
                <a:solidFill>
                  <a:srgbClr val="CCFFCC"/>
                </a:solidFill>
                <a:effectLst/>
                <a:latin typeface="Calibri" panose="020F0502020204030204" pitchFamily="34" charset="0"/>
              </a:rPr>
              <a:t>Six Religions in the 20</a:t>
            </a:r>
            <a:r>
              <a:rPr lang="en-GB" altLang="en-US" sz="2000" i="1" baseline="30000">
                <a:solidFill>
                  <a:srgbClr val="CCFFCC"/>
                </a:solidFill>
                <a:effectLst/>
                <a:latin typeface="Calibri" panose="020F0502020204030204" pitchFamily="34" charset="0"/>
              </a:rPr>
              <a:t>th</a:t>
            </a:r>
            <a:r>
              <a:rPr lang="en-GB" altLang="en-US" sz="2000" i="1">
                <a:solidFill>
                  <a:srgbClr val="CCFFCC"/>
                </a:solidFill>
                <a:effectLst/>
                <a:latin typeface="Calibri" panose="020F0502020204030204" pitchFamily="34" charset="0"/>
              </a:rPr>
              <a:t> Century </a:t>
            </a:r>
            <a:r>
              <a:rPr lang="en-GB" altLang="en-US" sz="2000">
                <a:effectLst/>
                <a:latin typeface="Calibri" panose="020F0502020204030204" pitchFamily="34" charset="0"/>
              </a:rPr>
              <a:t>Cheltenham: Stanley Thornes</a:t>
            </a:r>
          </a:p>
          <a:p>
            <a:pPr eaLnBrk="1" hangingPunct="1">
              <a:buFont typeface="Wingdings" pitchFamily="2" charset="2"/>
              <a:buNone/>
            </a:pPr>
            <a:r>
              <a:rPr lang="en-GB" altLang="en-US" sz="2000">
                <a:effectLst/>
                <a:latin typeface="Calibri" panose="020F0502020204030204" pitchFamily="34" charset="0"/>
              </a:rPr>
              <a:t>Cush, D. (1994) ‘A Suggested Typology of Positions on Religious Diversity’ </a:t>
            </a:r>
            <a:r>
              <a:rPr lang="en-GB" altLang="en-US" sz="2000" i="1">
                <a:effectLst/>
                <a:latin typeface="Calibri" panose="020F0502020204030204" pitchFamily="34" charset="0"/>
              </a:rPr>
              <a:t>Journal of Beliefs and Values </a:t>
            </a:r>
            <a:r>
              <a:rPr lang="en-GB" altLang="en-US" sz="2000">
                <a:effectLst/>
                <a:latin typeface="Calibri" panose="020F0502020204030204" pitchFamily="34" charset="0"/>
              </a:rPr>
              <a:t>15.2 </a:t>
            </a:r>
          </a:p>
          <a:p>
            <a:pPr eaLnBrk="1" hangingPunct="1">
              <a:buFont typeface="Wingdings" pitchFamily="2" charset="2"/>
              <a:buNone/>
            </a:pPr>
            <a:r>
              <a:rPr lang="en-GB" altLang="en-US" sz="2000">
                <a:effectLst/>
                <a:latin typeface="Calibri" panose="020F0502020204030204" pitchFamily="34" charset="0"/>
              </a:rPr>
              <a:t>Cush, D. with Francis, D. (2001a)  'Positive Pluralism to Awareness, Mystery and Value: a Case Study in RE Curriculum Development' in </a:t>
            </a:r>
            <a:r>
              <a:rPr lang="en-GB" altLang="en-US" sz="2000" i="1">
                <a:effectLst/>
                <a:latin typeface="Calibri" panose="020F0502020204030204" pitchFamily="34" charset="0"/>
              </a:rPr>
              <a:t>British Journal of Religious Education</a:t>
            </a:r>
            <a:r>
              <a:rPr lang="en-GB" altLang="en-US" sz="2000">
                <a:effectLst/>
                <a:latin typeface="Calibri" panose="020F0502020204030204" pitchFamily="34" charset="0"/>
              </a:rPr>
              <a:t> 24.1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0A2AC-FF85-A74A-8353-53210BC27592}"/>
              </a:ext>
            </a:extLst>
          </p:cNvPr>
          <p:cNvSpPr>
            <a:spLocks noGrp="1"/>
          </p:cNvSpPr>
          <p:nvPr>
            <p:ph type="title"/>
          </p:nvPr>
        </p:nvSpPr>
        <p:spPr/>
        <p:txBody>
          <a:bodyPr/>
          <a:lstStyle/>
          <a:p>
            <a:pPr>
              <a:defRPr/>
            </a:pPr>
            <a:r>
              <a:rPr lang="en-US" altLang="en-US">
                <a:latin typeface="Calibri" panose="020F0502020204030204" pitchFamily="34" charset="0"/>
              </a:rPr>
              <a:t>Bibliography 2</a:t>
            </a:r>
          </a:p>
        </p:txBody>
      </p:sp>
      <p:sp>
        <p:nvSpPr>
          <p:cNvPr id="65539" name="Content Placeholder 2">
            <a:extLst>
              <a:ext uri="{FF2B5EF4-FFF2-40B4-BE49-F238E27FC236}">
                <a16:creationId xmlns:a16="http://schemas.microsoft.com/office/drawing/2014/main" id="{65991D53-C799-A14D-8B42-2EDCE8C2855F}"/>
              </a:ext>
            </a:extLst>
          </p:cNvPr>
          <p:cNvSpPr>
            <a:spLocks noGrp="1" noChangeArrowheads="1"/>
          </p:cNvSpPr>
          <p:nvPr>
            <p:ph idx="1"/>
          </p:nvPr>
        </p:nvSpPr>
        <p:spPr>
          <a:xfrm>
            <a:off x="457200" y="1341438"/>
            <a:ext cx="8229600" cy="4789487"/>
          </a:xfrm>
        </p:spPr>
        <p:txBody>
          <a:bodyPr/>
          <a:lstStyle/>
          <a:p>
            <a:pPr eaLnBrk="1" hangingPunct="1">
              <a:buFont typeface="Wingdings" pitchFamily="2" charset="2"/>
              <a:buNone/>
            </a:pPr>
            <a:r>
              <a:rPr lang="en-GB" altLang="en-US" sz="2000">
                <a:effectLst/>
                <a:latin typeface="Calibri" panose="020F0502020204030204" pitchFamily="34" charset="0"/>
              </a:rPr>
              <a:t>Gross, R. (1993) </a:t>
            </a:r>
            <a:r>
              <a:rPr lang="en-GB" altLang="en-US" sz="2000" i="1">
                <a:effectLst/>
                <a:latin typeface="Calibri" panose="020F0502020204030204" pitchFamily="34" charset="0"/>
              </a:rPr>
              <a:t>Buddhism After Patriarchy: A Feminist History, Analysis and Reconstruction of Buddhism.</a:t>
            </a:r>
            <a:r>
              <a:rPr lang="en-GB" altLang="en-US" sz="2000">
                <a:effectLst/>
                <a:latin typeface="Calibri" panose="020F0502020204030204" pitchFamily="34" charset="0"/>
              </a:rPr>
              <a:t> Albany: State University of New York Press.</a:t>
            </a:r>
          </a:p>
          <a:p>
            <a:pPr eaLnBrk="1" hangingPunct="1">
              <a:buFont typeface="Wingdings" pitchFamily="2" charset="2"/>
              <a:buNone/>
            </a:pPr>
            <a:r>
              <a:rPr lang="en-GB" altLang="en-US" sz="2000">
                <a:effectLst/>
                <a:latin typeface="Calibri" panose="020F0502020204030204" pitchFamily="34" charset="0"/>
              </a:rPr>
              <a:t>Gross, R. (1996). </a:t>
            </a:r>
            <a:r>
              <a:rPr lang="en-GB" altLang="en-US" sz="2000" i="1">
                <a:effectLst/>
                <a:latin typeface="Calibri" panose="020F0502020204030204" pitchFamily="34" charset="0"/>
              </a:rPr>
              <a:t>Feminism and Religion: An Introduction</a:t>
            </a:r>
            <a:r>
              <a:rPr lang="en-GB" altLang="en-US" sz="2000">
                <a:effectLst/>
                <a:latin typeface="Calibri" panose="020F0502020204030204" pitchFamily="34" charset="0"/>
              </a:rPr>
              <a:t>. Boston: Beacon Press</a:t>
            </a:r>
            <a:r>
              <a:rPr lang="en-GB" altLang="en-US" sz="2000" b="1">
                <a:effectLst/>
                <a:latin typeface="Calibri" panose="020F0502020204030204" pitchFamily="34" charset="0"/>
              </a:rPr>
              <a:t>.</a:t>
            </a:r>
            <a:r>
              <a:rPr lang="en-GB" altLang="en-US" sz="2000">
                <a:effectLst/>
                <a:latin typeface="Calibri" panose="020F0502020204030204" pitchFamily="34" charset="0"/>
              </a:rPr>
              <a:t> </a:t>
            </a:r>
          </a:p>
          <a:p>
            <a:pPr eaLnBrk="1" hangingPunct="1">
              <a:buFont typeface="Wingdings" pitchFamily="2" charset="2"/>
              <a:buNone/>
            </a:pPr>
            <a:r>
              <a:rPr lang="en-GB" altLang="en-US" sz="2000">
                <a:effectLst/>
                <a:latin typeface="Calibri" panose="020F0502020204030204" pitchFamily="34" charset="0"/>
                <a:cs typeface="Arial" panose="020B0604020202020204" pitchFamily="34" charset="0"/>
              </a:rPr>
              <a:t>Hayward (2006) </a:t>
            </a:r>
            <a:r>
              <a:rPr lang="ja-JP" altLang="en-GB" sz="2000">
                <a:effectLst/>
                <a:latin typeface="Calibri" panose="020F0502020204030204" pitchFamily="34" charset="0"/>
                <a:cs typeface="Arial" panose="020B0604020202020204" pitchFamily="34" charset="0"/>
              </a:rPr>
              <a:t>‘</a:t>
            </a:r>
            <a:r>
              <a:rPr lang="en-GB" altLang="ja-JP" sz="2000">
                <a:effectLst/>
                <a:latin typeface="Calibri" panose="020F0502020204030204" pitchFamily="34" charset="0"/>
                <a:cs typeface="Arial" panose="020B0604020202020204" pitchFamily="34" charset="0"/>
              </a:rPr>
              <a:t>Curriculum Christianity</a:t>
            </a:r>
            <a:r>
              <a:rPr lang="ja-JP" altLang="en-GB" sz="2000">
                <a:effectLst/>
                <a:latin typeface="Calibri" panose="020F0502020204030204" pitchFamily="34" charset="0"/>
                <a:cs typeface="Arial" panose="020B0604020202020204" pitchFamily="34" charset="0"/>
              </a:rPr>
              <a:t>’</a:t>
            </a:r>
            <a:r>
              <a:rPr lang="en-GB" altLang="ja-JP" sz="2000">
                <a:effectLst/>
                <a:latin typeface="Calibri" panose="020F0502020204030204" pitchFamily="34" charset="0"/>
                <a:cs typeface="Arial" panose="020B0604020202020204" pitchFamily="34" charset="0"/>
              </a:rPr>
              <a:t> </a:t>
            </a:r>
            <a:r>
              <a:rPr lang="en-GB" altLang="ja-JP" sz="2000" i="1">
                <a:effectLst/>
                <a:latin typeface="Calibri" panose="020F0502020204030204" pitchFamily="34" charset="0"/>
                <a:cs typeface="Arial" panose="020B0604020202020204" pitchFamily="34" charset="0"/>
              </a:rPr>
              <a:t>British Journal of Religious Education </a:t>
            </a:r>
            <a:r>
              <a:rPr lang="en-GB" altLang="ja-JP" sz="2000">
                <a:effectLst/>
                <a:latin typeface="Calibri" panose="020F0502020204030204" pitchFamily="34" charset="0"/>
                <a:cs typeface="Arial" panose="020B0604020202020204" pitchFamily="34" charset="0"/>
              </a:rPr>
              <a:t>26:2</a:t>
            </a:r>
            <a:r>
              <a:rPr lang="en-GB" altLang="ja-JP" sz="2000" i="1">
                <a:effectLst/>
                <a:latin typeface="Calibri" panose="020F0502020204030204" pitchFamily="34" charset="0"/>
                <a:cs typeface="Arial" panose="020B0604020202020204" pitchFamily="34" charset="0"/>
              </a:rPr>
              <a:t>, </a:t>
            </a:r>
            <a:r>
              <a:rPr lang="en-GB" altLang="ja-JP" sz="2000">
                <a:effectLst/>
                <a:latin typeface="Calibri" panose="020F0502020204030204" pitchFamily="34" charset="0"/>
                <a:cs typeface="Arial" panose="020B0604020202020204" pitchFamily="34" charset="0"/>
              </a:rPr>
              <a:t>pp. 153-171</a:t>
            </a:r>
          </a:p>
          <a:p>
            <a:pPr eaLnBrk="1" hangingPunct="1">
              <a:buFont typeface="Wingdings" pitchFamily="2" charset="2"/>
              <a:buNone/>
            </a:pPr>
            <a:r>
              <a:rPr lang="en-GB" altLang="en-US" sz="2000">
                <a:effectLst/>
                <a:latin typeface="Calibri" panose="020F0502020204030204" pitchFamily="34" charset="0"/>
              </a:rPr>
              <a:t>Heelas, P. (2002). The Spiritual Revolution: from 'Religion' to 'Spirituality'. In L.Woodhead, P.Fletcher, H.Kawanami &amp; D.Smith (Eds.), </a:t>
            </a:r>
            <a:r>
              <a:rPr lang="en-GB" altLang="en-US" sz="2000" i="1">
                <a:effectLst/>
                <a:latin typeface="Calibri" panose="020F0502020204030204" pitchFamily="34" charset="0"/>
              </a:rPr>
              <a:t>Religions in the Modern World</a:t>
            </a:r>
            <a:r>
              <a:rPr lang="en-GB" altLang="en-US" sz="2000">
                <a:effectLst/>
                <a:latin typeface="Calibri" panose="020F0502020204030204" pitchFamily="34" charset="0"/>
              </a:rPr>
              <a:t> (pp. 357-377). London: Routledge.</a:t>
            </a:r>
          </a:p>
          <a:p>
            <a:pPr eaLnBrk="1" hangingPunct="1">
              <a:buFont typeface="Wingdings" pitchFamily="2" charset="2"/>
              <a:buNone/>
            </a:pPr>
            <a:r>
              <a:rPr lang="en-GB" altLang="en-US" sz="2000">
                <a:effectLst/>
                <a:latin typeface="Calibri" panose="020F0502020204030204" pitchFamily="34" charset="0"/>
              </a:rPr>
              <a:t>Heelas, P. and Woodhead, L. (2005) </a:t>
            </a:r>
            <a:r>
              <a:rPr lang="en-GB" altLang="en-US" sz="2000" i="1">
                <a:effectLst/>
                <a:latin typeface="Calibri" panose="020F0502020204030204" pitchFamily="34" charset="0"/>
              </a:rPr>
              <a:t>The Spiritual Revolution. </a:t>
            </a:r>
            <a:r>
              <a:rPr lang="en-GB" altLang="en-US" sz="2000">
                <a:effectLst/>
                <a:latin typeface="Calibri" panose="020F0502020204030204" pitchFamily="34" charset="0"/>
              </a:rPr>
              <a:t>Oxford:</a:t>
            </a:r>
            <a:r>
              <a:rPr lang="en-GB" altLang="en-US" sz="2000" b="1">
                <a:effectLst/>
                <a:latin typeface="Calibri" panose="020F0502020204030204" pitchFamily="34" charset="0"/>
              </a:rPr>
              <a:t> </a:t>
            </a:r>
            <a:r>
              <a:rPr lang="en-GB" altLang="en-US" sz="2000">
                <a:effectLst/>
                <a:latin typeface="Calibri" panose="020F0502020204030204" pitchFamily="34" charset="0"/>
              </a:rPr>
              <a:t>Blackwell.</a:t>
            </a:r>
          </a:p>
          <a:p>
            <a:pPr eaLnBrk="1" hangingPunct="1">
              <a:buFont typeface="Wingdings" pitchFamily="2" charset="2"/>
              <a:buNone/>
            </a:pPr>
            <a:r>
              <a:rPr lang="en-GB" altLang="en-US" sz="2000">
                <a:effectLst/>
                <a:latin typeface="Calibri" panose="020F0502020204030204" pitchFamily="34" charset="0"/>
              </a:rPr>
              <a:t>Hemming,P., Harwood, E. &amp; Stokes, C. (2018) </a:t>
            </a:r>
            <a:r>
              <a:rPr lang="en-GB" altLang="en-US" sz="2000" i="1">
                <a:effectLst/>
                <a:latin typeface="Calibri" panose="020F0502020204030204" pitchFamily="34" charset="0"/>
              </a:rPr>
              <a:t>Religion and Belief: a Resource Pack for Primary Schools in England and Wales.</a:t>
            </a:r>
            <a:r>
              <a:rPr lang="en-GB" altLang="en-US" sz="2000">
                <a:effectLst/>
                <a:latin typeface="Calibri" panose="020F0502020204030204" pitchFamily="34" charset="0"/>
              </a:rPr>
              <a:t> Cardiff University.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D2BA-F1DD-BA48-8042-9969B9DEF7C5}"/>
              </a:ext>
            </a:extLst>
          </p:cNvPr>
          <p:cNvSpPr>
            <a:spLocks noGrp="1"/>
          </p:cNvSpPr>
          <p:nvPr>
            <p:ph type="title"/>
          </p:nvPr>
        </p:nvSpPr>
        <p:spPr>
          <a:xfrm>
            <a:off x="457200" y="277813"/>
            <a:ext cx="8229600" cy="774700"/>
          </a:xfrm>
        </p:spPr>
        <p:txBody>
          <a:bodyPr/>
          <a:lstStyle/>
          <a:p>
            <a:pPr>
              <a:defRPr/>
            </a:pPr>
            <a:r>
              <a:rPr lang="en-US" altLang="en-US" dirty="0"/>
              <a:t>Bibliography 3</a:t>
            </a:r>
          </a:p>
        </p:txBody>
      </p:sp>
      <p:sp>
        <p:nvSpPr>
          <p:cNvPr id="3" name="Content Placeholder 2">
            <a:extLst>
              <a:ext uri="{FF2B5EF4-FFF2-40B4-BE49-F238E27FC236}">
                <a16:creationId xmlns:a16="http://schemas.microsoft.com/office/drawing/2014/main" id="{77F87052-BEA2-854D-AEA8-BC14D47F69B8}"/>
              </a:ext>
            </a:extLst>
          </p:cNvPr>
          <p:cNvSpPr>
            <a:spLocks noGrp="1"/>
          </p:cNvSpPr>
          <p:nvPr>
            <p:ph idx="1"/>
          </p:nvPr>
        </p:nvSpPr>
        <p:spPr>
          <a:xfrm>
            <a:off x="457200" y="1052513"/>
            <a:ext cx="8229600" cy="5329237"/>
          </a:xfrm>
        </p:spPr>
        <p:txBody>
          <a:bodyPr/>
          <a:lstStyle/>
          <a:p>
            <a:pPr eaLnBrk="1" hangingPunct="1">
              <a:buFont typeface="Wingdings" pitchFamily="2" charset="2"/>
              <a:buNone/>
              <a:defRPr/>
            </a:pPr>
            <a:r>
              <a:rPr lang="en-GB" altLang="en-US" sz="2000" dirty="0">
                <a:effectLst/>
                <a:latin typeface="Calibri" panose="020F0502020204030204" pitchFamily="34" charset="0"/>
              </a:rPr>
              <a:t>Hull, J. (1992) </a:t>
            </a:r>
            <a:r>
              <a:rPr lang="ja-JP" altLang="en-GB" sz="2000">
                <a:effectLst/>
                <a:latin typeface="Calibri" panose="020F0502020204030204" pitchFamily="34" charset="0"/>
              </a:rPr>
              <a:t>‘</a:t>
            </a:r>
            <a:r>
              <a:rPr lang="en-GB" altLang="ja-JP" sz="2000" dirty="0">
                <a:effectLst/>
                <a:latin typeface="Calibri" panose="020F0502020204030204" pitchFamily="34" charset="0"/>
              </a:rPr>
              <a:t>The Transmission of Religious Prejudice</a:t>
            </a:r>
            <a:r>
              <a:rPr lang="ja-JP" altLang="en-GB" sz="2000">
                <a:effectLst/>
                <a:latin typeface="Calibri" panose="020F0502020204030204" pitchFamily="34" charset="0"/>
              </a:rPr>
              <a:t>’</a:t>
            </a:r>
            <a:r>
              <a:rPr lang="en-GB" altLang="ja-JP" sz="2000" dirty="0">
                <a:effectLst/>
                <a:latin typeface="Calibri" panose="020F0502020204030204" pitchFamily="34" charset="0"/>
              </a:rPr>
              <a:t> (editorial) </a:t>
            </a:r>
            <a:r>
              <a:rPr lang="en-GB" altLang="ja-JP" sz="2000" i="1" dirty="0">
                <a:effectLst/>
                <a:latin typeface="Calibri" panose="020F0502020204030204" pitchFamily="34" charset="0"/>
              </a:rPr>
              <a:t>British Journal of Religious Education </a:t>
            </a:r>
            <a:r>
              <a:rPr lang="en-GB" altLang="ja-JP" sz="2000" dirty="0">
                <a:effectLst/>
                <a:latin typeface="Calibri" panose="020F0502020204030204" pitchFamily="34" charset="0"/>
              </a:rPr>
              <a:t>14:2, pp.69-72</a:t>
            </a:r>
          </a:p>
          <a:p>
            <a:pPr eaLnBrk="1" hangingPunct="1">
              <a:buFont typeface="Wingdings" pitchFamily="2" charset="2"/>
              <a:buNone/>
              <a:defRPr/>
            </a:pPr>
            <a:r>
              <a:rPr lang="en-GB" altLang="en-US" sz="2000" dirty="0">
                <a:effectLst/>
                <a:latin typeface="Calibri" panose="020F0502020204030204" pitchFamily="34" charset="0"/>
              </a:rPr>
              <a:t>Hull, J. (1993) </a:t>
            </a:r>
            <a:r>
              <a:rPr lang="ja-JP" altLang="en-GB" sz="2000">
                <a:effectLst/>
                <a:latin typeface="Calibri" panose="020F0502020204030204" pitchFamily="34" charset="0"/>
              </a:rPr>
              <a:t>‘</a:t>
            </a:r>
            <a:r>
              <a:rPr lang="en-GB" altLang="ja-JP" sz="2000" dirty="0">
                <a:effectLst/>
                <a:latin typeface="Calibri" panose="020F0502020204030204" pitchFamily="34" charset="0"/>
              </a:rPr>
              <a:t>The Fundamental Distinction: A Review of the DFE Draft Circular X/94</a:t>
            </a:r>
            <a:r>
              <a:rPr lang="ja-JP" altLang="en-GB" sz="2000">
                <a:effectLst/>
                <a:latin typeface="Calibri" panose="020F0502020204030204" pitchFamily="34" charset="0"/>
              </a:rPr>
              <a:t>’</a:t>
            </a:r>
            <a:r>
              <a:rPr lang="en-GB" altLang="ja-JP" sz="2000" dirty="0">
                <a:effectLst/>
                <a:latin typeface="Calibri" panose="020F0502020204030204" pitchFamily="34" charset="0"/>
              </a:rPr>
              <a:t>, unpublished paper</a:t>
            </a:r>
          </a:p>
          <a:p>
            <a:pPr eaLnBrk="1" hangingPunct="1">
              <a:buFont typeface="Wingdings" pitchFamily="2" charset="2"/>
              <a:buNone/>
              <a:defRPr/>
            </a:pPr>
            <a:r>
              <a:rPr lang="en-GB" altLang="en-US" sz="2000" dirty="0">
                <a:effectLst>
                  <a:outerShdw blurRad="38100" dist="38100" dir="2700000" algn="tl">
                    <a:srgbClr val="000000"/>
                  </a:outerShdw>
                </a:effectLst>
                <a:latin typeface="Calibri" panose="020F0502020204030204" pitchFamily="34" charset="0"/>
                <a:cs typeface="Arial" panose="020B0604020202020204" pitchFamily="34" charset="0"/>
              </a:rPr>
              <a:t>Jackson, R. (1996) </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The Construction of </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Hinduism</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 and Its Impact on Religious Education in England and Wales</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 </a:t>
            </a:r>
            <a:r>
              <a:rPr lang="en-GB" altLang="ja-JP" sz="2000" i="1" dirty="0">
                <a:effectLst>
                  <a:outerShdw blurRad="38100" dist="38100" dir="2700000" algn="tl">
                    <a:srgbClr val="000000"/>
                  </a:outerShdw>
                </a:effectLst>
                <a:latin typeface="Calibri" panose="020F0502020204030204" pitchFamily="34" charset="0"/>
                <a:cs typeface="Arial" panose="020B0604020202020204" pitchFamily="34" charset="0"/>
              </a:rPr>
              <a:t>Panorama: International Journal of Comparative Religious Education and Values</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 8(2), pp. 86-104. </a:t>
            </a:r>
            <a:endParaRPr lang="en-GB" altLang="ja-JP" sz="2000" dirty="0">
              <a:effectLst/>
              <a:latin typeface="Calibri" panose="020F0502020204030204" pitchFamily="34" charset="0"/>
            </a:endParaRPr>
          </a:p>
          <a:p>
            <a:pPr eaLnBrk="1" hangingPunct="1">
              <a:buFont typeface="Wingdings" pitchFamily="2" charset="2"/>
              <a:buNone/>
              <a:defRPr/>
            </a:pPr>
            <a:r>
              <a:rPr lang="en-GB" altLang="en-US" sz="2000" dirty="0">
                <a:effectLst/>
                <a:latin typeface="Calibri" panose="020F0502020204030204" pitchFamily="34" charset="0"/>
              </a:rPr>
              <a:t>King, U. (2009) </a:t>
            </a:r>
            <a:r>
              <a:rPr lang="en-GB" altLang="en-US" sz="2000" i="1" dirty="0">
                <a:effectLst/>
                <a:latin typeface="Calibri" panose="020F0502020204030204" pitchFamily="34" charset="0"/>
              </a:rPr>
              <a:t>The Search for Spirituality: our global quest for meaning and fulfilment. </a:t>
            </a:r>
            <a:r>
              <a:rPr lang="en-GB" altLang="en-US" sz="2000" dirty="0">
                <a:effectLst/>
                <a:latin typeface="Calibri" panose="020F0502020204030204" pitchFamily="34" charset="0"/>
              </a:rPr>
              <a:t>Norwich: Canterbury Press.</a:t>
            </a:r>
          </a:p>
          <a:p>
            <a:pPr eaLnBrk="1" hangingPunct="1">
              <a:buFont typeface="Wingdings" pitchFamily="2" charset="2"/>
              <a:buNone/>
              <a:defRPr/>
            </a:pPr>
            <a:r>
              <a:rPr lang="en-GB" altLang="en-US" sz="2000" dirty="0">
                <a:effectLst/>
                <a:latin typeface="Calibri" panose="020F0502020204030204" pitchFamily="34" charset="0"/>
              </a:rPr>
              <a:t>Nesbitt, E. (2011). Sikh Diversity in the UK: Contexts and Evolution. In K.A. Jacobsen &amp; K. </a:t>
            </a:r>
            <a:r>
              <a:rPr lang="en-GB" altLang="en-US" sz="2000" dirty="0" err="1">
                <a:effectLst/>
                <a:latin typeface="Calibri" panose="020F0502020204030204" pitchFamily="34" charset="0"/>
              </a:rPr>
              <a:t>Myrvold</a:t>
            </a:r>
            <a:r>
              <a:rPr lang="en-GB" altLang="en-US" sz="2000" dirty="0">
                <a:effectLst/>
                <a:latin typeface="Calibri" panose="020F0502020204030204" pitchFamily="34" charset="0"/>
              </a:rPr>
              <a:t> (Eds.) </a:t>
            </a:r>
            <a:r>
              <a:rPr lang="en-GB" altLang="en-US" sz="2000" i="1" dirty="0">
                <a:effectLst/>
                <a:latin typeface="Calibri" panose="020F0502020204030204" pitchFamily="34" charset="0"/>
              </a:rPr>
              <a:t>Sikhs in Europe: Migrations, Identity and Representations </a:t>
            </a:r>
            <a:r>
              <a:rPr lang="en-GB" altLang="en-US" sz="2000" dirty="0">
                <a:effectLst/>
                <a:latin typeface="Calibri" panose="020F0502020204030204" pitchFamily="34" charset="0"/>
              </a:rPr>
              <a:t>(pp.225-252).</a:t>
            </a:r>
            <a:r>
              <a:rPr lang="en-GB" altLang="en-US" sz="2000" i="1" dirty="0">
                <a:effectLst/>
                <a:latin typeface="Calibri" panose="020F0502020204030204" pitchFamily="34" charset="0"/>
              </a:rPr>
              <a:t> </a:t>
            </a:r>
            <a:r>
              <a:rPr lang="en-GB" altLang="en-US" sz="2000" dirty="0">
                <a:effectLst/>
                <a:latin typeface="Calibri" panose="020F0502020204030204" pitchFamily="34" charset="0"/>
              </a:rPr>
              <a:t> Farnham: Ashgate.</a:t>
            </a:r>
          </a:p>
          <a:p>
            <a:pPr eaLnBrk="1" hangingPunct="1">
              <a:buFont typeface="Wingdings" pitchFamily="2" charset="2"/>
              <a:buNone/>
              <a:defRPr/>
            </a:pPr>
            <a:r>
              <a:rPr lang="en-GB" altLang="en-US" sz="2000" dirty="0">
                <a:effectLst/>
                <a:latin typeface="Calibri" panose="020F0502020204030204" pitchFamily="34" charset="0"/>
              </a:rPr>
              <a:t>QCA (2004) </a:t>
            </a:r>
            <a:r>
              <a:rPr lang="en-GB" altLang="en-US" sz="2000" i="1" dirty="0">
                <a:effectLst/>
                <a:latin typeface="Calibri" panose="020F0502020204030204" pitchFamily="34" charset="0"/>
              </a:rPr>
              <a:t>The non-statutory national framework for RE. </a:t>
            </a:r>
            <a:r>
              <a:rPr lang="en-GB" altLang="en-US" sz="2000" dirty="0">
                <a:effectLst/>
                <a:latin typeface="Calibri" panose="020F0502020204030204" pitchFamily="34" charset="0"/>
              </a:rPr>
              <a:t>London: QCA.</a:t>
            </a:r>
          </a:p>
          <a:p>
            <a:pPr eaLnBrk="1" hangingPunct="1">
              <a:buFont typeface="Wingdings" pitchFamily="2" charset="2"/>
              <a:buNone/>
              <a:defRPr/>
            </a:pPr>
            <a:r>
              <a:rPr lang="en-GB" altLang="en-US" sz="2000" dirty="0">
                <a:effectLst/>
                <a:latin typeface="Calibri" panose="020F0502020204030204" pitchFamily="34" charset="0"/>
              </a:rPr>
              <a:t>REC (2013) </a:t>
            </a:r>
            <a:r>
              <a:rPr lang="en-GB" altLang="en-US" sz="2000" i="1" dirty="0">
                <a:effectLst/>
                <a:latin typeface="Calibri" panose="020F0502020204030204" pitchFamily="34" charset="0"/>
              </a:rPr>
              <a:t>A Review of Religious Education in England. </a:t>
            </a:r>
            <a:r>
              <a:rPr lang="en-GB" altLang="en-US" sz="2000" dirty="0">
                <a:effectLst/>
                <a:latin typeface="Calibri" panose="020F0502020204030204" pitchFamily="34" charset="0"/>
              </a:rPr>
              <a:t>London: REC.</a:t>
            </a:r>
          </a:p>
          <a:p>
            <a:pPr eaLnBrk="1" hangingPunct="1">
              <a:buFont typeface="Wingdings" pitchFamily="2" charset="2"/>
              <a:buNone/>
              <a:defRPr/>
            </a:pPr>
            <a:endParaRPr lang="en-GB" altLang="en-US" sz="2000" dirty="0">
              <a:effectLst>
                <a:outerShdw blurRad="38100" dist="38100" dir="2700000" algn="tl">
                  <a:srgbClr val="000000"/>
                </a:outerShdw>
              </a:effectLst>
              <a:latin typeface="Calibri" panose="020F0502020204030204" pitchFamily="34" charset="0"/>
              <a:cs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5D5FE-FA4A-AB44-A216-E1416D3B35F2}"/>
              </a:ext>
            </a:extLst>
          </p:cNvPr>
          <p:cNvSpPr>
            <a:spLocks noGrp="1"/>
          </p:cNvSpPr>
          <p:nvPr>
            <p:ph type="title"/>
          </p:nvPr>
        </p:nvSpPr>
        <p:spPr/>
        <p:txBody>
          <a:bodyPr/>
          <a:lstStyle/>
          <a:p>
            <a:pPr>
              <a:defRPr/>
            </a:pPr>
            <a:r>
              <a:rPr lang="en-US" altLang="en-US"/>
              <a:t>Bibliography 4</a:t>
            </a:r>
          </a:p>
        </p:txBody>
      </p:sp>
      <p:sp>
        <p:nvSpPr>
          <p:cNvPr id="3" name="Content Placeholder 2">
            <a:extLst>
              <a:ext uri="{FF2B5EF4-FFF2-40B4-BE49-F238E27FC236}">
                <a16:creationId xmlns:a16="http://schemas.microsoft.com/office/drawing/2014/main" id="{59EF514B-1987-4046-8F36-F951B4728616}"/>
              </a:ext>
            </a:extLst>
          </p:cNvPr>
          <p:cNvSpPr>
            <a:spLocks noGrp="1"/>
          </p:cNvSpPr>
          <p:nvPr>
            <p:ph idx="1"/>
          </p:nvPr>
        </p:nvSpPr>
        <p:spPr/>
        <p:txBody>
          <a:bodyPr/>
          <a:lstStyle/>
          <a:p>
            <a:pPr eaLnBrk="1" hangingPunct="1">
              <a:buFont typeface="Wingdings" pitchFamily="2" charset="2"/>
              <a:buNone/>
              <a:defRPr/>
            </a:pPr>
            <a:r>
              <a:rPr lang="en-GB" altLang="en-US" sz="2000" dirty="0">
                <a:effectLst>
                  <a:outerShdw blurRad="38100" dist="38100" dir="2700000" algn="tl">
                    <a:srgbClr val="000000"/>
                  </a:outerShdw>
                </a:effectLst>
                <a:latin typeface="Calibri" panose="020F0502020204030204" pitchFamily="34" charset="0"/>
                <a:cs typeface="Arial" panose="020B0604020202020204" pitchFamily="34" charset="0"/>
              </a:rPr>
              <a:t>Rudge, L. (1998) </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 </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I am nothing</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 – does it matter? A critique of current educational policy and practice in England on behalf of the silent majority</a:t>
            </a:r>
            <a:r>
              <a:rPr lang="ja-JP" altLang="en-GB" sz="2000">
                <a:effectLst>
                  <a:outerShdw blurRad="38100" dist="38100" dir="2700000" algn="tl">
                    <a:srgbClr val="000000"/>
                  </a:outerShdw>
                </a:effectLst>
                <a:latin typeface="Calibri" panose="020F0502020204030204" pitchFamily="34" charset="0"/>
                <a:cs typeface="Arial" panose="020B0604020202020204" pitchFamily="34" charset="0"/>
              </a:rPr>
              <a:t>’</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 </a:t>
            </a:r>
            <a:r>
              <a:rPr lang="en-GB" altLang="ja-JP" sz="2000" i="1" dirty="0">
                <a:effectLst>
                  <a:outerShdw blurRad="38100" dist="38100" dir="2700000" algn="tl">
                    <a:srgbClr val="000000"/>
                  </a:outerShdw>
                </a:effectLst>
                <a:latin typeface="Calibri" panose="020F0502020204030204" pitchFamily="34" charset="0"/>
                <a:cs typeface="Arial" panose="020B0604020202020204" pitchFamily="34" charset="0"/>
              </a:rPr>
              <a:t>British Journal of Religious Education,</a:t>
            </a:r>
            <a:r>
              <a:rPr lang="en-GB" altLang="ja-JP" sz="2000" dirty="0">
                <a:effectLst>
                  <a:outerShdw blurRad="38100" dist="38100" dir="2700000" algn="tl">
                    <a:srgbClr val="000000"/>
                  </a:outerShdw>
                </a:effectLst>
                <a:latin typeface="Calibri" panose="020F0502020204030204" pitchFamily="34" charset="0"/>
                <a:cs typeface="Arial" panose="020B0604020202020204" pitchFamily="34" charset="0"/>
              </a:rPr>
              <a:t> 20(3), pp.155-165 </a:t>
            </a:r>
          </a:p>
          <a:p>
            <a:pPr eaLnBrk="1" hangingPunct="1">
              <a:buFont typeface="Wingdings" pitchFamily="2" charset="2"/>
              <a:buNone/>
              <a:defRPr/>
            </a:pPr>
            <a:r>
              <a:rPr lang="en-GB" altLang="en-US" sz="2000" dirty="0" err="1">
                <a:effectLst/>
                <a:latin typeface="Calibri" panose="020F0502020204030204" pitchFamily="34" charset="0"/>
              </a:rPr>
              <a:t>Skeie</a:t>
            </a:r>
            <a:r>
              <a:rPr lang="en-GB" altLang="en-US" sz="2000" dirty="0">
                <a:effectLst/>
                <a:latin typeface="Calibri" panose="020F0502020204030204" pitchFamily="34" charset="0"/>
              </a:rPr>
              <a:t> G (1995) ‘Plurality and Pluralism : a Challenge for Religious Education’ </a:t>
            </a:r>
            <a:r>
              <a:rPr lang="en-GB" altLang="en-US" sz="2000" i="1" dirty="0">
                <a:effectLst/>
                <a:latin typeface="Calibri" panose="020F0502020204030204" pitchFamily="34" charset="0"/>
              </a:rPr>
              <a:t>British Journal of Religious Education </a:t>
            </a:r>
            <a:r>
              <a:rPr lang="en-GB" altLang="en-US" sz="2000" dirty="0">
                <a:effectLst/>
                <a:latin typeface="Calibri" panose="020F0502020204030204" pitchFamily="34" charset="0"/>
              </a:rPr>
              <a:t>17.2</a:t>
            </a:r>
          </a:p>
          <a:p>
            <a:pPr eaLnBrk="1" hangingPunct="1">
              <a:buFont typeface="Wingdings" pitchFamily="2" charset="2"/>
              <a:buNone/>
              <a:defRPr/>
            </a:pPr>
            <a:r>
              <a:rPr lang="en-GB" altLang="en-US" sz="2000" dirty="0">
                <a:effectLst/>
                <a:latin typeface="Calibri" panose="020F0502020204030204" pitchFamily="34" charset="0"/>
              </a:rPr>
              <a:t>Smart, N. (1971) </a:t>
            </a:r>
            <a:r>
              <a:rPr lang="en-GB" altLang="en-US" sz="2000" i="1" dirty="0">
                <a:effectLst/>
                <a:latin typeface="Calibri" panose="020F0502020204030204" pitchFamily="34" charset="0"/>
              </a:rPr>
              <a:t>The Religious Experience of Mankind </a:t>
            </a:r>
            <a:r>
              <a:rPr lang="en-GB" altLang="en-US" sz="2000" dirty="0">
                <a:effectLst/>
                <a:latin typeface="Calibri" panose="020F0502020204030204" pitchFamily="34" charset="0"/>
              </a:rPr>
              <a:t>London: Fontana</a:t>
            </a:r>
          </a:p>
          <a:p>
            <a:pPr>
              <a:buFont typeface="Wingdings" pitchFamily="2" charset="2"/>
              <a:buNone/>
              <a:defRPr/>
            </a:pPr>
            <a:r>
              <a:rPr lang="en-GB" altLang="en-US" sz="2000" dirty="0">
                <a:effectLst/>
                <a:latin typeface="Calibri" panose="020F0502020204030204" pitchFamily="34" charset="0"/>
              </a:rPr>
              <a:t>Thomas, A. &amp; </a:t>
            </a:r>
            <a:r>
              <a:rPr lang="en-GB" altLang="en-US" sz="2000" dirty="0" err="1">
                <a:effectLst/>
                <a:latin typeface="Calibri" panose="020F0502020204030204" pitchFamily="34" charset="0"/>
              </a:rPr>
              <a:t>Rolin</a:t>
            </a:r>
            <a:r>
              <a:rPr lang="en-GB" altLang="en-US" sz="2000" dirty="0">
                <a:effectLst/>
                <a:latin typeface="Calibri" panose="020F0502020204030204" pitchFamily="34" charset="0"/>
              </a:rPr>
              <a:t>, A. ‘Reading religion in Norwegian textbooks: are individual religions ideas or people?’ </a:t>
            </a:r>
            <a:r>
              <a:rPr lang="en-GB" altLang="en-US" sz="2000" i="1" dirty="0">
                <a:effectLst/>
                <a:latin typeface="Calibri" panose="020F0502020204030204" pitchFamily="34" charset="0"/>
              </a:rPr>
              <a:t>British Journal of Religious Education, </a:t>
            </a:r>
            <a:r>
              <a:rPr lang="en-GB" altLang="en-US" sz="2000" dirty="0">
                <a:effectLst/>
                <a:latin typeface="Calibri" panose="020F0502020204030204" pitchFamily="34" charset="0"/>
              </a:rPr>
              <a:t>41(1). </a:t>
            </a:r>
          </a:p>
          <a:p>
            <a:pPr eaLnBrk="1" hangingPunct="1">
              <a:buFont typeface="Wingdings" pitchFamily="2" charset="2"/>
              <a:buNone/>
              <a:defRPr/>
            </a:pPr>
            <a:endParaRPr lang="en-GB" altLang="en-US" dirty="0">
              <a:effectLst/>
              <a:latin typeface="Calibri" panose="020F0502020204030204" pitchFamily="34" charset="0"/>
            </a:endParaRPr>
          </a:p>
          <a:p>
            <a:pPr eaLnBrk="1" hangingPunct="1">
              <a:buFont typeface="Wingdings" pitchFamily="2" charset="2"/>
              <a:buNone/>
              <a:defRPr/>
            </a:pPr>
            <a:endParaRPr lang="nl-BE" altLang="en-US" dirty="0">
              <a:effectLst/>
              <a:latin typeface="Calibri" panose="020F0502020204030204" pitchFamily="34" charset="0"/>
            </a:endParaRPr>
          </a:p>
          <a:p>
            <a:pPr>
              <a:defRPr/>
            </a:pPr>
            <a:endParaRPr lang="en-US" altLang="en-US" dirty="0">
              <a:effectLst>
                <a:outerShdw blurRad="38100" dist="38100" dir="2700000" algn="tl">
                  <a:srgbClr val="000000"/>
                </a:outerShdw>
              </a:effectLst>
            </a:endParaRPr>
          </a:p>
          <a:p>
            <a:pPr>
              <a:defRPr/>
            </a:pPr>
            <a:endParaRPr lang="en-US" altLang="en-US" dirty="0">
              <a:effectLst>
                <a:outerShdw blurRad="38100" dist="38100" dir="2700000" algn="tl">
                  <a:srgbClr val="000000"/>
                </a:outerShdw>
              </a:effectLst>
            </a:endParaRPr>
          </a:p>
          <a:p>
            <a:pPr>
              <a:defRPr/>
            </a:pPr>
            <a:endParaRPr lang="en-US" altLang="en-US" dirty="0">
              <a:effectLst>
                <a:outerShdw blurRad="38100" dist="38100" dir="2700000" algn="tl">
                  <a:srgbClr val="000000"/>
                </a:outerShdw>
              </a:effectLst>
            </a:endParaRPr>
          </a:p>
          <a:p>
            <a:pPr>
              <a:defRPr/>
            </a:pPr>
            <a:endParaRPr lang="en-US" altLang="en-US" dirty="0">
              <a:effectLst>
                <a:outerShdw blurRad="38100" dist="38100" dir="2700000" algn="tl">
                  <a:srgbClr val="000000"/>
                </a:outerShdw>
              </a:effectLs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B1EC6-FF46-D642-9D93-439711277EF4}"/>
              </a:ext>
            </a:extLst>
          </p:cNvPr>
          <p:cNvSpPr>
            <a:spLocks noGrp="1"/>
          </p:cNvSpPr>
          <p:nvPr>
            <p:ph type="title"/>
          </p:nvPr>
        </p:nvSpPr>
        <p:spPr/>
        <p:txBody>
          <a:bodyPr/>
          <a:lstStyle/>
          <a:p>
            <a:pPr>
              <a:defRPr/>
            </a:pPr>
            <a:r>
              <a:rPr lang="en-US" dirty="0"/>
              <a:t>Bibliography 5</a:t>
            </a:r>
          </a:p>
        </p:txBody>
      </p:sp>
      <p:sp>
        <p:nvSpPr>
          <p:cNvPr id="3" name="Content Placeholder 2">
            <a:extLst>
              <a:ext uri="{FF2B5EF4-FFF2-40B4-BE49-F238E27FC236}">
                <a16:creationId xmlns:a16="http://schemas.microsoft.com/office/drawing/2014/main" id="{CEEA3B3C-165B-4048-90FD-113EA5744046}"/>
              </a:ext>
            </a:extLst>
          </p:cNvPr>
          <p:cNvSpPr>
            <a:spLocks noGrp="1"/>
          </p:cNvSpPr>
          <p:nvPr>
            <p:ph idx="1"/>
          </p:nvPr>
        </p:nvSpPr>
        <p:spPr/>
        <p:txBody>
          <a:bodyPr/>
          <a:lstStyle/>
          <a:p>
            <a:pPr marL="0" indent="0">
              <a:buFont typeface="Wingdings" pitchFamily="2" charset="2"/>
              <a:buNone/>
              <a:defRPr/>
            </a:pPr>
            <a:r>
              <a:rPr lang="en-GB" sz="2000" dirty="0" err="1">
                <a:effectLst/>
                <a:latin typeface="Calibri" panose="020F0502020204030204" pitchFamily="34" charset="0"/>
                <a:cs typeface="Calibri" panose="020F0502020204030204" pitchFamily="34" charset="0"/>
              </a:rPr>
              <a:t>Wintersgill</a:t>
            </a:r>
            <a:r>
              <a:rPr lang="en-GB" sz="2000" dirty="0">
                <a:effectLst/>
                <a:latin typeface="Calibri" panose="020F0502020204030204" pitchFamily="34" charset="0"/>
                <a:cs typeface="Calibri" panose="020F0502020204030204" pitchFamily="34" charset="0"/>
              </a:rPr>
              <a:t>, B. (ed.) (2017). </a:t>
            </a:r>
            <a:r>
              <a:rPr lang="en-GB" sz="2000" i="1" dirty="0">
                <a:effectLst/>
                <a:latin typeface="Calibri" panose="020F0502020204030204" pitchFamily="34" charset="0"/>
                <a:cs typeface="Calibri" panose="020F0502020204030204" pitchFamily="34" charset="0"/>
              </a:rPr>
              <a:t>Big Ideas for Religious Education. </a:t>
            </a:r>
            <a:r>
              <a:rPr lang="en-GB" sz="2000" dirty="0">
                <a:effectLst/>
                <a:latin typeface="Calibri" panose="020F0502020204030204" pitchFamily="34" charset="0"/>
                <a:cs typeface="Calibri" panose="020F0502020204030204" pitchFamily="34" charset="0"/>
              </a:rPr>
              <a:t>Exeter: University of Exeter. Also available from: </a:t>
            </a:r>
            <a:r>
              <a:rPr lang="en-GB" sz="2000" u="sng" dirty="0">
                <a:effectLst/>
                <a:latin typeface="Calibri" panose="020F0502020204030204" pitchFamily="34" charset="0"/>
                <a:cs typeface="Calibri" panose="020F0502020204030204" pitchFamily="34" charset="0"/>
                <a:hlinkClick r:id="rId2"/>
              </a:rPr>
              <a:t>https://socialsciences.exeter.ac.uk/media/universityofexeter/collegeofsocialsciencesandinternationalstudies/education/research/groupsandnetworks/reandspiritualitynetwork/Big_Ideas_for_RE_E-Book.pdf</a:t>
            </a:r>
            <a:r>
              <a:rPr lang="en-GB" sz="2000" dirty="0">
                <a:effectLst/>
                <a:latin typeface="Calibri" panose="020F0502020204030204" pitchFamily="34" charset="0"/>
                <a:cs typeface="Calibri" panose="020F0502020204030204" pitchFamily="34" charset="0"/>
              </a:rPr>
              <a:t>  </a:t>
            </a:r>
          </a:p>
          <a:p>
            <a:pPr marL="0" indent="0">
              <a:buFont typeface="Wingdings" pitchFamily="2" charset="2"/>
              <a:buNone/>
              <a:defRPr/>
            </a:pPr>
            <a:r>
              <a:rPr lang="en-GB" sz="2000" dirty="0" err="1">
                <a:effectLst/>
                <a:latin typeface="Calibri" panose="020F0502020204030204" pitchFamily="34" charset="0"/>
                <a:cs typeface="Calibri" panose="020F0502020204030204" pitchFamily="34" charset="0"/>
              </a:rPr>
              <a:t>Wintersgill</a:t>
            </a:r>
            <a:r>
              <a:rPr lang="en-GB" sz="2000" dirty="0">
                <a:effectLst/>
                <a:latin typeface="Calibri" panose="020F0502020204030204" pitchFamily="34" charset="0"/>
                <a:cs typeface="Calibri" panose="020F0502020204030204" pitchFamily="34" charset="0"/>
              </a:rPr>
              <a:t>, B., with Cush, D. and Francis, D. (2019) </a:t>
            </a:r>
            <a:r>
              <a:rPr lang="en-GB" sz="2000" i="1" dirty="0">
                <a:effectLst/>
                <a:latin typeface="Calibri" panose="020F0502020204030204" pitchFamily="34" charset="0"/>
                <a:cs typeface="Calibri" panose="020F0502020204030204" pitchFamily="34" charset="0"/>
              </a:rPr>
              <a:t>Putting Big Ideas into Practice in Religious Education. </a:t>
            </a:r>
            <a:r>
              <a:rPr lang="en-GB" sz="2000" dirty="0">
                <a:effectLst/>
                <a:latin typeface="Calibri" panose="020F0502020204030204" pitchFamily="34" charset="0"/>
                <a:cs typeface="Calibri" panose="020F0502020204030204" pitchFamily="34" charset="0"/>
              </a:rPr>
              <a:t>Available from: </a:t>
            </a:r>
            <a:r>
              <a:rPr lang="en-GB" sz="2000" u="sng" dirty="0">
                <a:effectLst/>
                <a:latin typeface="Calibri" panose="020F0502020204030204" pitchFamily="34" charset="0"/>
                <a:cs typeface="Calibri" panose="020F0502020204030204" pitchFamily="34" charset="0"/>
                <a:hlinkClick r:id="rId3"/>
              </a:rPr>
              <a:t>http://www.reonline.org.uk/knowing/big-ideas-into-practice/</a:t>
            </a:r>
            <a:endParaRPr lang="en-GB" sz="2000" u="sng" dirty="0">
              <a:effectLst/>
              <a:latin typeface="Calibri" panose="020F0502020204030204" pitchFamily="34" charset="0"/>
              <a:cs typeface="Calibri" panose="020F0502020204030204" pitchFamily="34" charset="0"/>
            </a:endParaRPr>
          </a:p>
          <a:p>
            <a:pPr>
              <a:buFont typeface="Wingdings" pitchFamily="2" charset="2"/>
              <a:buNone/>
              <a:defRPr/>
            </a:pPr>
            <a:r>
              <a:rPr lang="en-GB" altLang="en-US" sz="2000" dirty="0">
                <a:effectLst/>
                <a:latin typeface="Calibri" panose="020F0502020204030204" pitchFamily="34" charset="0"/>
              </a:rPr>
              <a:t>Woodhead, L. (2016a) ‘Why no religion is the new religion’. Talk given at the British Academy,</a:t>
            </a:r>
            <a:r>
              <a:rPr lang="en-GB" altLang="en-US" sz="2000" b="1" dirty="0">
                <a:effectLst/>
                <a:latin typeface="Calibri" panose="020F0502020204030204" pitchFamily="34" charset="0"/>
              </a:rPr>
              <a:t> </a:t>
            </a:r>
            <a:r>
              <a:rPr lang="en-GB" altLang="en-US" sz="2000" dirty="0">
                <a:effectLst/>
                <a:latin typeface="Calibri" panose="020F0502020204030204" pitchFamily="34" charset="0"/>
              </a:rPr>
              <a:t>19</a:t>
            </a:r>
            <a:r>
              <a:rPr lang="en-GB" altLang="en-US" sz="2000" baseline="30000" dirty="0">
                <a:effectLst/>
                <a:latin typeface="Calibri" panose="020F0502020204030204" pitchFamily="34" charset="0"/>
              </a:rPr>
              <a:t>th</a:t>
            </a:r>
            <a:r>
              <a:rPr lang="en-GB" altLang="en-US" sz="2000" dirty="0">
                <a:effectLst/>
                <a:latin typeface="Calibri" panose="020F0502020204030204" pitchFamily="34" charset="0"/>
              </a:rPr>
              <a:t> January, 2016.</a:t>
            </a:r>
          </a:p>
          <a:p>
            <a:pPr>
              <a:buFont typeface="Wingdings" pitchFamily="2" charset="2"/>
              <a:buNone/>
              <a:defRPr/>
            </a:pPr>
            <a:r>
              <a:rPr lang="en-GB" altLang="en-US" sz="2000" dirty="0">
                <a:effectLst/>
                <a:latin typeface="Calibri" panose="020F0502020204030204" pitchFamily="34" charset="0"/>
              </a:rPr>
              <a:t>https://</a:t>
            </a:r>
            <a:r>
              <a:rPr lang="en-GB" altLang="en-US" sz="2000" dirty="0" err="1">
                <a:effectLst/>
                <a:latin typeface="Calibri" panose="020F0502020204030204" pitchFamily="34" charset="0"/>
              </a:rPr>
              <a:t>www.youtube.com</a:t>
            </a:r>
            <a:r>
              <a:rPr lang="en-GB" altLang="en-US" sz="2000" dirty="0">
                <a:effectLst/>
                <a:latin typeface="Calibri" panose="020F0502020204030204" pitchFamily="34" charset="0"/>
              </a:rPr>
              <a:t>/</a:t>
            </a:r>
            <a:r>
              <a:rPr lang="en-GB" altLang="en-US" sz="2000" dirty="0" err="1">
                <a:effectLst/>
                <a:latin typeface="Calibri" panose="020F0502020204030204" pitchFamily="34" charset="0"/>
              </a:rPr>
              <a:t>watch?v</a:t>
            </a:r>
            <a:r>
              <a:rPr lang="en-GB" altLang="en-US" sz="2000" dirty="0">
                <a:effectLst/>
                <a:latin typeface="Calibri" panose="020F0502020204030204" pitchFamily="34" charset="0"/>
              </a:rPr>
              <a:t>=</a:t>
            </a:r>
            <a:r>
              <a:rPr lang="en-GB" altLang="en-US" sz="2000" dirty="0" err="1">
                <a:effectLst/>
                <a:latin typeface="Calibri" panose="020F0502020204030204" pitchFamily="34" charset="0"/>
              </a:rPr>
              <a:t>hPLsuW-TCtA</a:t>
            </a:r>
            <a:endParaRPr lang="en-GB" altLang="en-US" sz="2000" dirty="0">
              <a:effectLst/>
              <a:latin typeface="Calibri" panose="020F0502020204030204" pitchFamily="34" charset="0"/>
            </a:endParaRPr>
          </a:p>
          <a:p>
            <a:pPr>
              <a:buFont typeface="Wingdings" pitchFamily="2" charset="2"/>
              <a:buNone/>
              <a:defRPr/>
            </a:pPr>
            <a:r>
              <a:rPr lang="en-GB" altLang="en-US" sz="2000" dirty="0">
                <a:effectLst/>
                <a:latin typeface="Calibri" panose="020F0502020204030204" pitchFamily="34" charset="0"/>
              </a:rPr>
              <a:t>Woodhead, L. (2016b) ‘Changing Religion, Changing RE’.  </a:t>
            </a:r>
            <a:r>
              <a:rPr lang="en-GB" altLang="en-US" sz="2000" i="1" dirty="0" err="1">
                <a:effectLst/>
                <a:latin typeface="Calibri" panose="020F0502020204030204" pitchFamily="34" charset="0"/>
              </a:rPr>
              <a:t>REtoday</a:t>
            </a:r>
            <a:r>
              <a:rPr lang="en-GB" altLang="en-US" sz="2000" i="1" dirty="0">
                <a:effectLst/>
                <a:latin typeface="Calibri" panose="020F0502020204030204" pitchFamily="34" charset="0"/>
              </a:rPr>
              <a:t>  </a:t>
            </a:r>
            <a:r>
              <a:rPr lang="en-GB" altLang="en-US" sz="2000" dirty="0">
                <a:effectLst/>
                <a:latin typeface="Calibri" panose="020F0502020204030204" pitchFamily="34" charset="0"/>
              </a:rPr>
              <a:t>33.2.</a:t>
            </a:r>
          </a:p>
          <a:p>
            <a:pPr>
              <a:defRPr/>
            </a:pPr>
            <a:endParaRPr lang="en-US" sz="2000" dirty="0">
              <a:latin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6E3BC-44C8-144E-885D-D12461C1AE6D}"/>
              </a:ext>
            </a:extLst>
          </p:cNvPr>
          <p:cNvSpPr>
            <a:spLocks noGrp="1"/>
          </p:cNvSpPr>
          <p:nvPr>
            <p:ph type="title"/>
          </p:nvPr>
        </p:nvSpPr>
        <p:spPr/>
        <p:txBody>
          <a:bodyPr/>
          <a:lstStyle/>
          <a:p>
            <a:pPr>
              <a:defRPr/>
            </a:pPr>
            <a:r>
              <a:rPr lang="en-US" altLang="en-US">
                <a:latin typeface="Calibri" panose="020F0502020204030204" pitchFamily="34" charset="0"/>
              </a:rPr>
              <a:t>Initial Reflections</a:t>
            </a:r>
          </a:p>
        </p:txBody>
      </p:sp>
      <p:sp>
        <p:nvSpPr>
          <p:cNvPr id="3" name="Content Placeholder 2">
            <a:extLst>
              <a:ext uri="{FF2B5EF4-FFF2-40B4-BE49-F238E27FC236}">
                <a16:creationId xmlns:a16="http://schemas.microsoft.com/office/drawing/2014/main" id="{35110F85-5F62-1146-B2B3-89BF44EF6D0C}"/>
              </a:ext>
            </a:extLst>
          </p:cNvPr>
          <p:cNvSpPr>
            <a:spLocks noGrp="1"/>
          </p:cNvSpPr>
          <p:nvPr>
            <p:ph idx="1"/>
          </p:nvPr>
        </p:nvSpPr>
        <p:spPr>
          <a:xfrm>
            <a:off x="457200" y="1268413"/>
            <a:ext cx="8229600" cy="5329237"/>
          </a:xfrm>
        </p:spPr>
        <p:txBody>
          <a:bodyPr/>
          <a:lstStyle/>
          <a:p>
            <a:pPr>
              <a:defRPr/>
            </a:pPr>
            <a:r>
              <a:rPr lang="en-US" altLang="en-US">
                <a:effectLst>
                  <a:outerShdw blurRad="38100" dist="38100" dir="2700000" algn="tl">
                    <a:srgbClr val="000000"/>
                  </a:outerShdw>
                </a:effectLst>
                <a:latin typeface="Calibri" panose="020F0502020204030204" pitchFamily="34" charset="0"/>
              </a:rPr>
              <a:t>Commitment to </a:t>
            </a:r>
            <a:r>
              <a:rPr lang="en-US" altLang="en-US" b="1">
                <a:solidFill>
                  <a:srgbClr val="FF0000"/>
                </a:solidFill>
                <a:effectLst>
                  <a:outerShdw blurRad="38100" dist="38100" dir="2700000" algn="tl">
                    <a:srgbClr val="FFFFFF"/>
                  </a:outerShdw>
                </a:effectLst>
                <a:latin typeface="Calibri" panose="020F0502020204030204" pitchFamily="34" charset="0"/>
              </a:rPr>
              <a:t>equality and diversity:</a:t>
            </a:r>
            <a:r>
              <a:rPr lang="en-US" altLang="en-US">
                <a:effectLst>
                  <a:outerShdw blurRad="38100" dist="38100" dir="2700000" algn="tl">
                    <a:srgbClr val="000000"/>
                  </a:outerShdw>
                </a:effectLst>
                <a:latin typeface="Calibri" panose="020F0502020204030204" pitchFamily="34" charset="0"/>
              </a:rPr>
              <a:t> whoever or whatever is being left out – Buddhists in the 80s, Humanists and Pagans in the 90s…</a:t>
            </a:r>
          </a:p>
          <a:p>
            <a:pPr>
              <a:defRPr/>
            </a:pPr>
            <a:r>
              <a:rPr lang="en-US" altLang="en-US">
                <a:effectLst>
                  <a:outerShdw blurRad="38100" dist="38100" dir="2700000" algn="tl">
                    <a:srgbClr val="000000"/>
                  </a:outerShdw>
                </a:effectLst>
                <a:latin typeface="Calibri" panose="020F0502020204030204" pitchFamily="34" charset="0"/>
              </a:rPr>
              <a:t>Focus on </a:t>
            </a:r>
            <a:r>
              <a:rPr lang="en-US" altLang="en-US" b="1">
                <a:solidFill>
                  <a:srgbClr val="FF0000"/>
                </a:solidFill>
                <a:effectLst>
                  <a:outerShdw blurRad="38100" dist="38100" dir="2700000" algn="tl">
                    <a:srgbClr val="FFFFFF"/>
                  </a:outerShdw>
                </a:effectLst>
                <a:latin typeface="Calibri" panose="020F0502020204030204" pitchFamily="34" charset="0"/>
              </a:rPr>
              <a:t>experience</a:t>
            </a:r>
            <a:r>
              <a:rPr lang="en-US" altLang="en-US">
                <a:solidFill>
                  <a:srgbClr val="FF0000"/>
                </a:solidFill>
                <a:effectLst>
                  <a:outerShdw blurRad="38100" dist="38100" dir="2700000" algn="tl">
                    <a:srgbClr val="FFFFFF"/>
                  </a:outerShdw>
                </a:effectLst>
                <a:latin typeface="Calibri" panose="020F0502020204030204" pitchFamily="34" charset="0"/>
              </a:rPr>
              <a:t>:</a:t>
            </a:r>
            <a:r>
              <a:rPr lang="en-US" altLang="en-US">
                <a:effectLst>
                  <a:outerShdw blurRad="38100" dist="38100" dir="2700000" algn="tl">
                    <a:srgbClr val="000000"/>
                  </a:outerShdw>
                </a:effectLst>
                <a:latin typeface="Calibri" panose="020F0502020204030204" pitchFamily="34" charset="0"/>
              </a:rPr>
              <a:t> religious experience as central (Smart 1971), experiencing religions, women’s experience, children’s experience, teachers’ experience, experience as a source of authority</a:t>
            </a:r>
          </a:p>
          <a:p>
            <a:pPr>
              <a:defRPr/>
            </a:pPr>
            <a:r>
              <a:rPr lang="en-US" altLang="en-US">
                <a:effectLst>
                  <a:outerShdw blurRad="38100" dist="38100" dir="2700000" algn="tl">
                    <a:srgbClr val="000000"/>
                  </a:outerShdw>
                </a:effectLst>
                <a:latin typeface="Calibri" panose="020F0502020204030204" pitchFamily="34" charset="0"/>
              </a:rPr>
              <a:t>Recognised as a </a:t>
            </a:r>
            <a:r>
              <a:rPr lang="en-US" altLang="en-US" b="1">
                <a:solidFill>
                  <a:srgbClr val="FF0000"/>
                </a:solidFill>
                <a:effectLst>
                  <a:outerShdw blurRad="38100" dist="38100" dir="2700000" algn="tl">
                    <a:srgbClr val="FFFFFF"/>
                  </a:outerShdw>
                </a:effectLst>
                <a:latin typeface="Calibri" panose="020F0502020204030204" pitchFamily="34" charset="0"/>
              </a:rPr>
              <a:t>feminist</a:t>
            </a:r>
            <a:r>
              <a:rPr lang="en-US" altLang="en-US">
                <a:effectLst>
                  <a:outerShdw blurRad="38100" dist="38100" dir="2700000" algn="tl">
                    <a:srgbClr val="000000"/>
                  </a:outerShdw>
                </a:effectLst>
                <a:latin typeface="Calibri" panose="020F0502020204030204" pitchFamily="34" charset="0"/>
              </a:rPr>
              <a:t> approach</a:t>
            </a:r>
          </a:p>
          <a:p>
            <a:pPr>
              <a:defRPr/>
            </a:pPr>
            <a:endParaRPr lang="en-US" altLang="en-US">
              <a:effectLst>
                <a:outerShdw blurRad="38100" dist="38100" dir="2700000" algn="tl">
                  <a:srgbClr val="000000"/>
                </a:outerShdw>
              </a:effectLst>
              <a:latin typeface="Calibri" panose="020F0502020204030204" pitchFamily="34" charset="0"/>
            </a:endParaRPr>
          </a:p>
          <a:p>
            <a:pPr>
              <a:defRPr/>
            </a:pPr>
            <a:endParaRPr lang="en-US" altLang="en-US">
              <a:solidFill>
                <a:srgbClr val="FF0000"/>
              </a:solidFill>
              <a:effectLst>
                <a:outerShdw blurRad="38100" dist="38100" dir="2700000" algn="tl">
                  <a:srgbClr val="FFFFFF"/>
                </a:outerShdw>
              </a:effectLst>
              <a:latin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E72CA-CA58-F247-9590-FF83010B61DE}"/>
              </a:ext>
            </a:extLst>
          </p:cNvPr>
          <p:cNvSpPr>
            <a:spLocks noGrp="1"/>
          </p:cNvSpPr>
          <p:nvPr>
            <p:ph type="title"/>
          </p:nvPr>
        </p:nvSpPr>
        <p:spPr>
          <a:xfrm>
            <a:off x="457200" y="277813"/>
            <a:ext cx="8229600" cy="919162"/>
          </a:xfrm>
        </p:spPr>
        <p:txBody>
          <a:bodyPr/>
          <a:lstStyle/>
          <a:p>
            <a:pPr>
              <a:defRPr/>
            </a:pPr>
            <a:r>
              <a:rPr lang="en-US" altLang="en-US">
                <a:latin typeface="Calibri" panose="020F0502020204030204" pitchFamily="34" charset="0"/>
              </a:rPr>
              <a:t>Positive Pluralism: a Manifesto  </a:t>
            </a:r>
          </a:p>
        </p:txBody>
      </p:sp>
      <p:sp>
        <p:nvSpPr>
          <p:cNvPr id="3" name="Content Placeholder 2">
            <a:extLst>
              <a:ext uri="{FF2B5EF4-FFF2-40B4-BE49-F238E27FC236}">
                <a16:creationId xmlns:a16="http://schemas.microsoft.com/office/drawing/2014/main" id="{DFDA2DFA-AE39-5D4F-A29D-9BEC170F920C}"/>
              </a:ext>
            </a:extLst>
          </p:cNvPr>
          <p:cNvSpPr>
            <a:spLocks noGrp="1"/>
          </p:cNvSpPr>
          <p:nvPr>
            <p:ph idx="1"/>
          </p:nvPr>
        </p:nvSpPr>
        <p:spPr>
          <a:xfrm>
            <a:off x="457200" y="1268413"/>
            <a:ext cx="8229600" cy="4862512"/>
          </a:xfrm>
        </p:spPr>
        <p:txBody>
          <a:bodyPr/>
          <a:lstStyle/>
          <a:p>
            <a:pPr>
              <a:defRPr/>
            </a:pPr>
            <a:r>
              <a:rPr lang="en-US" altLang="en-US">
                <a:effectLst>
                  <a:outerShdw blurRad="38100" dist="38100" dir="2700000" algn="tl">
                    <a:srgbClr val="000000"/>
                  </a:outerShdw>
                </a:effectLst>
                <a:latin typeface="Calibri" panose="020F0502020204030204" pitchFamily="34" charset="0"/>
              </a:rPr>
              <a:t>Skeie 1995 ‘plurality’ and ‘pluralism’</a:t>
            </a:r>
          </a:p>
          <a:p>
            <a:pPr>
              <a:defRPr/>
            </a:pPr>
            <a:r>
              <a:rPr lang="en-US" altLang="en-US">
                <a:effectLst>
                  <a:outerShdw blurRad="38100" dist="38100" dir="2700000" algn="tl">
                    <a:srgbClr val="000000"/>
                  </a:outerShdw>
                </a:effectLst>
                <a:latin typeface="Calibri" panose="020F0502020204030204" pitchFamily="34" charset="0"/>
              </a:rPr>
              <a:t>‘Positive pluralism’ 1991/1994/2001</a:t>
            </a:r>
          </a:p>
          <a:p>
            <a:pPr>
              <a:buFont typeface="Wingdings" pitchFamily="2" charset="2"/>
              <a:buNone/>
              <a:defRPr/>
            </a:pPr>
            <a:r>
              <a:rPr lang="en-US" altLang="en-US">
                <a:effectLst>
                  <a:outerShdw blurRad="38100" dist="38100" dir="2700000" algn="tl">
                    <a:srgbClr val="000000"/>
                  </a:outerShdw>
                </a:effectLst>
                <a:latin typeface="Calibri" panose="020F0502020204030204" pitchFamily="34" charset="0"/>
              </a:rPr>
              <a:t>(cf Hemming 2018)</a:t>
            </a:r>
          </a:p>
          <a:p>
            <a:pPr>
              <a:defRPr/>
            </a:pPr>
            <a:r>
              <a:rPr lang="en-US" altLang="en-US">
                <a:effectLst>
                  <a:outerShdw blurRad="38100" dist="38100" dir="2700000" algn="tl">
                    <a:srgbClr val="000000"/>
                  </a:outerShdw>
                </a:effectLst>
                <a:latin typeface="Calibri" panose="020F0502020204030204" pitchFamily="34" charset="0"/>
              </a:rPr>
              <a:t>Plurality and diversity between and within traditions is not a problem but a good thing</a:t>
            </a:r>
          </a:p>
          <a:p>
            <a:pPr>
              <a:defRPr/>
            </a:pPr>
            <a:r>
              <a:rPr lang="en-US" altLang="en-US">
                <a:effectLst>
                  <a:outerShdw blurRad="38100" dist="38100" dir="2700000" algn="tl">
                    <a:srgbClr val="000000"/>
                  </a:outerShdw>
                </a:effectLst>
                <a:latin typeface="Calibri" panose="020F0502020204030204" pitchFamily="34" charset="0"/>
              </a:rPr>
              <a:t>Can learn from others without losing your own tradition and worldview (or not)</a:t>
            </a:r>
          </a:p>
          <a:p>
            <a:pPr>
              <a:defRPr/>
            </a:pPr>
            <a:r>
              <a:rPr lang="en-US" altLang="en-US">
                <a:effectLst>
                  <a:outerShdw blurRad="38100" dist="38100" dir="2700000" algn="tl">
                    <a:srgbClr val="000000"/>
                  </a:outerShdw>
                </a:effectLst>
                <a:latin typeface="Calibri" panose="020F0502020204030204" pitchFamily="34" charset="0"/>
              </a:rPr>
              <a:t>A positive resource ‘spiritual biodiversity’ (cf King 2009 ‘pneumatophore’)</a:t>
            </a:r>
          </a:p>
          <a:p>
            <a:pPr>
              <a:buFont typeface="Wingdings" pitchFamily="2" charset="2"/>
              <a:buNone/>
              <a:defRPr/>
            </a:pPr>
            <a:endParaRPr lang="en-US" altLang="en-US">
              <a:effectLst>
                <a:outerShdw blurRad="38100" dist="38100" dir="2700000" algn="tl">
                  <a:srgbClr val="000000"/>
                </a:outerShdw>
              </a:effectLst>
              <a:latin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8995A-4AA9-E64C-A541-2B7E6B5B8F6C}"/>
              </a:ext>
            </a:extLst>
          </p:cNvPr>
          <p:cNvSpPr>
            <a:spLocks noGrp="1"/>
          </p:cNvSpPr>
          <p:nvPr>
            <p:ph type="title"/>
          </p:nvPr>
        </p:nvSpPr>
        <p:spPr/>
        <p:txBody>
          <a:bodyPr/>
          <a:lstStyle/>
          <a:p>
            <a:pPr>
              <a:defRPr/>
            </a:pPr>
            <a:r>
              <a:rPr lang="en-US" altLang="en-US">
                <a:latin typeface="Calibri" panose="020F0502020204030204" pitchFamily="34" charset="0"/>
              </a:rPr>
              <a:t>Positive Pluralism: a Manifesto 2</a:t>
            </a:r>
          </a:p>
        </p:txBody>
      </p:sp>
      <p:sp>
        <p:nvSpPr>
          <p:cNvPr id="3" name="Content Placeholder 2">
            <a:extLst>
              <a:ext uri="{FF2B5EF4-FFF2-40B4-BE49-F238E27FC236}">
                <a16:creationId xmlns:a16="http://schemas.microsoft.com/office/drawing/2014/main" id="{3867015F-730F-E340-8D74-F2DA7FD9487B}"/>
              </a:ext>
            </a:extLst>
          </p:cNvPr>
          <p:cNvSpPr>
            <a:spLocks noGrp="1"/>
          </p:cNvSpPr>
          <p:nvPr>
            <p:ph idx="1"/>
          </p:nvPr>
        </p:nvSpPr>
        <p:spPr>
          <a:xfrm>
            <a:off x="457200" y="1412875"/>
            <a:ext cx="8229600" cy="4718050"/>
          </a:xfrm>
        </p:spPr>
        <p:txBody>
          <a:bodyPr/>
          <a:lstStyle/>
          <a:p>
            <a:pPr>
              <a:defRPr/>
            </a:pPr>
            <a:r>
              <a:rPr lang="en-US" altLang="en-US">
                <a:effectLst>
                  <a:outerShdw blurRad="38100" dist="38100" dir="2700000" algn="tl">
                    <a:srgbClr val="000000"/>
                  </a:outerShdw>
                </a:effectLst>
                <a:latin typeface="Calibri" panose="020F0502020204030204" pitchFamily="34" charset="0"/>
              </a:rPr>
              <a:t>‘Epistemologically humble’ 1994</a:t>
            </a:r>
          </a:p>
          <a:p>
            <a:pPr>
              <a:defRPr/>
            </a:pPr>
            <a:r>
              <a:rPr lang="en-US" altLang="en-US">
                <a:effectLst>
                  <a:outerShdw blurRad="38100" dist="38100" dir="2700000" algn="tl">
                    <a:srgbClr val="000000"/>
                  </a:outerShdw>
                </a:effectLst>
                <a:latin typeface="Calibri" panose="020F0502020204030204" pitchFamily="34" charset="0"/>
              </a:rPr>
              <a:t>Neither an endorsement nor a refutation of the claims of religions (religious studies/study of religions approach) ‘non-confessional’</a:t>
            </a:r>
          </a:p>
          <a:p>
            <a:pPr>
              <a:defRPr/>
            </a:pPr>
            <a:r>
              <a:rPr lang="en-US" altLang="en-US">
                <a:effectLst>
                  <a:outerShdw blurRad="38100" dist="38100" dir="2700000" algn="tl">
                    <a:srgbClr val="000000"/>
                  </a:outerShdw>
                </a:effectLst>
                <a:latin typeface="Calibri" panose="020F0502020204030204" pitchFamily="34" charset="0"/>
              </a:rPr>
              <a:t>Keeps open both the question of the existence and/or possibility of discovering ultimate truth/reality (methodologically agnostic) </a:t>
            </a:r>
          </a:p>
          <a:p>
            <a:pPr>
              <a:defRPr/>
            </a:pPr>
            <a:r>
              <a:rPr lang="en-US" altLang="en-US">
                <a:effectLst>
                  <a:outerShdw blurRad="38100" dist="38100" dir="2700000" algn="tl">
                    <a:srgbClr val="000000"/>
                  </a:outerShdw>
                </a:effectLst>
                <a:latin typeface="Calibri" panose="020F0502020204030204" pitchFamily="34" charset="0"/>
              </a:rPr>
              <a:t>Takes non-religious worldviews seriously, and respects backgrounds of all pupils</a:t>
            </a:r>
          </a:p>
          <a:p>
            <a:pPr>
              <a:defRPr/>
            </a:pPr>
            <a:endParaRPr lang="en-US" altLang="en-US">
              <a:effectLst>
                <a:outerShdw blurRad="38100" dist="38100" dir="2700000" algn="tl">
                  <a:srgbClr val="000000"/>
                </a:outerShdw>
              </a:effectLst>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CCB2F-D25E-4C48-9ABB-C308A914F8D4}"/>
              </a:ext>
            </a:extLst>
          </p:cNvPr>
          <p:cNvSpPr>
            <a:spLocks noGrp="1"/>
          </p:cNvSpPr>
          <p:nvPr>
            <p:ph type="title"/>
          </p:nvPr>
        </p:nvSpPr>
        <p:spPr/>
        <p:txBody>
          <a:bodyPr/>
          <a:lstStyle/>
          <a:p>
            <a:pPr>
              <a:defRPr/>
            </a:pPr>
            <a:r>
              <a:rPr lang="en-US" dirty="0">
                <a:latin typeface="Calibri"/>
                <a:cs typeface="Calibri"/>
              </a:rPr>
              <a:t>Positive Pluralism: a Manifesto 3</a:t>
            </a:r>
            <a:endParaRPr lang="en-US" dirty="0"/>
          </a:p>
        </p:txBody>
      </p:sp>
      <p:sp>
        <p:nvSpPr>
          <p:cNvPr id="3" name="Content Placeholder 2">
            <a:extLst>
              <a:ext uri="{FF2B5EF4-FFF2-40B4-BE49-F238E27FC236}">
                <a16:creationId xmlns:a16="http://schemas.microsoft.com/office/drawing/2014/main" id="{645DBB2B-7E33-AD44-B386-8221EE5FF39B}"/>
              </a:ext>
            </a:extLst>
          </p:cNvPr>
          <p:cNvSpPr>
            <a:spLocks noGrp="1"/>
          </p:cNvSpPr>
          <p:nvPr>
            <p:ph idx="1"/>
          </p:nvPr>
        </p:nvSpPr>
        <p:spPr>
          <a:xfrm>
            <a:off x="457200" y="1268413"/>
            <a:ext cx="8229600" cy="4862512"/>
          </a:xfrm>
        </p:spPr>
        <p:txBody>
          <a:bodyPr/>
          <a:lstStyle/>
          <a:p>
            <a:pPr>
              <a:defRPr/>
            </a:pPr>
            <a:r>
              <a:rPr lang="en-US" altLang="en-US">
                <a:effectLst>
                  <a:outerShdw blurRad="38100" dist="38100" dir="2700000" algn="tl">
                    <a:srgbClr val="000000"/>
                  </a:outerShdw>
                </a:effectLst>
                <a:latin typeface="Calibri" panose="020F0502020204030204" pitchFamily="34" charset="0"/>
              </a:rPr>
              <a:t>Accepts real diversity and disagreement between and within traditions and does not try to reconcile them prematurely</a:t>
            </a:r>
          </a:p>
          <a:p>
            <a:pPr>
              <a:defRPr/>
            </a:pPr>
            <a:r>
              <a:rPr lang="en-US" altLang="en-US">
                <a:effectLst>
                  <a:outerShdw blurRad="38100" dist="38100" dir="2700000" algn="tl">
                    <a:srgbClr val="000000"/>
                  </a:outerShdw>
                </a:effectLst>
                <a:latin typeface="Calibri" panose="020F0502020204030204" pitchFamily="34" charset="0"/>
              </a:rPr>
              <a:t>Differs from theological pluralism (eg John Hick)in not claiming a core of religious reality</a:t>
            </a:r>
          </a:p>
          <a:p>
            <a:pPr>
              <a:defRPr/>
            </a:pPr>
            <a:r>
              <a:rPr lang="en-US" altLang="en-US">
                <a:effectLst>
                  <a:outerShdw blurRad="38100" dist="38100" dir="2700000" algn="tl">
                    <a:srgbClr val="000000"/>
                  </a:outerShdw>
                </a:effectLst>
                <a:latin typeface="Calibri" panose="020F0502020204030204" pitchFamily="34" charset="0"/>
              </a:rPr>
              <a:t>Not universalist ‘different paths up the same mountain’</a:t>
            </a:r>
          </a:p>
          <a:p>
            <a:pPr>
              <a:defRPr/>
            </a:pPr>
            <a:r>
              <a:rPr lang="en-US" altLang="en-US">
                <a:effectLst>
                  <a:outerShdw blurRad="38100" dist="38100" dir="2700000" algn="tl">
                    <a:srgbClr val="000000"/>
                  </a:outerShdw>
                </a:effectLst>
                <a:latin typeface="Calibri" panose="020F0502020204030204" pitchFamily="34" charset="0"/>
              </a:rPr>
              <a:t>Not relativist in the </a:t>
            </a:r>
            <a:r>
              <a:rPr lang="en-US" altLang="en-US">
                <a:solidFill>
                  <a:srgbClr val="CCFFCC"/>
                </a:solidFill>
                <a:effectLst>
                  <a:outerShdw blurRad="38100" dist="38100" dir="2700000" algn="tl">
                    <a:srgbClr val="FFFFFF"/>
                  </a:outerShdw>
                </a:effectLst>
                <a:latin typeface="Calibri" panose="020F0502020204030204" pitchFamily="34" charset="0"/>
              </a:rPr>
              <a:t>negative sense </a:t>
            </a:r>
            <a:r>
              <a:rPr lang="en-US" altLang="en-US">
                <a:solidFill>
                  <a:srgbClr val="CCFFCC"/>
                </a:solidFill>
                <a:effectLst>
                  <a:outerShdw blurRad="38100" dist="38100" dir="2700000" algn="tl">
                    <a:srgbClr val="FFFFFF"/>
                  </a:outerShdw>
                </a:effectLst>
              </a:rPr>
              <a:t>of </a:t>
            </a:r>
            <a:r>
              <a:rPr lang="en-US" altLang="en-US">
                <a:effectLst>
                  <a:outerShdw blurRad="38100" dist="38100" dir="2700000" algn="tl">
                    <a:srgbClr val="000000"/>
                  </a:outerShdw>
                </a:effectLst>
                <a:latin typeface="Calibri" panose="020F0502020204030204" pitchFamily="34" charset="0"/>
              </a:rPr>
              <a:t>‘all paths are equally valid’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912C5-4749-CD43-A572-EAEB1FCBBD7F}"/>
              </a:ext>
            </a:extLst>
          </p:cNvPr>
          <p:cNvSpPr>
            <a:spLocks noGrp="1"/>
          </p:cNvSpPr>
          <p:nvPr>
            <p:ph type="title"/>
          </p:nvPr>
        </p:nvSpPr>
        <p:spPr/>
        <p:txBody>
          <a:bodyPr/>
          <a:lstStyle/>
          <a:p>
            <a:pPr>
              <a:defRPr/>
            </a:pPr>
            <a:r>
              <a:rPr lang="en-US" dirty="0">
                <a:latin typeface="Calibri"/>
                <a:cs typeface="Calibri"/>
              </a:rPr>
              <a:t>Positive Pluralism: a Manifesto 4</a:t>
            </a:r>
            <a:endParaRPr lang="en-US" dirty="0"/>
          </a:p>
        </p:txBody>
      </p:sp>
      <p:sp>
        <p:nvSpPr>
          <p:cNvPr id="3" name="Content Placeholder 2">
            <a:extLst>
              <a:ext uri="{FF2B5EF4-FFF2-40B4-BE49-F238E27FC236}">
                <a16:creationId xmlns:a16="http://schemas.microsoft.com/office/drawing/2014/main" id="{D1878013-D8CA-5642-9B62-1ED98D78AE7E}"/>
              </a:ext>
            </a:extLst>
          </p:cNvPr>
          <p:cNvSpPr>
            <a:spLocks noGrp="1"/>
          </p:cNvSpPr>
          <p:nvPr>
            <p:ph idx="1"/>
          </p:nvPr>
        </p:nvSpPr>
        <p:spPr>
          <a:xfrm>
            <a:off x="457200" y="1412875"/>
            <a:ext cx="8229600" cy="4718050"/>
          </a:xfrm>
        </p:spPr>
        <p:txBody>
          <a:bodyPr/>
          <a:lstStyle/>
          <a:p>
            <a:pPr>
              <a:defRPr/>
            </a:pPr>
            <a:r>
              <a:rPr lang="en-US" altLang="en-US">
                <a:effectLst>
                  <a:outerShdw blurRad="38100" dist="38100" dir="2700000" algn="tl">
                    <a:srgbClr val="000000"/>
                  </a:outerShdw>
                </a:effectLst>
                <a:latin typeface="Calibri" panose="020F0502020204030204" pitchFamily="34" charset="0"/>
              </a:rPr>
              <a:t>Relativist in a positive sense that there are relatively better and relatively worse elements of worldviews and lifestyles and judgments have to be made in practice – critical thinking, ethical engagement.</a:t>
            </a:r>
          </a:p>
          <a:p>
            <a:pPr>
              <a:defRPr/>
            </a:pPr>
            <a:r>
              <a:rPr lang="en-US" altLang="en-US">
                <a:effectLst>
                  <a:outerShdw blurRad="38100" dist="38100" dir="2700000" algn="tl">
                    <a:srgbClr val="000000"/>
                  </a:outerShdw>
                </a:effectLst>
                <a:latin typeface="Calibri" panose="020F0502020204030204" pitchFamily="34" charset="0"/>
              </a:rPr>
              <a:t>Fair, impartial, objective?</a:t>
            </a:r>
          </a:p>
          <a:p>
            <a:pPr>
              <a:defRPr/>
            </a:pPr>
            <a:r>
              <a:rPr lang="en-US" altLang="en-US">
                <a:effectLst>
                  <a:outerShdw blurRad="38100" dist="38100" dir="2700000" algn="tl">
                    <a:srgbClr val="000000"/>
                  </a:outerShdw>
                </a:effectLst>
                <a:latin typeface="Calibri" panose="020F0502020204030204" pitchFamily="34" charset="0"/>
              </a:rPr>
              <a:t>Feminist critique of ‘objectivity’ – perspectivism but also not all views ‘deserve to survive’ (Gross 1993)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75AC9-DF32-0246-BC52-532BA931DCD1}"/>
              </a:ext>
            </a:extLst>
          </p:cNvPr>
          <p:cNvSpPr>
            <a:spLocks noGrp="1"/>
          </p:cNvSpPr>
          <p:nvPr>
            <p:ph type="title"/>
          </p:nvPr>
        </p:nvSpPr>
        <p:spPr/>
        <p:txBody>
          <a:bodyPr/>
          <a:lstStyle/>
          <a:p>
            <a:pPr>
              <a:defRPr/>
            </a:pPr>
            <a:r>
              <a:rPr lang="en-US" dirty="0">
                <a:latin typeface="Calibri"/>
                <a:cs typeface="Calibri"/>
              </a:rPr>
              <a:t>Positive Pluralism: a Manifesto 5</a:t>
            </a:r>
            <a:endParaRPr lang="en-US" dirty="0"/>
          </a:p>
        </p:txBody>
      </p:sp>
      <p:sp>
        <p:nvSpPr>
          <p:cNvPr id="3" name="Content Placeholder 2">
            <a:extLst>
              <a:ext uri="{FF2B5EF4-FFF2-40B4-BE49-F238E27FC236}">
                <a16:creationId xmlns:a16="http://schemas.microsoft.com/office/drawing/2014/main" id="{1331A293-2603-A04B-B270-A0124B178EDE}"/>
              </a:ext>
            </a:extLst>
          </p:cNvPr>
          <p:cNvSpPr>
            <a:spLocks noGrp="1"/>
          </p:cNvSpPr>
          <p:nvPr>
            <p:ph idx="1"/>
          </p:nvPr>
        </p:nvSpPr>
        <p:spPr/>
        <p:txBody>
          <a:bodyPr/>
          <a:lstStyle/>
          <a:p>
            <a:pPr>
              <a:defRPr/>
            </a:pPr>
            <a:r>
              <a:rPr lang="en-GB" altLang="en-US">
                <a:solidFill>
                  <a:srgbClr val="CCFFCC"/>
                </a:solidFill>
                <a:effectLst/>
                <a:latin typeface="Calibri" panose="020F0502020204030204" pitchFamily="34" charset="0"/>
              </a:rPr>
              <a:t>‘[o]ne </a:t>
            </a:r>
            <a:r>
              <a:rPr lang="en-GB" altLang="en-US" i="1">
                <a:solidFill>
                  <a:srgbClr val="CCFFCC"/>
                </a:solidFill>
                <a:effectLst/>
                <a:latin typeface="Calibri" panose="020F0502020204030204" pitchFamily="34" charset="0"/>
              </a:rPr>
              <a:t>should </a:t>
            </a:r>
            <a:r>
              <a:rPr lang="en-GB" altLang="en-US">
                <a:solidFill>
                  <a:srgbClr val="CCFFCC"/>
                </a:solidFill>
                <a:effectLst/>
                <a:latin typeface="Calibri" panose="020F0502020204030204" pitchFamily="34" charset="0"/>
              </a:rPr>
              <a:t>feel that sexist, racist, ethnocentric, and religious chauvinisms, if present, are being threatened by the academic study of religion’ (Gross 1996</a:t>
            </a:r>
            <a:r>
              <a:rPr lang="en-GB" altLang="en-US">
                <a:effectLst/>
                <a:latin typeface="Calibri" panose="020F0502020204030204" pitchFamily="34" charset="0"/>
              </a:rPr>
              <a:t>)</a:t>
            </a:r>
          </a:p>
          <a:p>
            <a:pPr>
              <a:defRPr/>
            </a:pPr>
            <a:endParaRPr lang="en-GB" altLang="en-US">
              <a:effectLst/>
              <a:latin typeface="Calibri" panose="020F0502020204030204" pitchFamily="34" charset="0"/>
            </a:endParaRPr>
          </a:p>
          <a:p>
            <a:pPr>
              <a:defRPr/>
            </a:pPr>
            <a:r>
              <a:rPr lang="en-GB" altLang="en-US">
                <a:effectLst/>
                <a:latin typeface="Calibri" panose="020F0502020204030204" pitchFamily="34" charset="0"/>
              </a:rPr>
              <a:t>Avoid </a:t>
            </a:r>
            <a:r>
              <a:rPr lang="en-GB" altLang="en-US" i="1">
                <a:solidFill>
                  <a:srgbClr val="CCFFCC"/>
                </a:solidFill>
                <a:effectLst/>
                <a:latin typeface="Calibri" panose="020F0502020204030204" pitchFamily="34" charset="0"/>
              </a:rPr>
              <a:t>premature</a:t>
            </a:r>
            <a:r>
              <a:rPr lang="en-GB" altLang="en-US">
                <a:effectLst/>
                <a:latin typeface="Calibri" panose="020F0502020204030204" pitchFamily="34" charset="0"/>
              </a:rPr>
              <a:t> evaluation but not ethical critique</a:t>
            </a:r>
            <a:endParaRPr lang="en-US" altLang="en-US">
              <a:effectLst>
                <a:outerShdw blurRad="38100" dist="38100" dir="2700000" algn="tl">
                  <a:srgbClr val="000000"/>
                </a:outerShdw>
              </a:effectLst>
            </a:endParaRPr>
          </a:p>
        </p:txBody>
      </p:sp>
    </p:spTree>
  </p:cSld>
  <p:clrMapOvr>
    <a:masterClrMapping/>
  </p:clrMapOvr>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a:ln>
              <a:noFill/>
            </a:ln>
            <a:solidFill>
              <a:schemeClr val="tx1"/>
            </a:solidFill>
            <a:effectLst>
              <a:outerShdw blurRad="38100" dist="38100" dir="2700000" algn="tl">
                <a:srgbClr val="000000">
                  <a:alpha val="43137"/>
                </a:srgbClr>
              </a:outerShdw>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a:ln>
              <a:noFill/>
            </a:ln>
            <a:solidFill>
              <a:schemeClr val="tx1"/>
            </a:solidFill>
            <a:effectLst>
              <a:outerShdw blurRad="38100" dist="38100" dir="2700000" algn="tl">
                <a:srgbClr val="000000">
                  <a:alpha val="43137"/>
                </a:srgbClr>
              </a:outerShdw>
            </a:effectLst>
            <a:latin typeface="Arial" charset="0"/>
            <a:ea typeface="ＭＳ Ｐゴシック"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ebaef101356b22ed0ef0f76cdc86e8c6">
  <xsd:schema xmlns:xsd="http://www.w3.org/2001/XMLSchema" xmlns:xs="http://www.w3.org/2001/XMLSchema" xmlns:p="http://schemas.microsoft.com/office/2006/metadata/properties" xmlns:ns2="3daa3796-40a0-4fe0-acc9-e99f93d22791" targetNamespace="http://schemas.microsoft.com/office/2006/metadata/properties" ma:root="true" ma:fieldsID="55a116f116acd75dd7e8cce82f61e12f"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0A19E1-7932-4D76-9608-37CC36A48D0A}">
  <ds:schemaRefs>
    <ds:schemaRef ds:uri="http://schemas.microsoft.com/sharepoint/v3/contenttype/forms"/>
  </ds:schemaRefs>
</ds:datastoreItem>
</file>

<file path=customXml/itemProps2.xml><?xml version="1.0" encoding="utf-8"?>
<ds:datastoreItem xmlns:ds="http://schemas.openxmlformats.org/officeDocument/2006/customXml" ds:itemID="{32686612-4B0E-4494-9CB1-35BE2012DB43}"/>
</file>

<file path=customXml/itemProps3.xml><?xml version="1.0" encoding="utf-8"?>
<ds:datastoreItem xmlns:ds="http://schemas.openxmlformats.org/officeDocument/2006/customXml" ds:itemID="{EF7F9E81-749C-4A29-ABC0-3B4E7F6B9FFC}"/>
</file>

<file path=docProps/app.xml><?xml version="1.0" encoding="utf-8"?>
<Properties xmlns="http://schemas.openxmlformats.org/officeDocument/2006/extended-properties" xmlns:vt="http://schemas.openxmlformats.org/officeDocument/2006/docPropsVTypes">
  <Template>Orbit</Template>
  <TotalTime>4408</TotalTime>
  <Words>6075</Words>
  <Application>Microsoft Macintosh PowerPoint</Application>
  <PresentationFormat>On-screen Show (4:3)</PresentationFormat>
  <Paragraphs>285</Paragraphs>
  <Slides>36</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ＭＳ Ｐゴシック</vt:lpstr>
      <vt:lpstr>Wingdings</vt:lpstr>
      <vt:lpstr>Calibri</vt:lpstr>
      <vt:lpstr>Orbit</vt:lpstr>
      <vt:lpstr>Championing the underdog:  a positive pluralist approach to equality and diversity in religious education</vt:lpstr>
      <vt:lpstr>Overview</vt:lpstr>
      <vt:lpstr>Initial Reflections</vt:lpstr>
      <vt:lpstr>Initial Reflections</vt:lpstr>
      <vt:lpstr>Positive Pluralism: a Manifesto  </vt:lpstr>
      <vt:lpstr>Positive Pluralism: a Manifesto 2</vt:lpstr>
      <vt:lpstr>Positive Pluralism: a Manifesto 3</vt:lpstr>
      <vt:lpstr>Positive Pluralism: a Manifesto 4</vt:lpstr>
      <vt:lpstr>Positive Pluralism: a Manifesto 5</vt:lpstr>
      <vt:lpstr>Pluralism, Diversity and Equality</vt:lpstr>
      <vt:lpstr>Religionism in Religious Education</vt:lpstr>
      <vt:lpstr> The Big Six</vt:lpstr>
      <vt:lpstr>Including a wider range</vt:lpstr>
      <vt:lpstr>Including a wider range</vt:lpstr>
      <vt:lpstr>Including non-religious worldviews</vt:lpstr>
      <vt:lpstr>Including non-religious worldviews </vt:lpstr>
      <vt:lpstr>Differential treatment of ‘major’ religions</vt:lpstr>
      <vt:lpstr>Differential treatment of ‘major’ religions</vt:lpstr>
      <vt:lpstr>Differential treatment of ‘major’ religions</vt:lpstr>
      <vt:lpstr>Subjectism</vt:lpstr>
      <vt:lpstr>Experience</vt:lpstr>
      <vt:lpstr>The future of Religion in the UK?</vt:lpstr>
      <vt:lpstr> ‘Spiritual Revolution’?</vt:lpstr>
      <vt:lpstr>Pick and Mix?</vt:lpstr>
      <vt:lpstr>Contemporary Paganism indicative of new paradigm religiosity</vt:lpstr>
      <vt:lpstr>The Lady of Avalon – ‘Nolava’</vt:lpstr>
      <vt:lpstr>Walk the Talk:  a non-religious and multi-faith wedding</vt:lpstr>
      <vt:lpstr>The future of RE?</vt:lpstr>
      <vt:lpstr>Future of RE?</vt:lpstr>
      <vt:lpstr>The future of RE?</vt:lpstr>
      <vt:lpstr>Future of RE? The Commission and Big Ideas for RE</vt:lpstr>
      <vt:lpstr>Bibliography</vt:lpstr>
      <vt:lpstr>Bibliography 2</vt:lpstr>
      <vt:lpstr>Bibliography 3</vt:lpstr>
      <vt:lpstr>Bibliography 4</vt:lpstr>
      <vt:lpstr>Bibliography 5</vt:lpstr>
    </vt:vector>
  </TitlesOfParts>
  <Company>bsu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Philosophy and Ethics  at Bath Spa</dc:title>
  <dc:creator>reip1</dc:creator>
  <cp:lastModifiedBy>Tracey Francis</cp:lastModifiedBy>
  <cp:revision>190</cp:revision>
  <cp:lastPrinted>2018-06-20T20:02:32Z</cp:lastPrinted>
  <dcterms:created xsi:type="dcterms:W3CDTF">2006-10-27T09:33:31Z</dcterms:created>
  <dcterms:modified xsi:type="dcterms:W3CDTF">2020-03-03T10:19:26Z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