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entation.xml" ContentType="application/vnd.openxmlformats-officedocument.presentationml.presentation.main+xml"/>
  <Override PartName="/ppt/slideLayouts/slideLayout8.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4.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18.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60" r:id="rId5"/>
    <p:sldId id="266" r:id="rId6"/>
    <p:sldId id="278" r:id="rId7"/>
    <p:sldId id="280" r:id="rId8"/>
    <p:sldId id="259" r:id="rId9"/>
    <p:sldId id="262" r:id="rId10"/>
    <p:sldId id="277" r:id="rId11"/>
    <p:sldId id="270" r:id="rId12"/>
    <p:sldId id="283" r:id="rId13"/>
    <p:sldId id="284" r:id="rId14"/>
    <p:sldId id="271" r:id="rId15"/>
    <p:sldId id="274" r:id="rId16"/>
    <p:sldId id="261" r:id="rId17"/>
    <p:sldId id="272" r:id="rId18"/>
    <p:sldId id="264" r:id="rId19"/>
    <p:sldId id="282" r:id="rId20"/>
    <p:sldId id="263" r:id="rId21"/>
    <p:sldId id="265" r:id="rId22"/>
    <p:sldId id="267" r:id="rId23"/>
    <p:sldId id="268" r:id="rId24"/>
    <p:sldId id="276"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8" autoAdjust="0"/>
    <p:restoredTop sz="75702" autoAdjust="0"/>
  </p:normalViewPr>
  <p:slideViewPr>
    <p:cSldViewPr snapToGrid="0">
      <p:cViewPr varScale="1">
        <p:scale>
          <a:sx n="87" d="100"/>
          <a:sy n="87" d="100"/>
        </p:scale>
        <p:origin x="1416" y="20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0" d="100"/>
          <a:sy n="70" d="100"/>
        </p:scale>
        <p:origin x="324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271A4F-68C9-4C56-BB8E-283020FB5026}" type="datetimeFigureOut">
              <a:rPr lang="en-GB" smtClean="0"/>
              <a:t>03/03/2020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64092-325C-49F6-B144-23375244006F}" type="slidenum">
              <a:rPr lang="en-GB" smtClean="0"/>
              <a:t>‹#›</a:t>
            </a:fld>
            <a:endParaRPr lang="en-GB"/>
          </a:p>
        </p:txBody>
      </p:sp>
    </p:spTree>
    <p:extLst>
      <p:ext uri="{BB962C8B-B14F-4D97-AF65-F5344CB8AC3E}">
        <p14:creationId xmlns:p14="http://schemas.microsoft.com/office/powerpoint/2010/main" val="3883862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pexels.com/photo/bible-blur-christ-christianity-372326/"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image" Target="../media/image2.png"/><Relationship Id="rId4" Type="http://schemas.openxmlformats.org/officeDocument/2006/relationships/hyperlink" Target="https://pixabay.com/photos/quran-faith-islamic-muslim-2784477/"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rockofisrael.org/wp-content/uploads/2017/11/tanach.jpg"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d.gr-assets.com/books/1344673100l/821535.jpg"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i.ebayimg.com/images/i/262305446777-0-1/s-l1000.jpg"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messiahnetwork.org/wp-content/uploads/2014/09/BIBLE-TIMELINE-NEW.jp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i.pinimg.com/736x/0e/6f/c8/0e6fc81083fd6bffa4e76448575e93f6--the-prophet-prophet-muhammad.jp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tatic.newworldencyclopedia.org/thumb/8/8f/ReligionSymbolAbr.PNG/250px-ReligionSymbolAbr.PN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growinghostingartistry.files.wordpress.com/2014/01/world-view-eye.jpe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session follows on from the session on Worldviews and focuses on a narrative approach to RE. </a:t>
            </a:r>
          </a:p>
          <a:p>
            <a:r>
              <a:rPr lang="en-GB" dirty="0"/>
              <a:t>This approach may be employed for all religions but for this session, as a starting point, the focus is on the Abrahamic faiths – religions that have Abraham as a key figure: Judaism, Christianity and Islam. </a:t>
            </a:r>
          </a:p>
          <a:p>
            <a:r>
              <a:rPr lang="en-GB" dirty="0"/>
              <a:t>The Bible image is from a free collection at </a:t>
            </a:r>
            <a:r>
              <a:rPr lang="en-GB" dirty="0">
                <a:hlinkClick r:id="rId3"/>
              </a:rPr>
              <a:t>https://www.pexels.com/photo/bible-blur-christ-christianity-372326/</a:t>
            </a:r>
            <a:endParaRPr lang="en-GB" dirty="0"/>
          </a:p>
          <a:p>
            <a:r>
              <a:rPr lang="en-GB" dirty="0"/>
              <a:t>The image of the Qur'an is from a free collection at </a:t>
            </a:r>
            <a:r>
              <a:rPr lang="en-GB" dirty="0">
                <a:hlinkClick r:id="rId4"/>
              </a:rPr>
              <a:t>https://pixabay.com/photos/quran-faith-islamic-muslim-2784477/</a:t>
            </a:r>
            <a:endParaRPr lang="en-GB" dirty="0"/>
          </a:p>
          <a:p>
            <a:r>
              <a:rPr lang="en-GB" dirty="0"/>
              <a:t>The image of the </a:t>
            </a:r>
            <a:r>
              <a:rPr lang="en-GB" dirty="0" err="1"/>
              <a:t>Tanach</a:t>
            </a:r>
            <a:r>
              <a:rPr lang="en-GB" dirty="0"/>
              <a:t> is from a  free collection at </a:t>
            </a:r>
          </a:p>
          <a:p>
            <a:endParaRPr lang="en-GB" dirty="0"/>
          </a:p>
        </p:txBody>
      </p:sp>
      <p:sp>
        <p:nvSpPr>
          <p:cNvPr id="4" name="Slide Number Placeholder 3"/>
          <p:cNvSpPr>
            <a:spLocks noGrp="1"/>
          </p:cNvSpPr>
          <p:nvPr>
            <p:ph type="sldNum" sz="quarter" idx="10"/>
          </p:nvPr>
        </p:nvSpPr>
        <p:spPr/>
        <p:txBody>
          <a:bodyPr/>
          <a:lstStyle/>
          <a:p>
            <a:fld id="{D0B64092-325C-49F6-B144-23375244006F}" type="slidenum">
              <a:rPr lang="en-GB" smtClean="0"/>
              <a:t>1</a:t>
            </a:fld>
            <a:endParaRPr lang="en-GB"/>
          </a:p>
        </p:txBody>
      </p:sp>
      <p:pic>
        <p:nvPicPr>
          <p:cNvPr id="5" name="Picture 4"/>
          <p:cNvPicPr>
            <a:picLocks noChangeAspect="1"/>
          </p:cNvPicPr>
          <p:nvPr/>
        </p:nvPicPr>
        <p:blipFill>
          <a:blip r:embed="rId5"/>
          <a:stretch>
            <a:fillRect/>
          </a:stretch>
        </p:blipFill>
        <p:spPr>
          <a:xfrm>
            <a:off x="685800" y="7623717"/>
            <a:ext cx="1548518" cy="719390"/>
          </a:xfrm>
          <a:prstGeom prst="rect">
            <a:avLst/>
          </a:prstGeom>
        </p:spPr>
      </p:pic>
    </p:spTree>
    <p:extLst>
      <p:ext uri="{BB962C8B-B14F-4D97-AF65-F5344CB8AC3E}">
        <p14:creationId xmlns:p14="http://schemas.microsoft.com/office/powerpoint/2010/main" val="638356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Beginning chronologically, Judaism is the first faith to examine.</a:t>
            </a:r>
          </a:p>
          <a:p>
            <a:r>
              <a:rPr lang="en-GB" dirty="0"/>
              <a:t>The Jewish Scriptures are called the </a:t>
            </a:r>
            <a:r>
              <a:rPr lang="en-GB" dirty="0" err="1"/>
              <a:t>Tanakh</a:t>
            </a:r>
            <a:r>
              <a:rPr lang="en-GB" dirty="0"/>
              <a:t>.</a:t>
            </a:r>
          </a:p>
          <a:p>
            <a:r>
              <a:rPr lang="en-GB" dirty="0"/>
              <a:t>This includes</a:t>
            </a:r>
          </a:p>
          <a:p>
            <a:r>
              <a:rPr lang="en-GB" dirty="0"/>
              <a:t>The Torah – the law</a:t>
            </a:r>
          </a:p>
          <a:p>
            <a:r>
              <a:rPr lang="en-GB" dirty="0"/>
              <a:t>Nevi’im – the prophets</a:t>
            </a:r>
          </a:p>
          <a:p>
            <a:r>
              <a:rPr lang="en-GB" dirty="0"/>
              <a:t>Ketuvim – the writings.</a:t>
            </a:r>
          </a:p>
          <a:p>
            <a:r>
              <a:rPr lang="en-GB" dirty="0"/>
              <a:t>The image of the </a:t>
            </a:r>
            <a:r>
              <a:rPr lang="en-GB" dirty="0" err="1"/>
              <a:t>Tanach</a:t>
            </a:r>
            <a:r>
              <a:rPr lang="en-GB" dirty="0"/>
              <a:t> is from </a:t>
            </a:r>
            <a:r>
              <a:rPr lang="en-GB" dirty="0">
                <a:hlinkClick r:id="rId3"/>
              </a:rPr>
              <a:t>http://rockofisrael.org/wp-content/uploads/2017/11/tanach.jpg</a:t>
            </a:r>
            <a:endParaRPr lang="en-GB" dirty="0"/>
          </a:p>
          <a:p>
            <a:r>
              <a:rPr lang="en-GB" dirty="0"/>
              <a:t>The image of the Torah is from</a:t>
            </a:r>
          </a:p>
          <a:p>
            <a:r>
              <a:rPr lang="en-GB" dirty="0">
                <a:hlinkClick r:id="rId4"/>
              </a:rPr>
              <a:t>https://d.gr-assets.com/books/1344673100l/821535.jpg</a:t>
            </a:r>
            <a:endParaRPr lang="en-GB" dirty="0"/>
          </a:p>
          <a:p>
            <a:endParaRPr lang="en-GB" dirty="0"/>
          </a:p>
        </p:txBody>
      </p:sp>
      <p:sp>
        <p:nvSpPr>
          <p:cNvPr id="4" name="Slide Number Placeholder 3"/>
          <p:cNvSpPr>
            <a:spLocks noGrp="1"/>
          </p:cNvSpPr>
          <p:nvPr>
            <p:ph type="sldNum" sz="quarter" idx="10"/>
          </p:nvPr>
        </p:nvSpPr>
        <p:spPr/>
        <p:txBody>
          <a:bodyPr/>
          <a:lstStyle/>
          <a:p>
            <a:fld id="{D0B64092-325C-49F6-B144-23375244006F}" type="slidenum">
              <a:rPr lang="en-GB" smtClean="0"/>
              <a:t>10</a:t>
            </a:fld>
            <a:endParaRPr lang="en-GB"/>
          </a:p>
        </p:txBody>
      </p:sp>
    </p:spTree>
    <p:extLst>
      <p:ext uri="{BB962C8B-B14F-4D97-AF65-F5344CB8AC3E}">
        <p14:creationId xmlns:p14="http://schemas.microsoft.com/office/powerpoint/2010/main" val="1967112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1038" y="1169988"/>
            <a:ext cx="5486400" cy="3086100"/>
          </a:xfrm>
        </p:spPr>
      </p:sp>
      <p:sp>
        <p:nvSpPr>
          <p:cNvPr id="3" name="Notes Placeholder 2"/>
          <p:cNvSpPr>
            <a:spLocks noGrp="1"/>
          </p:cNvSpPr>
          <p:nvPr>
            <p:ph type="body" idx="1"/>
          </p:nvPr>
        </p:nvSpPr>
        <p:spPr/>
        <p:txBody>
          <a:bodyPr/>
          <a:lstStyle/>
          <a:p>
            <a:r>
              <a:rPr lang="en-GB" dirty="0"/>
              <a:t>The first book of the </a:t>
            </a:r>
            <a:r>
              <a:rPr lang="en-GB" dirty="0" err="1"/>
              <a:t>Tanakh</a:t>
            </a:r>
            <a:r>
              <a:rPr lang="en-GB" dirty="0"/>
              <a:t> is Genesis (also the first book of the Christian Bible).</a:t>
            </a:r>
          </a:p>
          <a:p>
            <a:r>
              <a:rPr lang="en-GB" dirty="0"/>
              <a:t>Within the first 12 chapters this simple narrative can be traced. The Jewish scriptures are written in narrative form, containing a series of narratives and retell  the metanarrative of Yahweh’s (Hebrew God) relationship with the Jewish </a:t>
            </a:r>
            <a:r>
              <a:rPr lang="en-GB"/>
              <a:t>peple</a:t>
            </a:r>
            <a:r>
              <a:rPr lang="en-GB" dirty="0"/>
              <a:t>. Wright (a Christian theologian) writes that here is where God’s mission of world redemption begins.  His Christian perspective sees the key narrative as how God redeemed, or saved, the world after the fall of mankind.  Jewish scholars would see narrative as crucial but would focus more on the redemption of the Jewish people as God’s chosen people.</a:t>
            </a:r>
          </a:p>
          <a:p>
            <a:r>
              <a:rPr lang="en-GB" dirty="0"/>
              <a:t>Yet Jewish prophet,  Isaiah, describes  Israel as a ‘light to the gentiles’. Isaiah 42:6, 49:6, 60:3. For Jewish scholars Israel as a light acts in a centripetal (drawing towards) rather than centrifugal sense. Indeed, some interpret the term nations as referring to tribes of Israel and not gentiles (or non-Jewish nations) (</a:t>
            </a:r>
            <a:r>
              <a:rPr lang="en-GB" dirty="0" err="1"/>
              <a:t>Rashi</a:t>
            </a:r>
            <a:r>
              <a:rPr lang="en-GB" dirty="0"/>
              <a:t> )Yet 49:6 and 60:3 are clear references to other nations. The context of these three references (</a:t>
            </a:r>
            <a:r>
              <a:rPr lang="en-GB" dirty="0" err="1"/>
              <a:t>ch.</a:t>
            </a:r>
            <a:r>
              <a:rPr lang="en-GB" dirty="0"/>
              <a:t> 41–42, 49, and 60) are a </a:t>
            </a:r>
            <a:r>
              <a:rPr lang="en-GB" i="1" dirty="0"/>
              <a:t>prophecy of comfort</a:t>
            </a:r>
            <a:r>
              <a:rPr lang="en-GB" dirty="0"/>
              <a:t> and a promise to the people of Israel, in which God will restore the people of Israel to their land, and this return will cause the rest of the nations to open their eyes, and look up to the people of Israel, as well as to walk in the way of the One God.  </a:t>
            </a:r>
          </a:p>
          <a:p>
            <a:r>
              <a:rPr lang="en-GB" dirty="0" err="1"/>
              <a:t>Rashi</a:t>
            </a:r>
            <a:r>
              <a:rPr lang="en-GB" dirty="0"/>
              <a:t> was  </a:t>
            </a:r>
            <a:r>
              <a:rPr lang="en-GB" b="1" dirty="0" err="1"/>
              <a:t>Shlomo</a:t>
            </a:r>
            <a:r>
              <a:rPr lang="en-GB" dirty="0"/>
              <a:t> </a:t>
            </a:r>
            <a:r>
              <a:rPr lang="en-GB" dirty="0" err="1"/>
              <a:t>Yitzchaki</a:t>
            </a:r>
            <a:r>
              <a:rPr lang="en-GB" dirty="0"/>
              <a:t> (Hebrew: </a:t>
            </a:r>
            <a:r>
              <a:rPr lang="he-IL" dirty="0"/>
              <a:t>רבי שלמה יצחקי</a:t>
            </a:r>
            <a:r>
              <a:rPr lang="ar-SA" dirty="0"/>
              <a:t>‎</a:t>
            </a:r>
            <a:r>
              <a:rPr lang="en-GB" dirty="0"/>
              <a:t>; Latin: Salomon </a:t>
            </a:r>
            <a:r>
              <a:rPr lang="en-GB" dirty="0" err="1"/>
              <a:t>Isaacides</a:t>
            </a:r>
            <a:r>
              <a:rPr lang="en-GB" dirty="0"/>
              <a:t>; French: Salomon de Troyes, 22 February 1040 – 13 July 1105), today generally known by the acronym </a:t>
            </a:r>
            <a:r>
              <a:rPr lang="en-GB" b="1" dirty="0" err="1"/>
              <a:t>Rashi</a:t>
            </a:r>
            <a:r>
              <a:rPr lang="en-GB" dirty="0"/>
              <a:t> (Hebrew: </a:t>
            </a:r>
            <a:r>
              <a:rPr lang="he-IL" b="1" dirty="0"/>
              <a:t>רש״י</a:t>
            </a:r>
            <a:r>
              <a:rPr lang="en-GB" dirty="0"/>
              <a:t>, </a:t>
            </a:r>
            <a:r>
              <a:rPr lang="en-GB" b="1" dirty="0" err="1"/>
              <a:t>RAbbi</a:t>
            </a:r>
            <a:r>
              <a:rPr lang="en-GB" b="1" dirty="0"/>
              <a:t> </a:t>
            </a:r>
            <a:r>
              <a:rPr lang="en-GB" b="1" dirty="0" err="1"/>
              <a:t>SHlomo</a:t>
            </a:r>
            <a:r>
              <a:rPr lang="en-GB" dirty="0"/>
              <a:t> </a:t>
            </a:r>
            <a:r>
              <a:rPr lang="en-GB" dirty="0" err="1"/>
              <a:t>Itzhaki</a:t>
            </a:r>
            <a:r>
              <a:rPr lang="en-GB" dirty="0"/>
              <a:t>), was a medieval French rabbi and author of a comprehensive commentary on the Talmud </a:t>
            </a:r>
          </a:p>
        </p:txBody>
      </p:sp>
      <p:sp>
        <p:nvSpPr>
          <p:cNvPr id="4" name="Slide Number Placeholder 3"/>
          <p:cNvSpPr>
            <a:spLocks noGrp="1"/>
          </p:cNvSpPr>
          <p:nvPr>
            <p:ph type="sldNum" sz="quarter" idx="10"/>
          </p:nvPr>
        </p:nvSpPr>
        <p:spPr/>
        <p:txBody>
          <a:bodyPr/>
          <a:lstStyle/>
          <a:p>
            <a:fld id="{D0B64092-325C-49F6-B144-23375244006F}" type="slidenum">
              <a:rPr lang="en-GB" smtClean="0"/>
              <a:t>11</a:t>
            </a:fld>
            <a:endParaRPr lang="en-GB"/>
          </a:p>
        </p:txBody>
      </p:sp>
    </p:spTree>
    <p:extLst>
      <p:ext uri="{BB962C8B-B14F-4D97-AF65-F5344CB8AC3E}">
        <p14:creationId xmlns:p14="http://schemas.microsoft.com/office/powerpoint/2010/main" val="2955532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pic>
        <p:nvPicPr>
          <p:cNvPr id="5" name="Picture 4"/>
          <p:cNvPicPr>
            <a:picLocks noChangeAspect="1"/>
          </p:cNvPicPr>
          <p:nvPr/>
        </p:nvPicPr>
        <p:blipFill>
          <a:blip r:embed="rId3"/>
          <a:stretch>
            <a:fillRect/>
          </a:stretch>
        </p:blipFill>
        <p:spPr>
          <a:xfrm>
            <a:off x="799544" y="4639466"/>
            <a:ext cx="1792379" cy="2469094"/>
          </a:xfrm>
          <a:prstGeom prst="rect">
            <a:avLst/>
          </a:prstGeom>
        </p:spPr>
      </p:pic>
      <p:sp>
        <p:nvSpPr>
          <p:cNvPr id="3" name="Notes Placeholder 2"/>
          <p:cNvSpPr>
            <a:spLocks noGrp="1"/>
          </p:cNvSpPr>
          <p:nvPr>
            <p:ph type="body" idx="1"/>
          </p:nvPr>
        </p:nvSpPr>
        <p:spPr/>
        <p:txBody>
          <a:bodyPr/>
          <a:lstStyle/>
          <a:p>
            <a:pPr fontAlgn="base"/>
            <a:r>
              <a:rPr lang="en-GB" dirty="0"/>
              <a:t>		Activity – ask the students to draw 9 simple pictures of 		the story as you retell it and then discuss – the 		emphasis then is not on drawing beautiful pictures but 		on quickly recalling the actual plot.</a:t>
            </a:r>
          </a:p>
          <a:p>
            <a:pPr fontAlgn="base"/>
            <a:endParaRPr lang="en-GB" dirty="0"/>
          </a:p>
          <a:p>
            <a:pPr fontAlgn="base"/>
            <a:endParaRPr lang="en-GB" dirty="0"/>
          </a:p>
          <a:p>
            <a:pPr fontAlgn="base"/>
            <a:endParaRPr lang="en-GB" dirty="0"/>
          </a:p>
          <a:p>
            <a:pPr fontAlgn="base"/>
            <a:endParaRPr lang="en-GB" dirty="0"/>
          </a:p>
          <a:p>
            <a:pPr fontAlgn="base"/>
            <a:endParaRPr lang="en-GB" dirty="0"/>
          </a:p>
          <a:p>
            <a:pPr fontAlgn="base"/>
            <a:endParaRPr lang="en-GB" dirty="0"/>
          </a:p>
          <a:p>
            <a:pPr fontAlgn="base"/>
            <a:endParaRPr lang="en-GB" dirty="0"/>
          </a:p>
          <a:p>
            <a:pPr fontAlgn="base"/>
            <a:endParaRPr lang="en-GB" dirty="0"/>
          </a:p>
          <a:p>
            <a:pPr fontAlgn="base"/>
            <a:endParaRPr lang="en-GB" dirty="0"/>
          </a:p>
          <a:p>
            <a:pPr fontAlgn="base"/>
            <a:endParaRPr lang="en-GB" dirty="0"/>
          </a:p>
          <a:p>
            <a:pPr fontAlgn="base"/>
            <a:endParaRPr lang="en-GB" dirty="0"/>
          </a:p>
          <a:p>
            <a:pPr fontAlgn="base"/>
            <a:r>
              <a:rPr lang="en-GB" dirty="0"/>
              <a:t>The image is from:	</a:t>
            </a:r>
          </a:p>
          <a:p>
            <a:pPr fontAlgn="base"/>
            <a:r>
              <a:rPr lang="en-GB" dirty="0">
                <a:hlinkClick r:id="rId4"/>
              </a:rPr>
              <a:t>http://i.ebayimg.com/images/i/262305446777-0-1/s-l1000.jpg</a:t>
            </a:r>
            <a:endParaRPr lang="en-GB" dirty="0"/>
          </a:p>
          <a:p>
            <a:pPr fontAlgn="base"/>
            <a:endParaRPr lang="en-GB" dirty="0"/>
          </a:p>
        </p:txBody>
      </p:sp>
      <p:sp>
        <p:nvSpPr>
          <p:cNvPr id="4" name="Slide Number Placeholder 3"/>
          <p:cNvSpPr>
            <a:spLocks noGrp="1"/>
          </p:cNvSpPr>
          <p:nvPr>
            <p:ph type="sldNum" sz="quarter" idx="10"/>
          </p:nvPr>
        </p:nvSpPr>
        <p:spPr/>
        <p:txBody>
          <a:bodyPr/>
          <a:lstStyle/>
          <a:p>
            <a:fld id="{D0B64092-325C-49F6-B144-23375244006F}" type="slidenum">
              <a:rPr lang="en-GB" smtClean="0"/>
              <a:t>12</a:t>
            </a:fld>
            <a:endParaRPr lang="en-GB"/>
          </a:p>
        </p:txBody>
      </p:sp>
    </p:spTree>
    <p:extLst>
      <p:ext uri="{BB962C8B-B14F-4D97-AF65-F5344CB8AC3E}">
        <p14:creationId xmlns:p14="http://schemas.microsoft.com/office/powerpoint/2010/main" val="661231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dirty="0" err="1"/>
              <a:t>Elie</a:t>
            </a:r>
            <a:r>
              <a:rPr lang="en-GB" dirty="0"/>
              <a:t> Wiesel, </a:t>
            </a:r>
            <a:r>
              <a:rPr lang="en-GB" i="1" dirty="0"/>
              <a:t>Messengers of God: Biblical Portraits and Legends</a:t>
            </a:r>
            <a:r>
              <a:rPr lang="en-GB" dirty="0"/>
              <a:t> (New York: Simon &amp; Schuster, 2005). </a:t>
            </a:r>
          </a:p>
          <a:p>
            <a:pPr fontAlgn="base"/>
            <a:r>
              <a:rPr lang="en-GB" dirty="0"/>
              <a:t>‘Wiesel interprets the wellsprings of Jewish religious tradition as the many faces of man’s greatness facing the inexplicable. Relationship with God and his justice.’</a:t>
            </a:r>
          </a:p>
          <a:p>
            <a:pPr fontAlgn="base"/>
            <a:endParaRPr lang="en-GB" dirty="0"/>
          </a:p>
          <a:p>
            <a:pPr fontAlgn="base"/>
            <a:r>
              <a:rPr lang="en-GB" dirty="0"/>
              <a:t>·         </a:t>
            </a:r>
            <a:r>
              <a:rPr lang="en-GB" dirty="0" err="1"/>
              <a:t>Elie</a:t>
            </a:r>
            <a:r>
              <a:rPr lang="en-GB" dirty="0"/>
              <a:t> Wiesel, </a:t>
            </a:r>
            <a:r>
              <a:rPr lang="en-GB" i="1" dirty="0"/>
              <a:t>Somewhere a Master: Hasidic Portraits and Legends</a:t>
            </a:r>
            <a:r>
              <a:rPr lang="en-GB" dirty="0"/>
              <a:t> (New York : </a:t>
            </a:r>
            <a:r>
              <a:rPr lang="en-GB" dirty="0" err="1"/>
              <a:t>Schocken</a:t>
            </a:r>
            <a:r>
              <a:rPr lang="en-GB" dirty="0"/>
              <a:t> Books, 2005).</a:t>
            </a:r>
          </a:p>
          <a:p>
            <a:pPr fontAlgn="base"/>
            <a:r>
              <a:rPr lang="en-GB" dirty="0"/>
              <a:t>‘For Jews who felt abandoned and forsaken by God, these Hasidic masters incarnated an irresistible call to help and salvation.’</a:t>
            </a:r>
          </a:p>
          <a:p>
            <a:pPr fontAlgn="base"/>
            <a:endParaRPr lang="en-GB" dirty="0"/>
          </a:p>
          <a:p>
            <a:pPr fontAlgn="base"/>
            <a:r>
              <a:rPr lang="en-GB" dirty="0"/>
              <a:t>·         Howard Schwartz, </a:t>
            </a:r>
            <a:r>
              <a:rPr lang="en-GB" i="1" dirty="0"/>
              <a:t>Reimagining the Bible: The Storytelling of the Rabbis</a:t>
            </a:r>
            <a:r>
              <a:rPr lang="en-GB" dirty="0"/>
              <a:t> (New York: OUP, 1998). </a:t>
            </a:r>
          </a:p>
          <a:p>
            <a:pPr fontAlgn="base"/>
            <a:endParaRPr lang="en-GB" dirty="0"/>
          </a:p>
        </p:txBody>
      </p:sp>
      <p:sp>
        <p:nvSpPr>
          <p:cNvPr id="4" name="Slide Number Placeholder 3"/>
          <p:cNvSpPr>
            <a:spLocks noGrp="1"/>
          </p:cNvSpPr>
          <p:nvPr>
            <p:ph type="sldNum" sz="quarter" idx="10"/>
          </p:nvPr>
        </p:nvSpPr>
        <p:spPr/>
        <p:txBody>
          <a:bodyPr/>
          <a:lstStyle/>
          <a:p>
            <a:fld id="{D0B64092-325C-49F6-B144-23375244006F}" type="slidenum">
              <a:rPr lang="en-GB" smtClean="0"/>
              <a:t>13</a:t>
            </a:fld>
            <a:endParaRPr lang="en-GB"/>
          </a:p>
        </p:txBody>
      </p:sp>
    </p:spTree>
    <p:extLst>
      <p:ext uri="{BB962C8B-B14F-4D97-AF65-F5344CB8AC3E}">
        <p14:creationId xmlns:p14="http://schemas.microsoft.com/office/powerpoint/2010/main" val="3768608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theological studies programmes halt their study of Judaism at the birth of Christ.  However, Jewish narrative and scholarship has continued past that point. This slide is to illustrate that and not to be studied in detail.</a:t>
            </a:r>
          </a:p>
          <a:p>
            <a:r>
              <a:rPr lang="en-GB" dirty="0"/>
              <a:t>Recently Universities such as  Exeter have developed courses on contemporary Jewish studies.</a:t>
            </a:r>
          </a:p>
        </p:txBody>
      </p:sp>
      <p:sp>
        <p:nvSpPr>
          <p:cNvPr id="4" name="Slide Number Placeholder 3"/>
          <p:cNvSpPr>
            <a:spLocks noGrp="1"/>
          </p:cNvSpPr>
          <p:nvPr>
            <p:ph type="sldNum" sz="quarter" idx="10"/>
          </p:nvPr>
        </p:nvSpPr>
        <p:spPr/>
        <p:txBody>
          <a:bodyPr/>
          <a:lstStyle/>
          <a:p>
            <a:fld id="{D0B64092-325C-49F6-B144-23375244006F}" type="slidenum">
              <a:rPr lang="en-GB" smtClean="0"/>
              <a:t>14</a:t>
            </a:fld>
            <a:endParaRPr lang="en-GB"/>
          </a:p>
        </p:txBody>
      </p:sp>
    </p:spTree>
    <p:extLst>
      <p:ext uri="{BB962C8B-B14F-4D97-AF65-F5344CB8AC3E}">
        <p14:creationId xmlns:p14="http://schemas.microsoft.com/office/powerpoint/2010/main" val="3646439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overview of the Christian narrative.</a:t>
            </a:r>
          </a:p>
          <a:p>
            <a:r>
              <a:rPr lang="en-GB" dirty="0"/>
              <a:t>It has a chiastic form – mirrors. The action is mirrored with counter action in a ABCCBA form.</a:t>
            </a:r>
          </a:p>
          <a:p>
            <a:r>
              <a:rPr lang="en-GB" dirty="0"/>
              <a:t>The Bible image is from a free collection at https://www.pexels.com/photo/photo-of-child-reading-holy-bible-935944/</a:t>
            </a:r>
          </a:p>
        </p:txBody>
      </p:sp>
      <p:sp>
        <p:nvSpPr>
          <p:cNvPr id="4" name="Slide Number Placeholder 3"/>
          <p:cNvSpPr>
            <a:spLocks noGrp="1"/>
          </p:cNvSpPr>
          <p:nvPr>
            <p:ph type="sldNum" sz="quarter" idx="10"/>
          </p:nvPr>
        </p:nvSpPr>
        <p:spPr/>
        <p:txBody>
          <a:bodyPr/>
          <a:lstStyle/>
          <a:p>
            <a:fld id="{D0B64092-325C-49F6-B144-23375244006F}" type="slidenum">
              <a:rPr lang="en-GB" smtClean="0"/>
              <a:t>15</a:t>
            </a:fld>
            <a:endParaRPr lang="en-GB"/>
          </a:p>
        </p:txBody>
      </p:sp>
    </p:spTree>
    <p:extLst>
      <p:ext uri="{BB962C8B-B14F-4D97-AF65-F5344CB8AC3E}">
        <p14:creationId xmlns:p14="http://schemas.microsoft.com/office/powerpoint/2010/main" val="3103639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B64092-325C-49F6-B144-23375244006F}" type="slidenum">
              <a:rPr lang="en-GB" smtClean="0"/>
              <a:t>16</a:t>
            </a:fld>
            <a:endParaRPr lang="en-GB"/>
          </a:p>
        </p:txBody>
      </p:sp>
    </p:spTree>
    <p:extLst>
      <p:ext uri="{BB962C8B-B14F-4D97-AF65-F5344CB8AC3E}">
        <p14:creationId xmlns:p14="http://schemas.microsoft.com/office/powerpoint/2010/main" val="484147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Christian Bible contains 66 books which are divided between the Old Testament and the New Testament.  The Old Testament contains the Jewish </a:t>
            </a:r>
            <a:r>
              <a:rPr lang="en-GB" dirty="0" err="1"/>
              <a:t>Tanakh</a:t>
            </a:r>
            <a:r>
              <a:rPr lang="en-GB" dirty="0"/>
              <a:t> and therefore contains the stories of Israel .</a:t>
            </a:r>
          </a:p>
          <a:p>
            <a:r>
              <a:rPr lang="en-GB" dirty="0"/>
              <a:t>The New Testament begins with the birth of Jesus and tells the story of the early church.</a:t>
            </a:r>
          </a:p>
          <a:p>
            <a:r>
              <a:rPr lang="en-GB" dirty="0"/>
              <a:t>This time line is from </a:t>
            </a:r>
          </a:p>
          <a:p>
            <a:r>
              <a:rPr lang="en-GB" dirty="0">
                <a:hlinkClick r:id="rId3"/>
              </a:rPr>
              <a:t>https://messiahnetwork.org/wp-content/uploads/2014/09/BIBLE-TIMELINE-NEW.jpg</a:t>
            </a:r>
            <a:endParaRPr lang="en-GB" dirty="0"/>
          </a:p>
          <a:p>
            <a:endParaRPr lang="en-GB" dirty="0"/>
          </a:p>
        </p:txBody>
      </p:sp>
      <p:sp>
        <p:nvSpPr>
          <p:cNvPr id="4" name="Slide Number Placeholder 3"/>
          <p:cNvSpPr>
            <a:spLocks noGrp="1"/>
          </p:cNvSpPr>
          <p:nvPr>
            <p:ph type="sldNum" sz="quarter" idx="10"/>
          </p:nvPr>
        </p:nvSpPr>
        <p:spPr/>
        <p:txBody>
          <a:bodyPr/>
          <a:lstStyle/>
          <a:p>
            <a:fld id="{D0B64092-325C-49F6-B144-23375244006F}" type="slidenum">
              <a:rPr lang="en-GB" smtClean="0"/>
              <a:t>17</a:t>
            </a:fld>
            <a:endParaRPr lang="en-GB"/>
          </a:p>
        </p:txBody>
      </p:sp>
    </p:spTree>
    <p:extLst>
      <p:ext uri="{BB962C8B-B14F-4D97-AF65-F5344CB8AC3E}">
        <p14:creationId xmlns:p14="http://schemas.microsoft.com/office/powerpoint/2010/main" val="1128251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Islamic narrative is contained in the Qur’an.</a:t>
            </a:r>
          </a:p>
          <a:p>
            <a:r>
              <a:rPr lang="en-GB" dirty="0"/>
              <a:t>From the timeline it is possible to see the overlap with Judaism and Christianity.</a:t>
            </a:r>
          </a:p>
          <a:p>
            <a:r>
              <a:rPr lang="en-GB" dirty="0"/>
              <a:t>The Islamic timeline is from</a:t>
            </a:r>
          </a:p>
          <a:p>
            <a:endParaRPr lang="en-GB" dirty="0"/>
          </a:p>
          <a:p>
            <a:r>
              <a:rPr lang="en-GB" dirty="0">
                <a:hlinkClick r:id="rId3"/>
              </a:rPr>
              <a:t>https://i.pinimg.com/736x/0e/6f/c8/0e6fc81083fd6bffa4e76448575e93f6--the-prophet-prophet-muhammad.jpg</a:t>
            </a:r>
            <a:endParaRPr lang="en-GB" dirty="0"/>
          </a:p>
          <a:p>
            <a:endParaRPr lang="en-GB" dirty="0"/>
          </a:p>
        </p:txBody>
      </p:sp>
      <p:sp>
        <p:nvSpPr>
          <p:cNvPr id="4" name="Slide Number Placeholder 3"/>
          <p:cNvSpPr>
            <a:spLocks noGrp="1"/>
          </p:cNvSpPr>
          <p:nvPr>
            <p:ph type="sldNum" sz="quarter" idx="10"/>
          </p:nvPr>
        </p:nvSpPr>
        <p:spPr/>
        <p:txBody>
          <a:bodyPr/>
          <a:lstStyle/>
          <a:p>
            <a:fld id="{D0B64092-325C-49F6-B144-23375244006F}" type="slidenum">
              <a:rPr lang="en-GB" smtClean="0"/>
              <a:t>18</a:t>
            </a:fld>
            <a:endParaRPr lang="en-GB"/>
          </a:p>
        </p:txBody>
      </p:sp>
    </p:spTree>
    <p:extLst>
      <p:ext uri="{BB962C8B-B14F-4D97-AF65-F5344CB8AC3E}">
        <p14:creationId xmlns:p14="http://schemas.microsoft.com/office/powerpoint/2010/main" val="865913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Islamic narrative has some similarities to the previous narratives. </a:t>
            </a:r>
          </a:p>
          <a:p>
            <a:r>
              <a:rPr lang="en-GB" dirty="0"/>
              <a:t>What similarities can you see?</a:t>
            </a:r>
          </a:p>
          <a:p>
            <a:r>
              <a:rPr lang="en-GB" dirty="0"/>
              <a:t>What differences can you see?</a:t>
            </a:r>
          </a:p>
        </p:txBody>
      </p:sp>
      <p:sp>
        <p:nvSpPr>
          <p:cNvPr id="4" name="Slide Number Placeholder 3"/>
          <p:cNvSpPr>
            <a:spLocks noGrp="1"/>
          </p:cNvSpPr>
          <p:nvPr>
            <p:ph type="sldNum" sz="quarter" idx="10"/>
          </p:nvPr>
        </p:nvSpPr>
        <p:spPr/>
        <p:txBody>
          <a:bodyPr/>
          <a:lstStyle/>
          <a:p>
            <a:fld id="{D0B64092-325C-49F6-B144-23375244006F}" type="slidenum">
              <a:rPr lang="en-GB" smtClean="0"/>
              <a:t>19</a:t>
            </a:fld>
            <a:endParaRPr lang="en-GB"/>
          </a:p>
        </p:txBody>
      </p:sp>
    </p:spTree>
    <p:extLst>
      <p:ext uri="{BB962C8B-B14F-4D97-AF65-F5344CB8AC3E}">
        <p14:creationId xmlns:p14="http://schemas.microsoft.com/office/powerpoint/2010/main" val="3123725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session begins with a reminder of how worldviews are formed with a particular emphasis on the role of life narrative in impacting and forming individuals’ and community worldviews. This provides a bridge then to examine how life narratives have played a role in the formation of the three monotheistic faiths which hold Abraham as a key figure. In examining the narratives formation of these faiths we may learn more about these faiths.</a:t>
            </a:r>
          </a:p>
        </p:txBody>
      </p:sp>
      <p:sp>
        <p:nvSpPr>
          <p:cNvPr id="4" name="Slide Number Placeholder 3"/>
          <p:cNvSpPr>
            <a:spLocks noGrp="1"/>
          </p:cNvSpPr>
          <p:nvPr>
            <p:ph type="sldNum" sz="quarter" idx="10"/>
          </p:nvPr>
        </p:nvSpPr>
        <p:spPr/>
        <p:txBody>
          <a:bodyPr/>
          <a:lstStyle/>
          <a:p>
            <a:fld id="{D0B64092-325C-49F6-B144-23375244006F}" type="slidenum">
              <a:rPr lang="en-GB" smtClean="0"/>
              <a:t>2</a:t>
            </a:fld>
            <a:endParaRPr lang="en-GB"/>
          </a:p>
        </p:txBody>
      </p:sp>
    </p:spTree>
    <p:extLst>
      <p:ext uri="{BB962C8B-B14F-4D97-AF65-F5344CB8AC3E}">
        <p14:creationId xmlns:p14="http://schemas.microsoft.com/office/powerpoint/2010/main" val="1551978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the simple introduction to the meta narratives for each of these three faiths it is important to begin to compare them.</a:t>
            </a:r>
          </a:p>
        </p:txBody>
      </p:sp>
      <p:sp>
        <p:nvSpPr>
          <p:cNvPr id="4" name="Slide Number Placeholder 3"/>
          <p:cNvSpPr>
            <a:spLocks noGrp="1"/>
          </p:cNvSpPr>
          <p:nvPr>
            <p:ph type="sldNum" sz="quarter" idx="10"/>
          </p:nvPr>
        </p:nvSpPr>
        <p:spPr/>
        <p:txBody>
          <a:bodyPr/>
          <a:lstStyle/>
          <a:p>
            <a:fld id="{D0B64092-325C-49F6-B144-23375244006F}" type="slidenum">
              <a:rPr lang="en-GB" smtClean="0"/>
              <a:t>20</a:t>
            </a:fld>
            <a:endParaRPr lang="en-GB"/>
          </a:p>
        </p:txBody>
      </p:sp>
    </p:spTree>
    <p:extLst>
      <p:ext uri="{BB962C8B-B14F-4D97-AF65-F5344CB8AC3E}">
        <p14:creationId xmlns:p14="http://schemas.microsoft.com/office/powerpoint/2010/main" val="272676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key parallels between these three faiths.</a:t>
            </a:r>
          </a:p>
          <a:p>
            <a:r>
              <a:rPr lang="en-GB" dirty="0"/>
              <a:t>All were founded in the Middle East.  This may challenge certain preconceived ideas about faith/culture.</a:t>
            </a:r>
          </a:p>
          <a:p>
            <a:r>
              <a:rPr lang="en-GB" dirty="0"/>
              <a:t>All have Abraham as a common patriarchal figure – father of the faith.</a:t>
            </a:r>
          </a:p>
          <a:p>
            <a:r>
              <a:rPr lang="en-GB" dirty="0"/>
              <a:t>All have a future hope of a judgment day and heaven</a:t>
            </a:r>
          </a:p>
          <a:p>
            <a:endParaRPr lang="en-GB" dirty="0"/>
          </a:p>
          <a:p>
            <a:r>
              <a:rPr lang="en-GB" dirty="0"/>
              <a:t>Differences include </a:t>
            </a:r>
          </a:p>
          <a:p>
            <a:r>
              <a:rPr lang="en-GB" dirty="0"/>
              <a:t>A Messianic age – Messiah is a saviour and Judaism and Christianity believe that there will be a Messianic age where the saviour will be in charge in some way.</a:t>
            </a:r>
          </a:p>
          <a:p>
            <a:r>
              <a:rPr lang="en-GB" dirty="0"/>
              <a:t>Jesus returning on judgment day is common to both Christianity and Islam.</a:t>
            </a:r>
          </a:p>
          <a:p>
            <a:r>
              <a:rPr lang="en-GB" dirty="0"/>
              <a:t>The image is from:</a:t>
            </a:r>
          </a:p>
          <a:p>
            <a:r>
              <a:rPr lang="en-GB" dirty="0">
                <a:hlinkClick r:id="rId3"/>
              </a:rPr>
              <a:t>http://static.newworldencyclopedia.org/thumb/8/8f/ReligionSymbolAbr.PNG/250px-ReligionSymbolAbr.PNG</a:t>
            </a:r>
            <a:endParaRPr lang="en-GB" dirty="0"/>
          </a:p>
          <a:p>
            <a:endParaRPr lang="en-GB" dirty="0"/>
          </a:p>
          <a:p>
            <a:r>
              <a:rPr lang="en-GB" dirty="0"/>
              <a:t>For further information you can examine :</a:t>
            </a:r>
          </a:p>
          <a:p>
            <a:r>
              <a:rPr lang="en-GB" dirty="0"/>
              <a:t>https://slideplayer.com/slide/5195218/</a:t>
            </a:r>
          </a:p>
        </p:txBody>
      </p:sp>
      <p:sp>
        <p:nvSpPr>
          <p:cNvPr id="4" name="Slide Number Placeholder 3"/>
          <p:cNvSpPr>
            <a:spLocks noGrp="1"/>
          </p:cNvSpPr>
          <p:nvPr>
            <p:ph type="sldNum" sz="quarter" idx="10"/>
          </p:nvPr>
        </p:nvSpPr>
        <p:spPr/>
        <p:txBody>
          <a:bodyPr/>
          <a:lstStyle/>
          <a:p>
            <a:fld id="{D0B64092-325C-49F6-B144-23375244006F}" type="slidenum">
              <a:rPr lang="en-GB" smtClean="0"/>
              <a:t>21</a:t>
            </a:fld>
            <a:endParaRPr lang="en-GB"/>
          </a:p>
        </p:txBody>
      </p:sp>
    </p:spTree>
    <p:extLst>
      <p:ext uri="{BB962C8B-B14F-4D97-AF65-F5344CB8AC3E}">
        <p14:creationId xmlns:p14="http://schemas.microsoft.com/office/powerpoint/2010/main" val="603246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key difference comes with the story of Abraham.</a:t>
            </a:r>
          </a:p>
          <a:p>
            <a:r>
              <a:rPr lang="en-GB" dirty="0"/>
              <a:t>Abraham was promised a son by God but his wife was elderly so she suggested he had a child with her slave girl. She gave birth to his son, Ishmael. Ishmael became the father of the Arab people.</a:t>
            </a:r>
          </a:p>
          <a:p>
            <a:r>
              <a:rPr lang="en-GB" dirty="0"/>
              <a:t>Then Sarah herself had a son, Isaac, and she sent Ishmael and his mother away. Isaac became the father of the Jewish people.</a:t>
            </a:r>
          </a:p>
          <a:p>
            <a:endParaRPr lang="en-GB" dirty="0"/>
          </a:p>
          <a:p>
            <a:r>
              <a:rPr lang="en-GB" dirty="0"/>
              <a:t>Activity – watch the three creation narratives – in groups perhaps pick out main themes.</a:t>
            </a:r>
          </a:p>
          <a:p>
            <a:r>
              <a:rPr lang="en-GB" dirty="0"/>
              <a:t>Discuss any differences.</a:t>
            </a:r>
          </a:p>
        </p:txBody>
      </p:sp>
      <p:sp>
        <p:nvSpPr>
          <p:cNvPr id="4" name="Slide Number Placeholder 3"/>
          <p:cNvSpPr>
            <a:spLocks noGrp="1"/>
          </p:cNvSpPr>
          <p:nvPr>
            <p:ph type="sldNum" sz="quarter" idx="10"/>
          </p:nvPr>
        </p:nvSpPr>
        <p:spPr/>
        <p:txBody>
          <a:bodyPr/>
          <a:lstStyle/>
          <a:p>
            <a:fld id="{D0B64092-325C-49F6-B144-23375244006F}" type="slidenum">
              <a:rPr lang="en-GB" smtClean="0"/>
              <a:t>22</a:t>
            </a:fld>
            <a:endParaRPr lang="en-GB"/>
          </a:p>
        </p:txBody>
      </p:sp>
    </p:spTree>
    <p:extLst>
      <p:ext uri="{BB962C8B-B14F-4D97-AF65-F5344CB8AC3E}">
        <p14:creationId xmlns:p14="http://schemas.microsoft.com/office/powerpoint/2010/main" val="4169400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Print resources – the key passages.  Allow students to read and compare the accounts.</a:t>
            </a:r>
          </a:p>
          <a:p>
            <a:r>
              <a:rPr lang="en-GB" dirty="0"/>
              <a:t>What similarities and differences occur?</a:t>
            </a:r>
          </a:p>
          <a:p>
            <a:r>
              <a:rPr lang="en-GB" dirty="0"/>
              <a:t>How do these change the stories? Or the role of each figure?</a:t>
            </a:r>
          </a:p>
        </p:txBody>
      </p:sp>
      <p:sp>
        <p:nvSpPr>
          <p:cNvPr id="4" name="Slide Number Placeholder 3"/>
          <p:cNvSpPr>
            <a:spLocks noGrp="1"/>
          </p:cNvSpPr>
          <p:nvPr>
            <p:ph type="sldNum" sz="quarter" idx="10"/>
          </p:nvPr>
        </p:nvSpPr>
        <p:spPr/>
        <p:txBody>
          <a:bodyPr/>
          <a:lstStyle/>
          <a:p>
            <a:fld id="{D0B64092-325C-49F6-B144-23375244006F}" type="slidenum">
              <a:rPr lang="en-GB" smtClean="0"/>
              <a:t>23</a:t>
            </a:fld>
            <a:endParaRPr lang="en-GB"/>
          </a:p>
        </p:txBody>
      </p:sp>
    </p:spTree>
    <p:extLst>
      <p:ext uri="{BB962C8B-B14F-4D97-AF65-F5344CB8AC3E}">
        <p14:creationId xmlns:p14="http://schemas.microsoft.com/office/powerpoint/2010/main" val="863424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B64092-325C-49F6-B144-23375244006F}" type="slidenum">
              <a:rPr lang="en-GB" smtClean="0"/>
              <a:t>24</a:t>
            </a:fld>
            <a:endParaRPr lang="en-GB"/>
          </a:p>
        </p:txBody>
      </p:sp>
    </p:spTree>
    <p:extLst>
      <p:ext uri="{BB962C8B-B14F-4D97-AF65-F5344CB8AC3E}">
        <p14:creationId xmlns:p14="http://schemas.microsoft.com/office/powerpoint/2010/main" val="439734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B64092-325C-49F6-B144-23375244006F}" type="slidenum">
              <a:rPr lang="en-GB" smtClean="0"/>
              <a:t>25</a:t>
            </a:fld>
            <a:endParaRPr lang="en-GB"/>
          </a:p>
        </p:txBody>
      </p:sp>
    </p:spTree>
    <p:extLst>
      <p:ext uri="{BB962C8B-B14F-4D97-AF65-F5344CB8AC3E}">
        <p14:creationId xmlns:p14="http://schemas.microsoft.com/office/powerpoint/2010/main" val="1656575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kern="1200" dirty="0">
                <a:solidFill>
                  <a:schemeClr val="tx1"/>
                </a:solidFill>
                <a:effectLst/>
                <a:latin typeface="+mn-lt"/>
                <a:ea typeface="+mn-ea"/>
                <a:cs typeface="+mn-cs"/>
              </a:rPr>
              <a:t>A worldview is a system of presuppositions by which one witnesses world and culture. Chuck Colson defined worldview as “the sum total of our beliefs about the world.” It’s an ideology or philosophy of how the world works and how to engage the world.  Sometimes we can identify aspects of our own worldviews when we come up against difference.</a:t>
            </a:r>
          </a:p>
          <a:p>
            <a:endParaRPr lang="en-GB" sz="1200" i="0" kern="1200" dirty="0">
              <a:solidFill>
                <a:schemeClr val="tx1"/>
              </a:solidFill>
              <a:effectLst/>
              <a:latin typeface="+mn-lt"/>
              <a:ea typeface="+mn-ea"/>
              <a:cs typeface="+mn-cs"/>
            </a:endParaRPr>
          </a:p>
          <a:p>
            <a:r>
              <a:rPr lang="en-GB" sz="1200" i="0" kern="1200" dirty="0">
                <a:solidFill>
                  <a:schemeClr val="tx1"/>
                </a:solidFill>
                <a:effectLst/>
                <a:latin typeface="+mn-lt"/>
                <a:ea typeface="+mn-ea"/>
                <a:cs typeface="+mn-cs"/>
              </a:rPr>
              <a:t>Christmas….</a:t>
            </a:r>
            <a:r>
              <a:rPr lang="en-GB" sz="1200" i="0" kern="1200" dirty="0" err="1">
                <a:solidFill>
                  <a:schemeClr val="tx1"/>
                </a:solidFill>
                <a:effectLst/>
                <a:latin typeface="+mn-lt"/>
                <a:ea typeface="+mn-ea"/>
                <a:cs typeface="+mn-cs"/>
              </a:rPr>
              <a:t>eg</a:t>
            </a:r>
            <a:r>
              <a:rPr lang="en-GB" sz="1200" i="0" kern="1200" dirty="0">
                <a:solidFill>
                  <a:schemeClr val="tx1"/>
                </a:solidFill>
                <a:effectLst/>
                <a:latin typeface="+mn-lt"/>
                <a:ea typeface="+mn-ea"/>
                <a:cs typeface="+mn-cs"/>
              </a:rPr>
              <a:t>.  How did you spend Christmas day?</a:t>
            </a:r>
            <a:br>
              <a:rPr lang="en-GB" sz="1200" i="0" kern="1200" dirty="0">
                <a:solidFill>
                  <a:schemeClr val="tx1"/>
                </a:solidFill>
                <a:effectLst/>
                <a:latin typeface="+mn-lt"/>
                <a:ea typeface="+mn-ea"/>
                <a:cs typeface="+mn-cs"/>
              </a:rPr>
            </a:br>
            <a:br>
              <a:rPr lang="en-GB" sz="1200" i="0" kern="1200" dirty="0">
                <a:solidFill>
                  <a:schemeClr val="tx1"/>
                </a:solidFill>
                <a:effectLst/>
                <a:latin typeface="+mn-lt"/>
                <a:ea typeface="+mn-ea"/>
                <a:cs typeface="+mn-cs"/>
              </a:rPr>
            </a:br>
            <a:r>
              <a:rPr lang="en-GB" sz="1200" i="0" kern="1200" dirty="0">
                <a:solidFill>
                  <a:schemeClr val="tx1"/>
                </a:solidFill>
                <a:effectLst/>
                <a:latin typeface="+mn-lt"/>
                <a:ea typeface="+mn-ea"/>
                <a:cs typeface="+mn-cs"/>
              </a:rPr>
              <a:t>We all have a worldview – a set of personal biases by which we engage context, culture, life, and politics. The direct question asks, “What is your worldview?” What set of biases or beliefs incorporate your established framework or worldview? </a:t>
            </a:r>
          </a:p>
          <a:p>
            <a:r>
              <a:rPr lang="en-GB" sz="1200" i="0" kern="1200" dirty="0">
                <a:solidFill>
                  <a:schemeClr val="tx1"/>
                </a:solidFill>
                <a:effectLst/>
                <a:latin typeface="+mn-lt"/>
                <a:ea typeface="+mn-ea"/>
                <a:cs typeface="+mn-cs"/>
              </a:rPr>
              <a:t>This will have been examined in previous sessions on worldviews but it would be good to revisits and see if teachers/student have experienced this since the previous session – perhaps in planning preparation or teaching of RE where the views of others have resonated with the student or stood in contrast to the student’s own views.</a:t>
            </a:r>
          </a:p>
          <a:p>
            <a:r>
              <a:rPr lang="en-GB" dirty="0"/>
              <a:t>The worldview image is from</a:t>
            </a:r>
            <a:endParaRPr lang="en-GB" sz="1200" i="0" kern="1200" dirty="0">
              <a:solidFill>
                <a:schemeClr val="tx1"/>
              </a:solidFill>
              <a:effectLst/>
              <a:latin typeface="+mn-lt"/>
              <a:ea typeface="+mn-ea"/>
              <a:cs typeface="+mn-cs"/>
            </a:endParaRPr>
          </a:p>
          <a:p>
            <a:r>
              <a:rPr lang="en-GB" dirty="0">
                <a:hlinkClick r:id="rId3"/>
              </a:rPr>
              <a:t>https://growinghostingartistry.files.wordpress.com/2014/01/world-view-eye.jpeg</a:t>
            </a:r>
            <a:endParaRPr lang="en-GB" dirty="0"/>
          </a:p>
          <a:p>
            <a:endParaRPr lang="en-GB" dirty="0"/>
          </a:p>
        </p:txBody>
      </p:sp>
      <p:sp>
        <p:nvSpPr>
          <p:cNvPr id="4" name="Slide Number Placeholder 3"/>
          <p:cNvSpPr>
            <a:spLocks noGrp="1"/>
          </p:cNvSpPr>
          <p:nvPr>
            <p:ph type="sldNum" sz="quarter" idx="10"/>
          </p:nvPr>
        </p:nvSpPr>
        <p:spPr/>
        <p:txBody>
          <a:bodyPr/>
          <a:lstStyle/>
          <a:p>
            <a:fld id="{9F531AE8-B1D0-4C4F-AC62-CDC1F0CB57CF}" type="slidenum">
              <a:rPr lang="en-GB" smtClean="0"/>
              <a:t>3</a:t>
            </a:fld>
            <a:endParaRPr lang="en-GB" dirty="0"/>
          </a:p>
        </p:txBody>
      </p:sp>
    </p:spTree>
    <p:extLst>
      <p:ext uri="{BB962C8B-B14F-4D97-AF65-F5344CB8AC3E}">
        <p14:creationId xmlns:p14="http://schemas.microsoft.com/office/powerpoint/2010/main" val="1338001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Recap – French Philosopher, Ricoeur, wrote about the hermeneutical spiral.  </a:t>
            </a:r>
          </a:p>
          <a:p>
            <a:endParaRPr lang="en-GB" dirty="0"/>
          </a:p>
          <a:p>
            <a:r>
              <a:rPr lang="en-GB" dirty="0"/>
              <a:t>Individuals come to a  text or life experience with preconceived ideas which can be examined at the prefiguration stage.</a:t>
            </a:r>
          </a:p>
          <a:p>
            <a:r>
              <a:rPr lang="en-GB" dirty="0"/>
              <a:t>Then the individual interacts with the text/life experience in a configuration stage</a:t>
            </a:r>
          </a:p>
          <a:p>
            <a:r>
              <a:rPr lang="en-GB" dirty="0"/>
              <a:t>Then the individual’s views are refigured – the amount or impact of </a:t>
            </a:r>
            <a:r>
              <a:rPr lang="en-GB" dirty="0" err="1"/>
              <a:t>refiguration</a:t>
            </a:r>
            <a:r>
              <a:rPr lang="en-GB" dirty="0"/>
              <a:t> varies.</a:t>
            </a:r>
          </a:p>
          <a:p>
            <a:r>
              <a:rPr lang="en-GB" dirty="0"/>
              <a:t>This process take place over time.</a:t>
            </a:r>
          </a:p>
          <a:p>
            <a:endParaRPr lang="en-GB" dirty="0"/>
          </a:p>
          <a:p>
            <a:r>
              <a:rPr lang="en-GB" dirty="0"/>
              <a:t>For further reading read </a:t>
            </a:r>
            <a:r>
              <a:rPr lang="en-GB" dirty="0" err="1"/>
              <a:t>Ricoeur’s</a:t>
            </a:r>
            <a:r>
              <a:rPr lang="en-GB" dirty="0"/>
              <a:t> work on Time and narrative, (3 Volumes 1984,85 and 88)</a:t>
            </a:r>
          </a:p>
        </p:txBody>
      </p:sp>
      <p:sp>
        <p:nvSpPr>
          <p:cNvPr id="4" name="Slide Number Placeholder 3"/>
          <p:cNvSpPr>
            <a:spLocks noGrp="1"/>
          </p:cNvSpPr>
          <p:nvPr>
            <p:ph type="sldNum" sz="quarter" idx="10"/>
          </p:nvPr>
        </p:nvSpPr>
        <p:spPr/>
        <p:txBody>
          <a:bodyPr/>
          <a:lstStyle/>
          <a:p>
            <a:fld id="{D0B64092-325C-49F6-B144-23375244006F}" type="slidenum">
              <a:rPr lang="en-GB" smtClean="0"/>
              <a:t>4</a:t>
            </a:fld>
            <a:endParaRPr lang="en-GB"/>
          </a:p>
        </p:txBody>
      </p:sp>
    </p:spTree>
    <p:extLst>
      <p:ext uri="{BB962C8B-B14F-4D97-AF65-F5344CB8AC3E}">
        <p14:creationId xmlns:p14="http://schemas.microsoft.com/office/powerpoint/2010/main" val="2778673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Writing from a theological perspective Bruce notes that ‘we tell about our lives in story form.  Stories also form us.  They are important for the formation of our identity and they help us know who we are’ (2008:323). </a:t>
            </a:r>
          </a:p>
          <a:p>
            <a:r>
              <a:rPr lang="en-GB" dirty="0"/>
              <a:t>Thus the narrative of individuals’ lives impacts on their worldview.  The life narrative that creates the worldview is not yet complete: the individual is still experiencing the world and thus they are still developing and transforming their views, values and beliefs.  If the premise is accepted, that worldviews are created by the life narrative that the individual experiences, then as life has an organic nature so too the worldview that life narrative creates for an individual, in very nature, has to be organic too. </a:t>
            </a:r>
          </a:p>
        </p:txBody>
      </p:sp>
      <p:sp>
        <p:nvSpPr>
          <p:cNvPr id="4" name="Slide Number Placeholder 3"/>
          <p:cNvSpPr>
            <a:spLocks noGrp="1"/>
          </p:cNvSpPr>
          <p:nvPr>
            <p:ph type="sldNum" sz="quarter" idx="10"/>
          </p:nvPr>
        </p:nvSpPr>
        <p:spPr/>
        <p:txBody>
          <a:bodyPr/>
          <a:lstStyle/>
          <a:p>
            <a:fld id="{9F531AE8-B1D0-4C4F-AC62-CDC1F0CB57CF}" type="slidenum">
              <a:rPr lang="en-GB" smtClean="0"/>
              <a:t>5</a:t>
            </a:fld>
            <a:endParaRPr lang="en-GB" dirty="0"/>
          </a:p>
        </p:txBody>
      </p:sp>
    </p:spTree>
    <p:extLst>
      <p:ext uri="{BB962C8B-B14F-4D97-AF65-F5344CB8AC3E}">
        <p14:creationId xmlns:p14="http://schemas.microsoft.com/office/powerpoint/2010/main" val="3995391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Dostoevsky’s novel (short story) ‘White Nights’ contains this short question.  </a:t>
            </a:r>
          </a:p>
          <a:p>
            <a:r>
              <a:rPr lang="en-GB" dirty="0"/>
              <a:t>A lonely man falls in love with a young girl who he meets on the street. She asks to hear his story but he states that he has no story (no history) to retell.  Yet she points out that how can you live and have no story to tell. </a:t>
            </a:r>
          </a:p>
          <a:p>
            <a:r>
              <a:rPr lang="en-GB" dirty="0"/>
              <a:t>A living being has a story to tell of their lives so far however unremarkable that may seem to the individual themselves.</a:t>
            </a:r>
          </a:p>
        </p:txBody>
      </p:sp>
      <p:sp>
        <p:nvSpPr>
          <p:cNvPr id="4" name="Slide Number Placeholder 3"/>
          <p:cNvSpPr>
            <a:spLocks noGrp="1"/>
          </p:cNvSpPr>
          <p:nvPr>
            <p:ph type="sldNum" sz="quarter" idx="10"/>
          </p:nvPr>
        </p:nvSpPr>
        <p:spPr/>
        <p:txBody>
          <a:bodyPr/>
          <a:lstStyle/>
          <a:p>
            <a:fld id="{9F531AE8-B1D0-4C4F-AC62-CDC1F0CB57CF}" type="slidenum">
              <a:rPr lang="en-GB" smtClean="0"/>
              <a:t>6</a:t>
            </a:fld>
            <a:endParaRPr lang="en-GB" dirty="0"/>
          </a:p>
        </p:txBody>
      </p:sp>
    </p:spTree>
    <p:extLst>
      <p:ext uri="{BB962C8B-B14F-4D97-AF65-F5344CB8AC3E}">
        <p14:creationId xmlns:p14="http://schemas.microsoft.com/office/powerpoint/2010/main" val="1151276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worth discussing if we tell different stories depending on our audience – job interview, social occasion, introductions at a work event, when meeting new colleagues or neighbours etc..</a:t>
            </a:r>
          </a:p>
          <a:p>
            <a:endParaRPr lang="en-GB" dirty="0"/>
          </a:p>
          <a:p>
            <a:endParaRPr lang="en-GB" dirty="0"/>
          </a:p>
        </p:txBody>
      </p:sp>
      <p:sp>
        <p:nvSpPr>
          <p:cNvPr id="4" name="Slide Number Placeholder 3"/>
          <p:cNvSpPr>
            <a:spLocks noGrp="1"/>
          </p:cNvSpPr>
          <p:nvPr>
            <p:ph type="sldNum" sz="quarter" idx="10"/>
          </p:nvPr>
        </p:nvSpPr>
        <p:spPr/>
        <p:txBody>
          <a:bodyPr/>
          <a:lstStyle/>
          <a:p>
            <a:fld id="{A3DC0D36-9654-4FE0-8E3D-85ED2BC82541}" type="slidenum">
              <a:rPr lang="en-GB" smtClean="0"/>
              <a:t>7</a:t>
            </a:fld>
            <a:endParaRPr lang="en-GB"/>
          </a:p>
        </p:txBody>
      </p:sp>
    </p:spTree>
    <p:extLst>
      <p:ext uri="{BB962C8B-B14F-4D97-AF65-F5344CB8AC3E}">
        <p14:creationId xmlns:p14="http://schemas.microsoft.com/office/powerpoint/2010/main" val="1931389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process is cyclical but can be impacted by a change in community experiences. External pressure can then be placed on the community worldview and transform it.  Just as it can for individuals</a:t>
            </a:r>
          </a:p>
          <a:p>
            <a:pPr algn="ctr">
              <a:lnSpc>
                <a:spcPct val="115000"/>
              </a:lnSpc>
              <a:spcAft>
                <a:spcPts val="0"/>
              </a:spcAft>
            </a:pPr>
            <a:r>
              <a:rPr lang="en-GB" sz="1000" i="1" dirty="0">
                <a:ea typeface="Calibri" panose="020F0502020204030204" pitchFamily="34" charset="0"/>
                <a:cs typeface="Times New Roman" panose="02020603050405020304" pitchFamily="18" charset="0"/>
              </a:rPr>
              <a:t>the second half of a man’s life is made up of nothing </a:t>
            </a:r>
            <a:endParaRPr lang="en-GB" sz="1000" dirty="0">
              <a:ea typeface="Calibri" panose="020F0502020204030204" pitchFamily="34" charset="0"/>
              <a:cs typeface="Times New Roman" panose="02020603050405020304" pitchFamily="18" charset="0"/>
            </a:endParaRPr>
          </a:p>
          <a:p>
            <a:pPr algn="ctr">
              <a:lnSpc>
                <a:spcPct val="115000"/>
              </a:lnSpc>
              <a:spcAft>
                <a:spcPts val="0"/>
              </a:spcAft>
            </a:pPr>
            <a:r>
              <a:rPr lang="en-GB" sz="1000" i="1" dirty="0">
                <a:ea typeface="Calibri" panose="020F0502020204030204" pitchFamily="34" charset="0"/>
                <a:cs typeface="Times New Roman" panose="02020603050405020304" pitchFamily="18" charset="0"/>
              </a:rPr>
              <a:t>but the habits he has acquired during the first half” </a:t>
            </a:r>
            <a:endParaRPr lang="en-GB" sz="1000" dirty="0">
              <a:ea typeface="Calibri" panose="020F0502020204030204" pitchFamily="34" charset="0"/>
              <a:cs typeface="Times New Roman" panose="02020603050405020304" pitchFamily="18" charset="0"/>
            </a:endParaRPr>
          </a:p>
          <a:p>
            <a:pPr algn="ctr">
              <a:lnSpc>
                <a:spcPct val="115000"/>
              </a:lnSpc>
              <a:spcAft>
                <a:spcPts val="0"/>
              </a:spcAft>
            </a:pPr>
            <a:r>
              <a:rPr lang="en-GB" sz="1000" i="1" dirty="0">
                <a:ea typeface="Calibri" panose="020F0502020204030204" pitchFamily="34" charset="0"/>
                <a:cs typeface="Times New Roman" panose="02020603050405020304" pitchFamily="18" charset="0"/>
              </a:rPr>
              <a:t>Fyodor Dostoevsky</a:t>
            </a:r>
            <a:r>
              <a:rPr lang="en-GB" sz="1000" dirty="0">
                <a:ea typeface="Calibri" panose="020F0502020204030204" pitchFamily="34" charset="0"/>
                <a:cs typeface="Times New Roman" panose="02020603050405020304" pitchFamily="18" charset="0"/>
              </a:rPr>
              <a:t> </a:t>
            </a:r>
          </a:p>
          <a:p>
            <a:pPr>
              <a:spcAft>
                <a:spcPts val="0"/>
              </a:spcAft>
            </a:pPr>
            <a:endParaRPr lang="en-GB" sz="1000" dirty="0">
              <a:ea typeface="Calibri" panose="020F0502020204030204" pitchFamily="34" charset="0"/>
              <a:cs typeface="Times New Roman" panose="02020603050405020304" pitchFamily="18" charset="0"/>
            </a:endParaRPr>
          </a:p>
          <a:p>
            <a:pPr>
              <a:spcAft>
                <a:spcPts val="0"/>
              </a:spcAft>
            </a:pPr>
            <a:r>
              <a:rPr lang="en-GB" sz="1000" dirty="0">
                <a:ea typeface="Calibri" panose="020F0502020204030204" pitchFamily="34" charset="0"/>
                <a:cs typeface="Times New Roman" panose="02020603050405020304" pitchFamily="18" charset="0"/>
              </a:rPr>
              <a:t>Cited by Peter, L. </a:t>
            </a:r>
            <a:r>
              <a:rPr lang="en-GB" sz="1000" i="1" dirty="0">
                <a:ea typeface="Calibri" panose="020F0502020204030204" pitchFamily="34" charset="0"/>
                <a:cs typeface="Times New Roman" panose="02020603050405020304" pitchFamily="18" charset="0"/>
              </a:rPr>
              <a:t>Peter’s Quotations: Ideas for our time</a:t>
            </a:r>
            <a:r>
              <a:rPr lang="en-GB" sz="1000" dirty="0">
                <a:ea typeface="Calibri" panose="020F0502020204030204" pitchFamily="34" charset="0"/>
                <a:cs typeface="Times New Roman" panose="02020603050405020304" pitchFamily="18" charset="0"/>
              </a:rPr>
              <a:t> 1979, </a:t>
            </a:r>
            <a:r>
              <a:rPr lang="en-GB" sz="1000" dirty="0" err="1">
                <a:ea typeface="Calibri" panose="020F0502020204030204" pitchFamily="34" charset="0"/>
                <a:cs typeface="Times New Roman" panose="02020603050405020304" pitchFamily="18" charset="0"/>
              </a:rPr>
              <a:t>pg</a:t>
            </a:r>
            <a:r>
              <a:rPr lang="en-GB" sz="1000" dirty="0">
                <a:ea typeface="Calibri" panose="020F0502020204030204" pitchFamily="34" charset="0"/>
                <a:cs typeface="Times New Roman" panose="02020603050405020304" pitchFamily="18" charset="0"/>
              </a:rPr>
              <a:t> 299</a:t>
            </a:r>
          </a:p>
          <a:p>
            <a:endParaRPr lang="en-GB" dirty="0"/>
          </a:p>
        </p:txBody>
      </p:sp>
      <p:sp>
        <p:nvSpPr>
          <p:cNvPr id="4" name="Slide Number Placeholder 3"/>
          <p:cNvSpPr>
            <a:spLocks noGrp="1"/>
          </p:cNvSpPr>
          <p:nvPr>
            <p:ph type="sldNum" sz="quarter" idx="10"/>
          </p:nvPr>
        </p:nvSpPr>
        <p:spPr/>
        <p:txBody>
          <a:bodyPr/>
          <a:lstStyle/>
          <a:p>
            <a:fld id="{A3DC0D36-9654-4FE0-8E3D-85ED2BC82541}" type="slidenum">
              <a:rPr lang="en-GB" smtClean="0"/>
              <a:t>8</a:t>
            </a:fld>
            <a:endParaRPr lang="en-GB"/>
          </a:p>
        </p:txBody>
      </p:sp>
    </p:spTree>
    <p:extLst>
      <p:ext uri="{BB962C8B-B14F-4D97-AF65-F5344CB8AC3E}">
        <p14:creationId xmlns:p14="http://schemas.microsoft.com/office/powerpoint/2010/main" val="3617582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links clearly with literacy – remind the students of story maps or other narrative aids in their literacy training.</a:t>
            </a:r>
          </a:p>
          <a:p>
            <a:r>
              <a:rPr lang="en-GB" dirty="0"/>
              <a:t>Possible activity - plot out a simple story that they know on this to remind them of the process.</a:t>
            </a:r>
          </a:p>
          <a:p>
            <a:endParaRPr lang="en-GB" dirty="0"/>
          </a:p>
          <a:p>
            <a:endParaRPr lang="en-GB" dirty="0"/>
          </a:p>
        </p:txBody>
      </p:sp>
      <p:sp>
        <p:nvSpPr>
          <p:cNvPr id="4" name="Slide Number Placeholder 3"/>
          <p:cNvSpPr>
            <a:spLocks noGrp="1"/>
          </p:cNvSpPr>
          <p:nvPr>
            <p:ph type="sldNum" sz="quarter" idx="10"/>
          </p:nvPr>
        </p:nvSpPr>
        <p:spPr/>
        <p:txBody>
          <a:bodyPr/>
          <a:lstStyle/>
          <a:p>
            <a:fld id="{D0B64092-325C-49F6-B144-23375244006F}" type="slidenum">
              <a:rPr lang="en-GB" smtClean="0"/>
              <a:t>9</a:t>
            </a:fld>
            <a:endParaRPr lang="en-GB"/>
          </a:p>
        </p:txBody>
      </p:sp>
    </p:spTree>
    <p:extLst>
      <p:ext uri="{BB962C8B-B14F-4D97-AF65-F5344CB8AC3E}">
        <p14:creationId xmlns:p14="http://schemas.microsoft.com/office/powerpoint/2010/main" val="3513624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1AAADC9-37B0-42B6-BF21-35EA3EF6EF62}" type="datetimeFigureOut">
              <a:rPr lang="en-GB" smtClean="0"/>
              <a:t>03/03/2020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DF4420-7DEC-4E6A-87B7-CE593F316920}" type="slidenum">
              <a:rPr lang="en-GB" smtClean="0"/>
              <a:t>‹#›</a:t>
            </a:fld>
            <a:endParaRPr lang="en-GB"/>
          </a:p>
        </p:txBody>
      </p:sp>
    </p:spTree>
    <p:extLst>
      <p:ext uri="{BB962C8B-B14F-4D97-AF65-F5344CB8AC3E}">
        <p14:creationId xmlns:p14="http://schemas.microsoft.com/office/powerpoint/2010/main" val="781628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AAADC9-37B0-42B6-BF21-35EA3EF6EF62}" type="datetimeFigureOut">
              <a:rPr lang="en-GB" smtClean="0"/>
              <a:t>03/03/2020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DF4420-7DEC-4E6A-87B7-CE593F316920}" type="slidenum">
              <a:rPr lang="en-GB" smtClean="0"/>
              <a:t>‹#›</a:t>
            </a:fld>
            <a:endParaRPr lang="en-GB"/>
          </a:p>
        </p:txBody>
      </p:sp>
    </p:spTree>
    <p:extLst>
      <p:ext uri="{BB962C8B-B14F-4D97-AF65-F5344CB8AC3E}">
        <p14:creationId xmlns:p14="http://schemas.microsoft.com/office/powerpoint/2010/main" val="706621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AAADC9-37B0-42B6-BF21-35EA3EF6EF62}" type="datetimeFigureOut">
              <a:rPr lang="en-GB" smtClean="0"/>
              <a:t>03/03/2020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DF4420-7DEC-4E6A-87B7-CE593F316920}" type="slidenum">
              <a:rPr lang="en-GB" smtClean="0"/>
              <a:t>‹#›</a:t>
            </a:fld>
            <a:endParaRPr lang="en-GB"/>
          </a:p>
        </p:txBody>
      </p:sp>
    </p:spTree>
    <p:extLst>
      <p:ext uri="{BB962C8B-B14F-4D97-AF65-F5344CB8AC3E}">
        <p14:creationId xmlns:p14="http://schemas.microsoft.com/office/powerpoint/2010/main" val="2769628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AAADC9-37B0-42B6-BF21-35EA3EF6EF62}" type="datetimeFigureOut">
              <a:rPr lang="en-GB" smtClean="0"/>
              <a:t>03/03/2020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DF4420-7DEC-4E6A-87B7-CE593F316920}" type="slidenum">
              <a:rPr lang="en-GB" smtClean="0"/>
              <a:t>‹#›</a:t>
            </a:fld>
            <a:endParaRPr lang="en-GB"/>
          </a:p>
        </p:txBody>
      </p:sp>
    </p:spTree>
    <p:extLst>
      <p:ext uri="{BB962C8B-B14F-4D97-AF65-F5344CB8AC3E}">
        <p14:creationId xmlns:p14="http://schemas.microsoft.com/office/powerpoint/2010/main" val="55994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AAADC9-37B0-42B6-BF21-35EA3EF6EF62}" type="datetimeFigureOut">
              <a:rPr lang="en-GB" smtClean="0"/>
              <a:t>03/03/2020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DF4420-7DEC-4E6A-87B7-CE593F316920}" type="slidenum">
              <a:rPr lang="en-GB" smtClean="0"/>
              <a:t>‹#›</a:t>
            </a:fld>
            <a:endParaRPr lang="en-GB"/>
          </a:p>
        </p:txBody>
      </p:sp>
    </p:spTree>
    <p:extLst>
      <p:ext uri="{BB962C8B-B14F-4D97-AF65-F5344CB8AC3E}">
        <p14:creationId xmlns:p14="http://schemas.microsoft.com/office/powerpoint/2010/main" val="3704692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1AAADC9-37B0-42B6-BF21-35EA3EF6EF62}" type="datetimeFigureOut">
              <a:rPr lang="en-GB" smtClean="0"/>
              <a:t>03/03/2020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EDF4420-7DEC-4E6A-87B7-CE593F316920}" type="slidenum">
              <a:rPr lang="en-GB" smtClean="0"/>
              <a:t>‹#›</a:t>
            </a:fld>
            <a:endParaRPr lang="en-GB"/>
          </a:p>
        </p:txBody>
      </p:sp>
    </p:spTree>
    <p:extLst>
      <p:ext uri="{BB962C8B-B14F-4D97-AF65-F5344CB8AC3E}">
        <p14:creationId xmlns:p14="http://schemas.microsoft.com/office/powerpoint/2010/main" val="267965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1AAADC9-37B0-42B6-BF21-35EA3EF6EF62}" type="datetimeFigureOut">
              <a:rPr lang="en-GB" smtClean="0"/>
              <a:t>03/03/2020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EDF4420-7DEC-4E6A-87B7-CE593F316920}" type="slidenum">
              <a:rPr lang="en-GB" smtClean="0"/>
              <a:t>‹#›</a:t>
            </a:fld>
            <a:endParaRPr lang="en-GB"/>
          </a:p>
        </p:txBody>
      </p:sp>
    </p:spTree>
    <p:extLst>
      <p:ext uri="{BB962C8B-B14F-4D97-AF65-F5344CB8AC3E}">
        <p14:creationId xmlns:p14="http://schemas.microsoft.com/office/powerpoint/2010/main" val="3351382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1AAADC9-37B0-42B6-BF21-35EA3EF6EF62}" type="datetimeFigureOut">
              <a:rPr lang="en-GB" smtClean="0"/>
              <a:t>03/03/2020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EDF4420-7DEC-4E6A-87B7-CE593F316920}" type="slidenum">
              <a:rPr lang="en-GB" smtClean="0"/>
              <a:t>‹#›</a:t>
            </a:fld>
            <a:endParaRPr lang="en-GB"/>
          </a:p>
        </p:txBody>
      </p:sp>
    </p:spTree>
    <p:extLst>
      <p:ext uri="{BB962C8B-B14F-4D97-AF65-F5344CB8AC3E}">
        <p14:creationId xmlns:p14="http://schemas.microsoft.com/office/powerpoint/2010/main" val="1683572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AAADC9-37B0-42B6-BF21-35EA3EF6EF62}" type="datetimeFigureOut">
              <a:rPr lang="en-GB" smtClean="0"/>
              <a:t>03/03/2020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EDF4420-7DEC-4E6A-87B7-CE593F316920}" type="slidenum">
              <a:rPr lang="en-GB" smtClean="0"/>
              <a:t>‹#›</a:t>
            </a:fld>
            <a:endParaRPr lang="en-GB"/>
          </a:p>
        </p:txBody>
      </p:sp>
    </p:spTree>
    <p:extLst>
      <p:ext uri="{BB962C8B-B14F-4D97-AF65-F5344CB8AC3E}">
        <p14:creationId xmlns:p14="http://schemas.microsoft.com/office/powerpoint/2010/main" val="1228840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AAADC9-37B0-42B6-BF21-35EA3EF6EF62}" type="datetimeFigureOut">
              <a:rPr lang="en-GB" smtClean="0"/>
              <a:t>03/03/2020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EDF4420-7DEC-4E6A-87B7-CE593F316920}" type="slidenum">
              <a:rPr lang="en-GB" smtClean="0"/>
              <a:t>‹#›</a:t>
            </a:fld>
            <a:endParaRPr lang="en-GB"/>
          </a:p>
        </p:txBody>
      </p:sp>
    </p:spTree>
    <p:extLst>
      <p:ext uri="{BB962C8B-B14F-4D97-AF65-F5344CB8AC3E}">
        <p14:creationId xmlns:p14="http://schemas.microsoft.com/office/powerpoint/2010/main" val="3159782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AAADC9-37B0-42B6-BF21-35EA3EF6EF62}" type="datetimeFigureOut">
              <a:rPr lang="en-GB" smtClean="0"/>
              <a:t>03/03/2020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EDF4420-7DEC-4E6A-87B7-CE593F316920}" type="slidenum">
              <a:rPr lang="en-GB" smtClean="0"/>
              <a:t>‹#›</a:t>
            </a:fld>
            <a:endParaRPr lang="en-GB"/>
          </a:p>
        </p:txBody>
      </p:sp>
    </p:spTree>
    <p:extLst>
      <p:ext uri="{BB962C8B-B14F-4D97-AF65-F5344CB8AC3E}">
        <p14:creationId xmlns:p14="http://schemas.microsoft.com/office/powerpoint/2010/main" val="3801389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AAADC9-37B0-42B6-BF21-35EA3EF6EF62}" type="datetimeFigureOut">
              <a:rPr lang="en-GB" smtClean="0"/>
              <a:t>03/03/2020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DF4420-7DEC-4E6A-87B7-CE593F316920}" type="slidenum">
              <a:rPr lang="en-GB" smtClean="0"/>
              <a:t>‹#›</a:t>
            </a:fld>
            <a:endParaRPr lang="en-GB"/>
          </a:p>
        </p:txBody>
      </p:sp>
    </p:spTree>
    <p:extLst>
      <p:ext uri="{BB962C8B-B14F-4D97-AF65-F5344CB8AC3E}">
        <p14:creationId xmlns:p14="http://schemas.microsoft.com/office/powerpoint/2010/main" val="58254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youtube.com/watch?v=0EQDGax19xk" TargetMode="External"/><Relationship Id="rId5" Type="http://schemas.openxmlformats.org/officeDocument/2006/relationships/hyperlink" Target="https://www.youtube.com/watch?v=7FuT8WtoAK0" TargetMode="External"/><Relationship Id="rId4" Type="http://schemas.openxmlformats.org/officeDocument/2006/relationships/hyperlink" Target="https://www.youtube.com/watch?v=dLFCE8z__hw"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youtube.com/watch?v=EP17iaAfQlg" TargetMode="External"/><Relationship Id="rId5" Type="http://schemas.openxmlformats.org/officeDocument/2006/relationships/hyperlink" Target="https://www.youtube.com/watch?v=9v1MMQUgNDo" TargetMode="External"/><Relationship Id="rId4" Type="http://schemas.openxmlformats.org/officeDocument/2006/relationships/hyperlink" Target="https://www.youtube.com/watch?v=lre-LLz-Uz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www.jewfaq.org/" TargetMode="External"/><Relationship Id="rId3" Type="http://schemas.openxmlformats.org/officeDocument/2006/relationships/image" Target="../media/image9.png"/><Relationship Id="rId7" Type="http://schemas.openxmlformats.org/officeDocument/2006/relationships/hyperlink" Target="https://www.patheos.com/library/islam/beliefs/sacred-narrative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www.zpub.com/aaa/zakat.html" TargetMode="External"/><Relationship Id="rId5" Type="http://schemas.openxmlformats.org/officeDocument/2006/relationships/hyperlink" Target="http://www.reonline.org.uk/learning/" TargetMode="External"/><Relationship Id="rId4" Type="http://schemas.openxmlformats.org/officeDocument/2006/relationships/hyperlink" Target="http://www.re-definitions.org.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811" y="-1"/>
            <a:ext cx="12374879" cy="7138035"/>
          </a:xfrm>
          <a:prstGeom prst="rect">
            <a:avLst/>
          </a:prstGeom>
        </p:spPr>
      </p:pic>
      <p:sp>
        <p:nvSpPr>
          <p:cNvPr id="2" name="Title 1"/>
          <p:cNvSpPr>
            <a:spLocks noGrp="1"/>
          </p:cNvSpPr>
          <p:nvPr>
            <p:ph type="ctrTitle"/>
          </p:nvPr>
        </p:nvSpPr>
        <p:spPr>
          <a:xfrm>
            <a:off x="1524000" y="1122363"/>
            <a:ext cx="4373880" cy="1157923"/>
          </a:xfrm>
        </p:spPr>
        <p:txBody>
          <a:bodyPr>
            <a:noAutofit/>
          </a:bodyPr>
          <a:lstStyle/>
          <a:p>
            <a:r>
              <a:rPr lang="en-GB" sz="8000" dirty="0">
                <a:latin typeface="Blackadder ITC" panose="04020505051007020D02" pitchFamily="82" charset="0"/>
              </a:rPr>
              <a:t>Narrative</a:t>
            </a:r>
          </a:p>
        </p:txBody>
      </p:sp>
      <p:sp>
        <p:nvSpPr>
          <p:cNvPr id="3" name="Subtitle 2"/>
          <p:cNvSpPr>
            <a:spLocks noGrp="1"/>
          </p:cNvSpPr>
          <p:nvPr>
            <p:ph type="subTitle" idx="1"/>
          </p:nvPr>
        </p:nvSpPr>
        <p:spPr>
          <a:xfrm>
            <a:off x="6755130" y="2183130"/>
            <a:ext cx="3787140" cy="455612"/>
          </a:xfrm>
        </p:spPr>
        <p:txBody>
          <a:bodyPr>
            <a:noAutofit/>
          </a:bodyPr>
          <a:lstStyle/>
          <a:p>
            <a:r>
              <a:rPr lang="en-GB" sz="4000" dirty="0">
                <a:latin typeface="Blackadder ITC" panose="04020505051007020D02" pitchFamily="82" charset="0"/>
              </a:rPr>
              <a:t>Abrahamic faiths</a:t>
            </a:r>
          </a:p>
        </p:txBody>
      </p:sp>
      <p:pic>
        <p:nvPicPr>
          <p:cNvPr id="12" name="Picture 11"/>
          <p:cNvPicPr>
            <a:picLocks noChangeAspect="1"/>
          </p:cNvPicPr>
          <p:nvPr/>
        </p:nvPicPr>
        <p:blipFill>
          <a:blip r:embed="rId4"/>
          <a:stretch>
            <a:fillRect/>
          </a:stretch>
        </p:blipFill>
        <p:spPr>
          <a:xfrm>
            <a:off x="9614906" y="6031262"/>
            <a:ext cx="1548518" cy="719390"/>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3422" t="680" r="538" b="-806"/>
          <a:stretch/>
        </p:blipFill>
        <p:spPr>
          <a:xfrm>
            <a:off x="4583289" y="3296357"/>
            <a:ext cx="3307148" cy="256801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1031" y="3296357"/>
            <a:ext cx="3225801" cy="2419351"/>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9017" t="547" r="14384"/>
          <a:stretch/>
        </p:blipFill>
        <p:spPr>
          <a:xfrm>
            <a:off x="8231143" y="3350889"/>
            <a:ext cx="2767526" cy="2364819"/>
          </a:xfrm>
          <a:prstGeom prst="rect">
            <a:avLst/>
          </a:prstGeom>
        </p:spPr>
      </p:pic>
    </p:spTree>
    <p:extLst>
      <p:ext uri="{BB962C8B-B14F-4D97-AF65-F5344CB8AC3E}">
        <p14:creationId xmlns:p14="http://schemas.microsoft.com/office/powerpoint/2010/main" val="2468162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
            <a:ext cx="12192000" cy="6857999"/>
          </a:xfrm>
          <a:prstGeom prst="rect">
            <a:avLst/>
          </a:prstGeom>
        </p:spPr>
      </p:pic>
      <p:sp>
        <p:nvSpPr>
          <p:cNvPr id="2" name="Title 1"/>
          <p:cNvSpPr>
            <a:spLocks noGrp="1"/>
          </p:cNvSpPr>
          <p:nvPr>
            <p:ph type="title"/>
          </p:nvPr>
        </p:nvSpPr>
        <p:spPr>
          <a:xfrm>
            <a:off x="1634490" y="365125"/>
            <a:ext cx="9719310" cy="1325563"/>
          </a:xfrm>
        </p:spPr>
        <p:txBody>
          <a:bodyPr/>
          <a:lstStyle/>
          <a:p>
            <a:r>
              <a:rPr lang="en-GB" dirty="0">
                <a:latin typeface="Blackadder ITC" panose="04020505051007020D02" pitchFamily="82" charset="0"/>
              </a:rPr>
              <a:t>The Jewish Narrative</a:t>
            </a:r>
          </a:p>
        </p:txBody>
      </p:sp>
      <p:sp>
        <p:nvSpPr>
          <p:cNvPr id="25" name="TextBox 24"/>
          <p:cNvSpPr txBox="1"/>
          <p:nvPr/>
        </p:nvSpPr>
        <p:spPr>
          <a:xfrm>
            <a:off x="6441816" y="1721067"/>
            <a:ext cx="4540025" cy="3477875"/>
          </a:xfrm>
          <a:prstGeom prst="rect">
            <a:avLst/>
          </a:prstGeom>
          <a:noFill/>
        </p:spPr>
        <p:txBody>
          <a:bodyPr wrap="none" rtlCol="0">
            <a:spAutoFit/>
          </a:bodyPr>
          <a:lstStyle/>
          <a:p>
            <a:r>
              <a:rPr lang="en-GB" sz="4400" dirty="0">
                <a:latin typeface="Blackadder ITC" panose="04020505051007020D02" pitchFamily="82" charset="0"/>
              </a:rPr>
              <a:t>T=Torah </a:t>
            </a:r>
          </a:p>
          <a:p>
            <a:endParaRPr lang="en-GB" sz="4400" dirty="0">
              <a:latin typeface="Blackadder ITC" panose="04020505051007020D02" pitchFamily="82" charset="0"/>
            </a:endParaRPr>
          </a:p>
          <a:p>
            <a:endParaRPr lang="en-GB" sz="4400" dirty="0">
              <a:latin typeface="Blackadder ITC" panose="04020505051007020D02" pitchFamily="82" charset="0"/>
            </a:endParaRPr>
          </a:p>
          <a:p>
            <a:r>
              <a:rPr lang="en-GB" sz="4400" dirty="0">
                <a:latin typeface="Blackadder ITC" panose="04020505051007020D02" pitchFamily="82" charset="0"/>
              </a:rPr>
              <a:t>Nevi'im=prophets  </a:t>
            </a:r>
          </a:p>
          <a:p>
            <a:r>
              <a:rPr lang="en-GB" sz="4400" dirty="0">
                <a:latin typeface="Blackadder ITC" panose="04020505051007020D02" pitchFamily="82" charset="0"/>
              </a:rPr>
              <a:t>Ketuvim=the writings</a:t>
            </a:r>
            <a:r>
              <a:rPr lang="en-GB" sz="3600" dirty="0"/>
              <a:t>.</a:t>
            </a:r>
            <a:endParaRPr lang="en-GB" sz="3600" dirty="0">
              <a:latin typeface="Blackadder ITC" panose="04020505051007020D02" pitchFamily="82" charset="0"/>
            </a:endParaRPr>
          </a:p>
        </p:txBody>
      </p:sp>
      <p:sp>
        <p:nvSpPr>
          <p:cNvPr id="3" name="Rectangle 2"/>
          <p:cNvSpPr/>
          <p:nvPr/>
        </p:nvSpPr>
        <p:spPr>
          <a:xfrm>
            <a:off x="1852200" y="1608221"/>
            <a:ext cx="3550972" cy="1446550"/>
          </a:xfrm>
          <a:prstGeom prst="rect">
            <a:avLst/>
          </a:prstGeom>
        </p:spPr>
        <p:txBody>
          <a:bodyPr wrap="none">
            <a:spAutoFit/>
          </a:bodyPr>
          <a:lstStyle/>
          <a:p>
            <a:r>
              <a:rPr lang="en-GB" sz="4400" dirty="0">
                <a:latin typeface="Blackadder ITC" panose="04020505051007020D02" pitchFamily="82" charset="0"/>
              </a:rPr>
              <a:t>Tanakh</a:t>
            </a:r>
          </a:p>
          <a:p>
            <a:r>
              <a:rPr lang="en-GB" sz="4400" dirty="0">
                <a:latin typeface="Blackadder ITC" panose="04020505051007020D02" pitchFamily="82" charset="0"/>
              </a:rPr>
              <a:t>Jewish Scripture</a:t>
            </a:r>
            <a:r>
              <a:rPr lang="en-GB" dirty="0">
                <a:latin typeface="Blackadder ITC" panose="04020505051007020D02" pitchFamily="82" charset="0"/>
              </a:rPr>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6696" y="1690688"/>
            <a:ext cx="1246012" cy="184287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1180" y="3336131"/>
            <a:ext cx="1701344" cy="2742983"/>
          </a:xfrm>
          <a:prstGeom prst="rect">
            <a:avLst/>
          </a:prstGeom>
        </p:spPr>
      </p:pic>
    </p:spTree>
    <p:extLst>
      <p:ext uri="{BB962C8B-B14F-4D97-AF65-F5344CB8AC3E}">
        <p14:creationId xmlns:p14="http://schemas.microsoft.com/office/powerpoint/2010/main" val="1861120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857999"/>
          </a:xfrm>
          <a:prstGeom prst="rect">
            <a:avLst/>
          </a:prstGeom>
        </p:spPr>
      </p:pic>
      <p:sp>
        <p:nvSpPr>
          <p:cNvPr id="2" name="Title 1"/>
          <p:cNvSpPr>
            <a:spLocks noGrp="1"/>
          </p:cNvSpPr>
          <p:nvPr>
            <p:ph type="title"/>
          </p:nvPr>
        </p:nvSpPr>
        <p:spPr>
          <a:xfrm>
            <a:off x="1634490" y="365125"/>
            <a:ext cx="9719310" cy="1325563"/>
          </a:xfrm>
        </p:spPr>
        <p:txBody>
          <a:bodyPr/>
          <a:lstStyle/>
          <a:p>
            <a:r>
              <a:rPr lang="en-GB" dirty="0">
                <a:latin typeface="Blackadder ITC" panose="04020505051007020D02" pitchFamily="82" charset="0"/>
              </a:rPr>
              <a:t>The Jewish Narrative</a:t>
            </a:r>
          </a:p>
        </p:txBody>
      </p:sp>
      <p:cxnSp>
        <p:nvCxnSpPr>
          <p:cNvPr id="9" name="Straight Connector 8"/>
          <p:cNvCxnSpPr/>
          <p:nvPr/>
        </p:nvCxnSpPr>
        <p:spPr>
          <a:xfrm flipV="1">
            <a:off x="2183130" y="4709160"/>
            <a:ext cx="1405890" cy="114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589020" y="2766060"/>
            <a:ext cx="2434590" cy="1943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023610" y="2766060"/>
            <a:ext cx="2171700" cy="1851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195310" y="4617720"/>
            <a:ext cx="17259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714500" y="4320540"/>
            <a:ext cx="1623060" cy="369332"/>
          </a:xfrm>
          <a:prstGeom prst="rect">
            <a:avLst/>
          </a:prstGeom>
          <a:noFill/>
        </p:spPr>
        <p:txBody>
          <a:bodyPr wrap="square" rtlCol="0">
            <a:spAutoFit/>
          </a:bodyPr>
          <a:lstStyle/>
          <a:p>
            <a:r>
              <a:rPr lang="en-GB" dirty="0"/>
              <a:t>Creation</a:t>
            </a:r>
          </a:p>
        </p:txBody>
      </p:sp>
      <p:sp>
        <p:nvSpPr>
          <p:cNvPr id="17" name="TextBox 16"/>
          <p:cNvSpPr txBox="1"/>
          <p:nvPr/>
        </p:nvSpPr>
        <p:spPr>
          <a:xfrm>
            <a:off x="3167532" y="4200525"/>
            <a:ext cx="1040130" cy="369332"/>
          </a:xfrm>
          <a:prstGeom prst="rect">
            <a:avLst/>
          </a:prstGeom>
          <a:noFill/>
        </p:spPr>
        <p:txBody>
          <a:bodyPr wrap="square" rtlCol="0">
            <a:spAutoFit/>
          </a:bodyPr>
          <a:lstStyle/>
          <a:p>
            <a:r>
              <a:rPr lang="en-GB" dirty="0"/>
              <a:t>Fall</a:t>
            </a:r>
          </a:p>
        </p:txBody>
      </p:sp>
      <p:sp>
        <p:nvSpPr>
          <p:cNvPr id="18" name="TextBox 17"/>
          <p:cNvSpPr txBox="1"/>
          <p:nvPr/>
        </p:nvSpPr>
        <p:spPr>
          <a:xfrm>
            <a:off x="4576298" y="3135390"/>
            <a:ext cx="862965" cy="369332"/>
          </a:xfrm>
          <a:prstGeom prst="rect">
            <a:avLst/>
          </a:prstGeom>
          <a:noFill/>
        </p:spPr>
        <p:txBody>
          <a:bodyPr wrap="square" rtlCol="0">
            <a:spAutoFit/>
          </a:bodyPr>
          <a:lstStyle/>
          <a:p>
            <a:r>
              <a:rPr lang="en-GB" dirty="0"/>
              <a:t>Flood</a:t>
            </a:r>
          </a:p>
        </p:txBody>
      </p:sp>
      <p:sp>
        <p:nvSpPr>
          <p:cNvPr id="19" name="TextBox 18"/>
          <p:cNvSpPr txBox="1"/>
          <p:nvPr/>
        </p:nvSpPr>
        <p:spPr>
          <a:xfrm>
            <a:off x="7040880" y="3244333"/>
            <a:ext cx="1154430" cy="369332"/>
          </a:xfrm>
          <a:prstGeom prst="rect">
            <a:avLst/>
          </a:prstGeom>
          <a:noFill/>
        </p:spPr>
        <p:txBody>
          <a:bodyPr wrap="square" rtlCol="0">
            <a:spAutoFit/>
          </a:bodyPr>
          <a:lstStyle/>
          <a:p>
            <a:r>
              <a:rPr lang="en-GB" dirty="0"/>
              <a:t>Covenant</a:t>
            </a:r>
          </a:p>
        </p:txBody>
      </p:sp>
      <p:sp>
        <p:nvSpPr>
          <p:cNvPr id="20" name="TextBox 19"/>
          <p:cNvSpPr txBox="1"/>
          <p:nvPr/>
        </p:nvSpPr>
        <p:spPr>
          <a:xfrm rot="19257332">
            <a:off x="4205198" y="3794546"/>
            <a:ext cx="1571891" cy="369332"/>
          </a:xfrm>
          <a:prstGeom prst="rect">
            <a:avLst/>
          </a:prstGeom>
          <a:noFill/>
        </p:spPr>
        <p:txBody>
          <a:bodyPr wrap="square" rtlCol="0">
            <a:spAutoFit/>
          </a:bodyPr>
          <a:lstStyle/>
          <a:p>
            <a:r>
              <a:rPr lang="en-GB" dirty="0">
                <a:solidFill>
                  <a:schemeClr val="accent1"/>
                </a:solidFill>
              </a:rPr>
              <a:t>Rising Action</a:t>
            </a:r>
          </a:p>
        </p:txBody>
      </p:sp>
      <p:sp>
        <p:nvSpPr>
          <p:cNvPr id="21" name="TextBox 20"/>
          <p:cNvSpPr txBox="1"/>
          <p:nvPr/>
        </p:nvSpPr>
        <p:spPr>
          <a:xfrm rot="2488252">
            <a:off x="6127433" y="3884413"/>
            <a:ext cx="1765935" cy="369332"/>
          </a:xfrm>
          <a:prstGeom prst="rect">
            <a:avLst/>
          </a:prstGeom>
          <a:noFill/>
        </p:spPr>
        <p:txBody>
          <a:bodyPr wrap="square" rtlCol="0">
            <a:spAutoFit/>
          </a:bodyPr>
          <a:lstStyle/>
          <a:p>
            <a:r>
              <a:rPr lang="en-GB" dirty="0">
                <a:solidFill>
                  <a:schemeClr val="accent1"/>
                </a:solidFill>
              </a:rPr>
              <a:t>Falling Action</a:t>
            </a:r>
          </a:p>
        </p:txBody>
      </p:sp>
      <p:sp>
        <p:nvSpPr>
          <p:cNvPr id="24" name="TextBox 23"/>
          <p:cNvSpPr txBox="1"/>
          <p:nvPr/>
        </p:nvSpPr>
        <p:spPr>
          <a:xfrm>
            <a:off x="3802221" y="3691889"/>
            <a:ext cx="924372" cy="369332"/>
          </a:xfrm>
          <a:prstGeom prst="rect">
            <a:avLst/>
          </a:prstGeom>
          <a:noFill/>
        </p:spPr>
        <p:txBody>
          <a:bodyPr wrap="square" rtlCol="0">
            <a:spAutoFit/>
          </a:bodyPr>
          <a:lstStyle/>
          <a:p>
            <a:r>
              <a:rPr lang="en-GB" dirty="0"/>
              <a:t>Babel</a:t>
            </a:r>
          </a:p>
        </p:txBody>
      </p:sp>
      <p:sp>
        <p:nvSpPr>
          <p:cNvPr id="25" name="TextBox 24"/>
          <p:cNvSpPr txBox="1"/>
          <p:nvPr/>
        </p:nvSpPr>
        <p:spPr>
          <a:xfrm>
            <a:off x="1840508" y="2489059"/>
            <a:ext cx="1545616" cy="646331"/>
          </a:xfrm>
          <a:prstGeom prst="rect">
            <a:avLst/>
          </a:prstGeom>
          <a:noFill/>
        </p:spPr>
        <p:txBody>
          <a:bodyPr wrap="none" rtlCol="0">
            <a:spAutoFit/>
          </a:bodyPr>
          <a:lstStyle/>
          <a:p>
            <a:r>
              <a:rPr lang="en-GB" sz="3600" dirty="0">
                <a:latin typeface="Blackadder ITC" panose="04020505051007020D02" pitchFamily="82" charset="0"/>
              </a:rPr>
              <a:t>Genesis:</a:t>
            </a:r>
          </a:p>
        </p:txBody>
      </p:sp>
      <p:sp>
        <p:nvSpPr>
          <p:cNvPr id="26" name="TextBox 25"/>
          <p:cNvSpPr txBox="1"/>
          <p:nvPr/>
        </p:nvSpPr>
        <p:spPr>
          <a:xfrm>
            <a:off x="5593973" y="2441495"/>
            <a:ext cx="1042337" cy="369332"/>
          </a:xfrm>
          <a:prstGeom prst="rect">
            <a:avLst/>
          </a:prstGeom>
          <a:noFill/>
        </p:spPr>
        <p:txBody>
          <a:bodyPr wrap="none" rtlCol="0">
            <a:spAutoFit/>
          </a:bodyPr>
          <a:lstStyle/>
          <a:p>
            <a:r>
              <a:rPr lang="en-GB" dirty="0"/>
              <a:t>Abraham</a:t>
            </a:r>
          </a:p>
        </p:txBody>
      </p:sp>
      <p:sp>
        <p:nvSpPr>
          <p:cNvPr id="27" name="TextBox 26"/>
          <p:cNvSpPr txBox="1"/>
          <p:nvPr/>
        </p:nvSpPr>
        <p:spPr>
          <a:xfrm>
            <a:off x="8195310" y="4320540"/>
            <a:ext cx="2841932" cy="369332"/>
          </a:xfrm>
          <a:prstGeom prst="rect">
            <a:avLst/>
          </a:prstGeom>
          <a:noFill/>
        </p:spPr>
        <p:txBody>
          <a:bodyPr wrap="none" rtlCol="0">
            <a:spAutoFit/>
          </a:bodyPr>
          <a:lstStyle/>
          <a:p>
            <a:r>
              <a:rPr lang="en-GB" dirty="0"/>
              <a:t>Bless the nations Genesis 12</a:t>
            </a:r>
          </a:p>
        </p:txBody>
      </p:sp>
      <p:sp>
        <p:nvSpPr>
          <p:cNvPr id="28" name="TextBox 27"/>
          <p:cNvSpPr txBox="1"/>
          <p:nvPr/>
        </p:nvSpPr>
        <p:spPr>
          <a:xfrm>
            <a:off x="6800185" y="794418"/>
            <a:ext cx="4237057" cy="1661993"/>
          </a:xfrm>
          <a:prstGeom prst="rect">
            <a:avLst/>
          </a:prstGeom>
          <a:noFill/>
        </p:spPr>
        <p:txBody>
          <a:bodyPr wrap="none" rtlCol="0">
            <a:spAutoFit/>
          </a:bodyPr>
          <a:lstStyle/>
          <a:p>
            <a:r>
              <a:rPr lang="en-GB" sz="2800" dirty="0">
                <a:latin typeface="Blackadder ITC" panose="04020505051007020D02" pitchFamily="82" charset="0"/>
              </a:rPr>
              <a:t>A series of narratives within a </a:t>
            </a:r>
          </a:p>
          <a:p>
            <a:r>
              <a:rPr lang="en-GB" sz="2800" dirty="0">
                <a:latin typeface="Blackadder ITC" panose="04020505051007020D02" pitchFamily="82" charset="0"/>
              </a:rPr>
              <a:t>meta-narrative of Yahweh’s</a:t>
            </a:r>
          </a:p>
          <a:p>
            <a:r>
              <a:rPr lang="en-GB" sz="2800" dirty="0">
                <a:latin typeface="Blackadder ITC" panose="04020505051007020D02" pitchFamily="82" charset="0"/>
              </a:rPr>
              <a:t> relationship with the people Israel</a:t>
            </a:r>
            <a:r>
              <a:rPr lang="en-GB" dirty="0"/>
              <a:t>.</a:t>
            </a:r>
          </a:p>
          <a:p>
            <a:endParaRPr lang="en-GB" dirty="0"/>
          </a:p>
        </p:txBody>
      </p:sp>
      <p:sp>
        <p:nvSpPr>
          <p:cNvPr id="29" name="Rectangle 28"/>
          <p:cNvSpPr/>
          <p:nvPr/>
        </p:nvSpPr>
        <p:spPr>
          <a:xfrm>
            <a:off x="6226506" y="4792184"/>
            <a:ext cx="6096000" cy="1815882"/>
          </a:xfrm>
          <a:prstGeom prst="rect">
            <a:avLst/>
          </a:prstGeom>
        </p:spPr>
        <p:txBody>
          <a:bodyPr>
            <a:spAutoFit/>
          </a:bodyPr>
          <a:lstStyle/>
          <a:p>
            <a:r>
              <a:rPr lang="en-GB" sz="2800" dirty="0">
                <a:latin typeface="Blackadder ITC" panose="04020505051007020D02" pitchFamily="82" charset="0"/>
              </a:rPr>
              <a:t>“A new world, ultimately a new creation, </a:t>
            </a:r>
          </a:p>
          <a:p>
            <a:r>
              <a:rPr lang="en-GB" sz="2800" dirty="0">
                <a:latin typeface="Blackadder ITC" panose="04020505051007020D02" pitchFamily="82" charset="0"/>
              </a:rPr>
              <a:t>begins in this text … God’s mission of </a:t>
            </a:r>
          </a:p>
          <a:p>
            <a:r>
              <a:rPr lang="en-GB" sz="2800" dirty="0">
                <a:latin typeface="Blackadder ITC" panose="04020505051007020D02" pitchFamily="82" charset="0"/>
              </a:rPr>
              <a:t>world redemption begins.”</a:t>
            </a:r>
          </a:p>
          <a:p>
            <a:r>
              <a:rPr lang="en-GB" sz="2800" dirty="0">
                <a:latin typeface="Blackadder ITC" panose="04020505051007020D02" pitchFamily="82" charset="0"/>
              </a:rPr>
              <a:t> (Wright, 2006:199)</a:t>
            </a:r>
          </a:p>
        </p:txBody>
      </p:sp>
    </p:spTree>
    <p:extLst>
      <p:ext uri="{BB962C8B-B14F-4D97-AF65-F5344CB8AC3E}">
        <p14:creationId xmlns:p14="http://schemas.microsoft.com/office/powerpoint/2010/main" val="3634620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2390" y="-8371"/>
            <a:ext cx="12192000" cy="6857999"/>
          </a:xfrm>
          <a:prstGeom prst="rect">
            <a:avLst/>
          </a:prstGeom>
        </p:spPr>
      </p:pic>
      <p:sp>
        <p:nvSpPr>
          <p:cNvPr id="2" name="Title 1"/>
          <p:cNvSpPr>
            <a:spLocks noGrp="1"/>
          </p:cNvSpPr>
          <p:nvPr>
            <p:ph type="title"/>
          </p:nvPr>
        </p:nvSpPr>
        <p:spPr>
          <a:xfrm>
            <a:off x="1634490" y="365125"/>
            <a:ext cx="9719310" cy="1325563"/>
          </a:xfrm>
        </p:spPr>
        <p:txBody>
          <a:bodyPr/>
          <a:lstStyle/>
          <a:p>
            <a:r>
              <a:rPr lang="en-GB" dirty="0">
                <a:latin typeface="Blackadder ITC" panose="04020505051007020D02" pitchFamily="82" charset="0"/>
              </a:rPr>
              <a:t>The Jewish Narrative</a:t>
            </a:r>
          </a:p>
        </p:txBody>
      </p:sp>
      <p:cxnSp>
        <p:nvCxnSpPr>
          <p:cNvPr id="9" name="Straight Connector 8"/>
          <p:cNvCxnSpPr/>
          <p:nvPr/>
        </p:nvCxnSpPr>
        <p:spPr>
          <a:xfrm flipV="1">
            <a:off x="1976793" y="5176648"/>
            <a:ext cx="1405890" cy="114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442506" y="3232732"/>
            <a:ext cx="2434590" cy="1943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889473" y="3233367"/>
            <a:ext cx="2171700" cy="1851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060960" y="5085027"/>
            <a:ext cx="17259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9257332">
            <a:off x="4358984" y="4014076"/>
            <a:ext cx="1571891" cy="369332"/>
          </a:xfrm>
          <a:prstGeom prst="rect">
            <a:avLst/>
          </a:prstGeom>
          <a:noFill/>
        </p:spPr>
        <p:txBody>
          <a:bodyPr wrap="square" rtlCol="0">
            <a:spAutoFit/>
          </a:bodyPr>
          <a:lstStyle/>
          <a:p>
            <a:r>
              <a:rPr lang="en-GB" dirty="0">
                <a:solidFill>
                  <a:schemeClr val="accent1"/>
                </a:solidFill>
              </a:rPr>
              <a:t>Rising Action</a:t>
            </a:r>
          </a:p>
        </p:txBody>
      </p:sp>
      <p:sp>
        <p:nvSpPr>
          <p:cNvPr id="21" name="TextBox 20"/>
          <p:cNvSpPr txBox="1"/>
          <p:nvPr/>
        </p:nvSpPr>
        <p:spPr>
          <a:xfrm rot="2488252">
            <a:off x="6007212" y="4154116"/>
            <a:ext cx="1765935" cy="369332"/>
          </a:xfrm>
          <a:prstGeom prst="rect">
            <a:avLst/>
          </a:prstGeom>
          <a:noFill/>
        </p:spPr>
        <p:txBody>
          <a:bodyPr wrap="square" rtlCol="0">
            <a:spAutoFit/>
          </a:bodyPr>
          <a:lstStyle/>
          <a:p>
            <a:r>
              <a:rPr lang="en-GB" dirty="0">
                <a:solidFill>
                  <a:schemeClr val="accent1"/>
                </a:solidFill>
              </a:rPr>
              <a:t>Falling Action</a:t>
            </a:r>
          </a:p>
        </p:txBody>
      </p:sp>
      <p:sp>
        <p:nvSpPr>
          <p:cNvPr id="25" name="TextBox 24"/>
          <p:cNvSpPr txBox="1"/>
          <p:nvPr/>
        </p:nvSpPr>
        <p:spPr>
          <a:xfrm>
            <a:off x="1910938" y="1810703"/>
            <a:ext cx="1537600" cy="646331"/>
          </a:xfrm>
          <a:prstGeom prst="rect">
            <a:avLst/>
          </a:prstGeom>
          <a:noFill/>
        </p:spPr>
        <p:txBody>
          <a:bodyPr wrap="none" rtlCol="0">
            <a:spAutoFit/>
          </a:bodyPr>
          <a:lstStyle/>
          <a:p>
            <a:r>
              <a:rPr lang="en-GB" sz="3600" dirty="0">
                <a:latin typeface="Blackadder ITC" panose="04020505051007020D02" pitchFamily="82" charset="0"/>
              </a:rPr>
              <a:t>Exodus:</a:t>
            </a:r>
          </a:p>
        </p:txBody>
      </p:sp>
      <p:sp>
        <p:nvSpPr>
          <p:cNvPr id="28" name="TextBox 27"/>
          <p:cNvSpPr txBox="1"/>
          <p:nvPr/>
        </p:nvSpPr>
        <p:spPr>
          <a:xfrm>
            <a:off x="6800185" y="794418"/>
            <a:ext cx="184731" cy="369332"/>
          </a:xfrm>
          <a:prstGeom prst="rect">
            <a:avLst/>
          </a:prstGeom>
          <a:noFill/>
        </p:spPr>
        <p:txBody>
          <a:bodyPr wrap="none" rtlCol="0">
            <a:spAutoFit/>
          </a:bodyPr>
          <a:lstStyle/>
          <a:p>
            <a:endParaRPr lang="en-GB"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7718" y="1163750"/>
            <a:ext cx="1770609" cy="2497333"/>
          </a:xfrm>
          <a:prstGeom prst="rect">
            <a:avLst/>
          </a:prstGeom>
        </p:spPr>
      </p:pic>
      <p:sp>
        <p:nvSpPr>
          <p:cNvPr id="12" name="Rectangle 11"/>
          <p:cNvSpPr/>
          <p:nvPr/>
        </p:nvSpPr>
        <p:spPr>
          <a:xfrm>
            <a:off x="1634490" y="5374240"/>
            <a:ext cx="6946132" cy="523220"/>
          </a:xfrm>
          <a:prstGeom prst="rect">
            <a:avLst/>
          </a:prstGeom>
        </p:spPr>
        <p:txBody>
          <a:bodyPr wrap="none">
            <a:spAutoFit/>
          </a:bodyPr>
          <a:lstStyle/>
          <a:p>
            <a:r>
              <a:rPr lang="en-GB" sz="2800" dirty="0">
                <a:latin typeface="Blackadder ITC" panose="04020505051007020D02" pitchFamily="82" charset="0"/>
              </a:rPr>
              <a:t>https://www.youtube.com/watch?v=N0Vh65UrBK4</a:t>
            </a:r>
          </a:p>
        </p:txBody>
      </p:sp>
      <p:sp>
        <p:nvSpPr>
          <p:cNvPr id="14" name="TextBox 13"/>
          <p:cNvSpPr txBox="1"/>
          <p:nvPr/>
        </p:nvSpPr>
        <p:spPr>
          <a:xfrm>
            <a:off x="1669092" y="2315331"/>
            <a:ext cx="4427815" cy="1077218"/>
          </a:xfrm>
          <a:prstGeom prst="rect">
            <a:avLst/>
          </a:prstGeom>
          <a:noFill/>
        </p:spPr>
        <p:txBody>
          <a:bodyPr wrap="none" rtlCol="0">
            <a:spAutoFit/>
          </a:bodyPr>
          <a:lstStyle/>
          <a:p>
            <a:r>
              <a:rPr lang="en-GB" sz="3200" dirty="0">
                <a:latin typeface="Blackadder ITC" panose="04020505051007020D02" pitchFamily="82" charset="0"/>
              </a:rPr>
              <a:t>Watch the </a:t>
            </a:r>
            <a:r>
              <a:rPr lang="en-GB" sz="3200" dirty="0" err="1">
                <a:latin typeface="Blackadder ITC" panose="04020505051007020D02" pitchFamily="82" charset="0"/>
              </a:rPr>
              <a:t>Youtube</a:t>
            </a:r>
            <a:r>
              <a:rPr lang="en-GB" sz="3200" dirty="0">
                <a:latin typeface="Blackadder ITC" panose="04020505051007020D02" pitchFamily="82" charset="0"/>
              </a:rPr>
              <a:t> clip </a:t>
            </a:r>
          </a:p>
          <a:p>
            <a:r>
              <a:rPr lang="en-GB" sz="3200" dirty="0">
                <a:latin typeface="Blackadder ITC" panose="04020505051007020D02" pitchFamily="82" charset="0"/>
              </a:rPr>
              <a:t>and plot the story on the timeline</a:t>
            </a:r>
          </a:p>
        </p:txBody>
      </p:sp>
    </p:spTree>
    <p:extLst>
      <p:ext uri="{BB962C8B-B14F-4D97-AF65-F5344CB8AC3E}">
        <p14:creationId xmlns:p14="http://schemas.microsoft.com/office/powerpoint/2010/main" val="3821544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2390" y="-8371"/>
            <a:ext cx="12192000" cy="6857999"/>
          </a:xfrm>
          <a:prstGeom prst="rect">
            <a:avLst/>
          </a:prstGeom>
        </p:spPr>
      </p:pic>
      <p:sp>
        <p:nvSpPr>
          <p:cNvPr id="2" name="Title 1"/>
          <p:cNvSpPr>
            <a:spLocks noGrp="1"/>
          </p:cNvSpPr>
          <p:nvPr>
            <p:ph type="title"/>
          </p:nvPr>
        </p:nvSpPr>
        <p:spPr>
          <a:xfrm>
            <a:off x="1634490" y="365125"/>
            <a:ext cx="9719310" cy="1325563"/>
          </a:xfrm>
        </p:spPr>
        <p:txBody>
          <a:bodyPr/>
          <a:lstStyle/>
          <a:p>
            <a:r>
              <a:rPr lang="en-GB" dirty="0">
                <a:latin typeface="Blackadder ITC" panose="04020505051007020D02" pitchFamily="82" charset="0"/>
              </a:rPr>
              <a:t>The Jewish Narrative</a:t>
            </a:r>
          </a:p>
        </p:txBody>
      </p:sp>
      <p:cxnSp>
        <p:nvCxnSpPr>
          <p:cNvPr id="9" name="Straight Connector 8"/>
          <p:cNvCxnSpPr/>
          <p:nvPr/>
        </p:nvCxnSpPr>
        <p:spPr>
          <a:xfrm flipV="1">
            <a:off x="2183130" y="4709160"/>
            <a:ext cx="1405890" cy="114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589020" y="2766060"/>
            <a:ext cx="2434590" cy="1943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023610" y="2766060"/>
            <a:ext cx="2171700" cy="1851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195310" y="4617720"/>
            <a:ext cx="17259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714500" y="4320540"/>
            <a:ext cx="1623060" cy="369332"/>
          </a:xfrm>
          <a:prstGeom prst="rect">
            <a:avLst/>
          </a:prstGeom>
          <a:noFill/>
        </p:spPr>
        <p:txBody>
          <a:bodyPr wrap="square" rtlCol="0">
            <a:spAutoFit/>
          </a:bodyPr>
          <a:lstStyle/>
          <a:p>
            <a:r>
              <a:rPr lang="en-GB" dirty="0"/>
              <a:t>Israelis in Egypt</a:t>
            </a:r>
          </a:p>
        </p:txBody>
      </p:sp>
      <p:sp>
        <p:nvSpPr>
          <p:cNvPr id="17" name="TextBox 16"/>
          <p:cNvSpPr txBox="1"/>
          <p:nvPr/>
        </p:nvSpPr>
        <p:spPr>
          <a:xfrm>
            <a:off x="3119047" y="4120870"/>
            <a:ext cx="1040130" cy="369332"/>
          </a:xfrm>
          <a:prstGeom prst="rect">
            <a:avLst/>
          </a:prstGeom>
          <a:noFill/>
        </p:spPr>
        <p:txBody>
          <a:bodyPr wrap="square" rtlCol="0">
            <a:spAutoFit/>
          </a:bodyPr>
          <a:lstStyle/>
          <a:p>
            <a:r>
              <a:rPr lang="en-GB" dirty="0"/>
              <a:t>Slaves</a:t>
            </a:r>
          </a:p>
        </p:txBody>
      </p:sp>
      <p:sp>
        <p:nvSpPr>
          <p:cNvPr id="18" name="TextBox 17"/>
          <p:cNvSpPr txBox="1"/>
          <p:nvPr/>
        </p:nvSpPr>
        <p:spPr>
          <a:xfrm>
            <a:off x="4264407" y="2925093"/>
            <a:ext cx="1191373" cy="369332"/>
          </a:xfrm>
          <a:prstGeom prst="rect">
            <a:avLst/>
          </a:prstGeom>
          <a:noFill/>
        </p:spPr>
        <p:txBody>
          <a:bodyPr wrap="square" rtlCol="0">
            <a:spAutoFit/>
          </a:bodyPr>
          <a:lstStyle/>
          <a:p>
            <a:r>
              <a:rPr lang="en-GB" dirty="0"/>
              <a:t>10 Plagues</a:t>
            </a:r>
          </a:p>
        </p:txBody>
      </p:sp>
      <p:sp>
        <p:nvSpPr>
          <p:cNvPr id="19" name="TextBox 18"/>
          <p:cNvSpPr txBox="1"/>
          <p:nvPr/>
        </p:nvSpPr>
        <p:spPr>
          <a:xfrm>
            <a:off x="7020834" y="3368278"/>
            <a:ext cx="2290156" cy="369332"/>
          </a:xfrm>
          <a:prstGeom prst="rect">
            <a:avLst/>
          </a:prstGeom>
          <a:noFill/>
        </p:spPr>
        <p:txBody>
          <a:bodyPr wrap="square" rtlCol="0">
            <a:spAutoFit/>
          </a:bodyPr>
          <a:lstStyle/>
          <a:p>
            <a:r>
              <a:rPr lang="en-GB" dirty="0"/>
              <a:t>Wander in the desert</a:t>
            </a:r>
          </a:p>
        </p:txBody>
      </p:sp>
      <p:sp>
        <p:nvSpPr>
          <p:cNvPr id="20" name="TextBox 19"/>
          <p:cNvSpPr txBox="1"/>
          <p:nvPr/>
        </p:nvSpPr>
        <p:spPr>
          <a:xfrm rot="19257332">
            <a:off x="4205198" y="3794546"/>
            <a:ext cx="1571891" cy="369332"/>
          </a:xfrm>
          <a:prstGeom prst="rect">
            <a:avLst/>
          </a:prstGeom>
          <a:noFill/>
        </p:spPr>
        <p:txBody>
          <a:bodyPr wrap="square" rtlCol="0">
            <a:spAutoFit/>
          </a:bodyPr>
          <a:lstStyle/>
          <a:p>
            <a:r>
              <a:rPr lang="en-GB" dirty="0">
                <a:solidFill>
                  <a:schemeClr val="accent1"/>
                </a:solidFill>
              </a:rPr>
              <a:t>Rising Action</a:t>
            </a:r>
          </a:p>
        </p:txBody>
      </p:sp>
      <p:sp>
        <p:nvSpPr>
          <p:cNvPr id="21" name="TextBox 20"/>
          <p:cNvSpPr txBox="1"/>
          <p:nvPr/>
        </p:nvSpPr>
        <p:spPr>
          <a:xfrm rot="2488252">
            <a:off x="6127433" y="3884413"/>
            <a:ext cx="1765935" cy="369332"/>
          </a:xfrm>
          <a:prstGeom prst="rect">
            <a:avLst/>
          </a:prstGeom>
          <a:noFill/>
        </p:spPr>
        <p:txBody>
          <a:bodyPr wrap="square" rtlCol="0">
            <a:spAutoFit/>
          </a:bodyPr>
          <a:lstStyle/>
          <a:p>
            <a:r>
              <a:rPr lang="en-GB" dirty="0">
                <a:solidFill>
                  <a:schemeClr val="accent1"/>
                </a:solidFill>
              </a:rPr>
              <a:t>Falling Action</a:t>
            </a:r>
          </a:p>
        </p:txBody>
      </p:sp>
      <p:sp>
        <p:nvSpPr>
          <p:cNvPr id="24" name="TextBox 23"/>
          <p:cNvSpPr txBox="1"/>
          <p:nvPr/>
        </p:nvSpPr>
        <p:spPr>
          <a:xfrm>
            <a:off x="3016231" y="3882816"/>
            <a:ext cx="1667235" cy="369332"/>
          </a:xfrm>
          <a:prstGeom prst="rect">
            <a:avLst/>
          </a:prstGeom>
          <a:noFill/>
        </p:spPr>
        <p:txBody>
          <a:bodyPr wrap="square" rtlCol="0">
            <a:spAutoFit/>
          </a:bodyPr>
          <a:lstStyle/>
          <a:p>
            <a:r>
              <a:rPr lang="en-GB" dirty="0"/>
              <a:t>Moses birth</a:t>
            </a:r>
          </a:p>
        </p:txBody>
      </p:sp>
      <p:sp>
        <p:nvSpPr>
          <p:cNvPr id="25" name="TextBox 24"/>
          <p:cNvSpPr txBox="1"/>
          <p:nvPr/>
        </p:nvSpPr>
        <p:spPr>
          <a:xfrm>
            <a:off x="1910938" y="1810703"/>
            <a:ext cx="1537600" cy="646331"/>
          </a:xfrm>
          <a:prstGeom prst="rect">
            <a:avLst/>
          </a:prstGeom>
          <a:noFill/>
        </p:spPr>
        <p:txBody>
          <a:bodyPr wrap="none" rtlCol="0">
            <a:spAutoFit/>
          </a:bodyPr>
          <a:lstStyle/>
          <a:p>
            <a:r>
              <a:rPr lang="en-GB" sz="3600" dirty="0">
                <a:latin typeface="Blackadder ITC" panose="04020505051007020D02" pitchFamily="82" charset="0"/>
              </a:rPr>
              <a:t>Exodus:</a:t>
            </a:r>
          </a:p>
        </p:txBody>
      </p:sp>
      <p:sp>
        <p:nvSpPr>
          <p:cNvPr id="26" name="TextBox 25"/>
          <p:cNvSpPr txBox="1"/>
          <p:nvPr/>
        </p:nvSpPr>
        <p:spPr>
          <a:xfrm>
            <a:off x="5685337" y="2443396"/>
            <a:ext cx="913007" cy="369332"/>
          </a:xfrm>
          <a:prstGeom prst="rect">
            <a:avLst/>
          </a:prstGeom>
          <a:noFill/>
        </p:spPr>
        <p:txBody>
          <a:bodyPr wrap="none" rtlCol="0">
            <a:spAutoFit/>
          </a:bodyPr>
          <a:lstStyle/>
          <a:p>
            <a:r>
              <a:rPr lang="en-GB" dirty="0"/>
              <a:t>Set free</a:t>
            </a:r>
          </a:p>
        </p:txBody>
      </p:sp>
      <p:sp>
        <p:nvSpPr>
          <p:cNvPr id="27" name="TextBox 26"/>
          <p:cNvSpPr txBox="1"/>
          <p:nvPr/>
        </p:nvSpPr>
        <p:spPr>
          <a:xfrm>
            <a:off x="8195310" y="4320540"/>
            <a:ext cx="2515689" cy="369332"/>
          </a:xfrm>
          <a:prstGeom prst="rect">
            <a:avLst/>
          </a:prstGeom>
          <a:noFill/>
        </p:spPr>
        <p:txBody>
          <a:bodyPr wrap="none" rtlCol="0">
            <a:spAutoFit/>
          </a:bodyPr>
          <a:lstStyle/>
          <a:p>
            <a:r>
              <a:rPr lang="en-GB" dirty="0"/>
              <a:t>Reach the promised land</a:t>
            </a:r>
          </a:p>
        </p:txBody>
      </p:sp>
      <p:sp>
        <p:nvSpPr>
          <p:cNvPr id="28" name="TextBox 27"/>
          <p:cNvSpPr txBox="1"/>
          <p:nvPr/>
        </p:nvSpPr>
        <p:spPr>
          <a:xfrm>
            <a:off x="6800185" y="794418"/>
            <a:ext cx="184731" cy="369332"/>
          </a:xfrm>
          <a:prstGeom prst="rect">
            <a:avLst/>
          </a:prstGeom>
          <a:noFill/>
        </p:spPr>
        <p:txBody>
          <a:bodyPr wrap="none" rtlCol="0">
            <a:spAutoFit/>
          </a:bodyPr>
          <a:lstStyle/>
          <a:p>
            <a:endParaRPr lang="en-GB"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819" y="817425"/>
            <a:ext cx="1770609" cy="2497333"/>
          </a:xfrm>
          <a:prstGeom prst="rect">
            <a:avLst/>
          </a:prstGeom>
        </p:spPr>
      </p:pic>
      <p:sp>
        <p:nvSpPr>
          <p:cNvPr id="6" name="TextBox 5"/>
          <p:cNvSpPr txBox="1"/>
          <p:nvPr/>
        </p:nvSpPr>
        <p:spPr>
          <a:xfrm>
            <a:off x="4806335" y="2659284"/>
            <a:ext cx="1006814" cy="369332"/>
          </a:xfrm>
          <a:prstGeom prst="rect">
            <a:avLst/>
          </a:prstGeom>
          <a:noFill/>
        </p:spPr>
        <p:txBody>
          <a:bodyPr wrap="none" rtlCol="0">
            <a:spAutoFit/>
          </a:bodyPr>
          <a:lstStyle/>
          <a:p>
            <a:r>
              <a:rPr lang="en-GB" dirty="0"/>
              <a:t>Passover</a:t>
            </a:r>
          </a:p>
        </p:txBody>
      </p:sp>
      <p:sp>
        <p:nvSpPr>
          <p:cNvPr id="7" name="TextBox 6"/>
          <p:cNvSpPr txBox="1"/>
          <p:nvPr/>
        </p:nvSpPr>
        <p:spPr>
          <a:xfrm>
            <a:off x="6369627" y="2843950"/>
            <a:ext cx="2257990" cy="369332"/>
          </a:xfrm>
          <a:prstGeom prst="rect">
            <a:avLst/>
          </a:prstGeom>
          <a:noFill/>
        </p:spPr>
        <p:txBody>
          <a:bodyPr wrap="none" rtlCol="0">
            <a:spAutoFit/>
          </a:bodyPr>
          <a:lstStyle/>
          <a:p>
            <a:r>
              <a:rPr lang="en-GB" dirty="0"/>
              <a:t>Parting of the Red Sea</a:t>
            </a:r>
          </a:p>
        </p:txBody>
      </p:sp>
      <p:sp>
        <p:nvSpPr>
          <p:cNvPr id="8" name="TextBox 7"/>
          <p:cNvSpPr txBox="1"/>
          <p:nvPr/>
        </p:nvSpPr>
        <p:spPr>
          <a:xfrm>
            <a:off x="2792057" y="3520393"/>
            <a:ext cx="2045753" cy="369332"/>
          </a:xfrm>
          <a:prstGeom prst="rect">
            <a:avLst/>
          </a:prstGeom>
          <a:noFill/>
        </p:spPr>
        <p:txBody>
          <a:bodyPr wrap="none" rtlCol="0">
            <a:spAutoFit/>
          </a:bodyPr>
          <a:lstStyle/>
          <a:p>
            <a:r>
              <a:rPr lang="en-GB" dirty="0"/>
              <a:t>Moses in the desert</a:t>
            </a:r>
          </a:p>
        </p:txBody>
      </p:sp>
      <p:sp>
        <p:nvSpPr>
          <p:cNvPr id="10" name="TextBox 9"/>
          <p:cNvSpPr txBox="1"/>
          <p:nvPr/>
        </p:nvSpPr>
        <p:spPr>
          <a:xfrm>
            <a:off x="3842509" y="3217795"/>
            <a:ext cx="1297150" cy="369332"/>
          </a:xfrm>
          <a:prstGeom prst="rect">
            <a:avLst/>
          </a:prstGeom>
          <a:noFill/>
        </p:spPr>
        <p:txBody>
          <a:bodyPr wrap="none" rtlCol="0">
            <a:spAutoFit/>
          </a:bodyPr>
          <a:lstStyle/>
          <a:p>
            <a:r>
              <a:rPr lang="en-GB" dirty="0"/>
              <a:t>Moses’s call</a:t>
            </a:r>
          </a:p>
        </p:txBody>
      </p:sp>
    </p:spTree>
    <p:extLst>
      <p:ext uri="{BB962C8B-B14F-4D97-AF65-F5344CB8AC3E}">
        <p14:creationId xmlns:p14="http://schemas.microsoft.com/office/powerpoint/2010/main" val="1181557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857999"/>
          </a:xfrm>
          <a:prstGeom prst="rect">
            <a:avLst/>
          </a:prstGeom>
        </p:spPr>
      </p:pic>
      <p:sp>
        <p:nvSpPr>
          <p:cNvPr id="2" name="Title 1"/>
          <p:cNvSpPr>
            <a:spLocks noGrp="1"/>
          </p:cNvSpPr>
          <p:nvPr>
            <p:ph type="title"/>
          </p:nvPr>
        </p:nvSpPr>
        <p:spPr>
          <a:xfrm>
            <a:off x="1634490" y="365125"/>
            <a:ext cx="9719310" cy="1325563"/>
          </a:xfrm>
        </p:spPr>
        <p:txBody>
          <a:bodyPr/>
          <a:lstStyle/>
          <a:p>
            <a:r>
              <a:rPr lang="en-GB" dirty="0">
                <a:latin typeface="Blackadder ITC" panose="04020505051007020D02" pitchFamily="82" charset="0"/>
              </a:rPr>
              <a:t>The Jewish Narrative</a:t>
            </a:r>
          </a:p>
        </p:txBody>
      </p:sp>
      <p:pic>
        <p:nvPicPr>
          <p:cNvPr id="4" name="Content Placeholder 3"/>
          <p:cNvPicPr>
            <a:picLocks noGrp="1" noChangeAspect="1"/>
          </p:cNvPicPr>
          <p:nvPr>
            <p:ph idx="1"/>
          </p:nvPr>
        </p:nvPicPr>
        <p:blipFill rotWithShape="1">
          <a:blip r:embed="rId4"/>
          <a:srcRect l="143" b="43986"/>
          <a:stretch/>
        </p:blipFill>
        <p:spPr>
          <a:xfrm>
            <a:off x="1306830" y="2169197"/>
            <a:ext cx="9578340" cy="3671785"/>
          </a:xfrm>
          <a:prstGeom prst="rect">
            <a:avLst/>
          </a:prstGeom>
        </p:spPr>
      </p:pic>
      <p:sp>
        <p:nvSpPr>
          <p:cNvPr id="3" name="TextBox 2"/>
          <p:cNvSpPr txBox="1"/>
          <p:nvPr/>
        </p:nvSpPr>
        <p:spPr>
          <a:xfrm>
            <a:off x="1748790" y="1542442"/>
            <a:ext cx="10687881" cy="523220"/>
          </a:xfrm>
          <a:prstGeom prst="rect">
            <a:avLst/>
          </a:prstGeom>
          <a:noFill/>
        </p:spPr>
        <p:txBody>
          <a:bodyPr wrap="square" rtlCol="0">
            <a:spAutoFit/>
          </a:bodyPr>
          <a:lstStyle/>
          <a:p>
            <a:r>
              <a:rPr lang="en-GB" sz="2800" dirty="0">
                <a:latin typeface="Blackadder ITC" panose="04020505051007020D02" pitchFamily="82" charset="0"/>
              </a:rPr>
              <a:t>The narrative begins in the Tanakh but continues throughout history</a:t>
            </a:r>
            <a:r>
              <a:rPr lang="en-GB" dirty="0"/>
              <a:t>.</a:t>
            </a:r>
          </a:p>
        </p:txBody>
      </p:sp>
    </p:spTree>
    <p:extLst>
      <p:ext uri="{BB962C8B-B14F-4D97-AF65-F5344CB8AC3E}">
        <p14:creationId xmlns:p14="http://schemas.microsoft.com/office/powerpoint/2010/main" val="3422691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857999"/>
          </a:xfrm>
          <a:prstGeom prst="rect">
            <a:avLst/>
          </a:prstGeom>
        </p:spPr>
      </p:pic>
      <p:sp>
        <p:nvSpPr>
          <p:cNvPr id="2" name="Title 1"/>
          <p:cNvSpPr>
            <a:spLocks noGrp="1"/>
          </p:cNvSpPr>
          <p:nvPr>
            <p:ph type="title"/>
          </p:nvPr>
        </p:nvSpPr>
        <p:spPr>
          <a:xfrm>
            <a:off x="1634490" y="365125"/>
            <a:ext cx="9719310" cy="1325563"/>
          </a:xfrm>
        </p:spPr>
        <p:txBody>
          <a:bodyPr/>
          <a:lstStyle/>
          <a:p>
            <a:r>
              <a:rPr lang="en-GB" dirty="0">
                <a:latin typeface="Blackadder ITC" panose="04020505051007020D02" pitchFamily="82" charset="0"/>
              </a:rPr>
              <a:t>The Christian Narrative</a:t>
            </a:r>
          </a:p>
        </p:txBody>
      </p:sp>
      <p:cxnSp>
        <p:nvCxnSpPr>
          <p:cNvPr id="9" name="Straight Connector 8"/>
          <p:cNvCxnSpPr/>
          <p:nvPr/>
        </p:nvCxnSpPr>
        <p:spPr>
          <a:xfrm>
            <a:off x="1828801" y="4709160"/>
            <a:ext cx="10172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846070" y="2079784"/>
            <a:ext cx="3299504" cy="26100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45574" y="2079784"/>
            <a:ext cx="2049736" cy="2537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195310" y="4617720"/>
            <a:ext cx="17259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326558" y="4371834"/>
            <a:ext cx="1623060" cy="369332"/>
          </a:xfrm>
          <a:prstGeom prst="rect">
            <a:avLst/>
          </a:prstGeom>
          <a:noFill/>
        </p:spPr>
        <p:txBody>
          <a:bodyPr wrap="square" rtlCol="0">
            <a:spAutoFit/>
          </a:bodyPr>
          <a:lstStyle/>
          <a:p>
            <a:r>
              <a:rPr lang="en-GB" dirty="0"/>
              <a:t>God Creates</a:t>
            </a:r>
          </a:p>
        </p:txBody>
      </p:sp>
      <p:sp>
        <p:nvSpPr>
          <p:cNvPr id="17" name="TextBox 16"/>
          <p:cNvSpPr txBox="1"/>
          <p:nvPr/>
        </p:nvSpPr>
        <p:spPr>
          <a:xfrm>
            <a:off x="1926254" y="4171165"/>
            <a:ext cx="1903698" cy="369332"/>
          </a:xfrm>
          <a:prstGeom prst="rect">
            <a:avLst/>
          </a:prstGeom>
          <a:noFill/>
        </p:spPr>
        <p:txBody>
          <a:bodyPr wrap="square" rtlCol="0">
            <a:spAutoFit/>
          </a:bodyPr>
          <a:lstStyle/>
          <a:p>
            <a:r>
              <a:rPr lang="en-GB" dirty="0">
                <a:solidFill>
                  <a:srgbClr val="00B050"/>
                </a:solidFill>
              </a:rPr>
              <a:t>Humans fall</a:t>
            </a:r>
          </a:p>
        </p:txBody>
      </p:sp>
      <p:sp>
        <p:nvSpPr>
          <p:cNvPr id="18" name="TextBox 17"/>
          <p:cNvSpPr txBox="1"/>
          <p:nvPr/>
        </p:nvSpPr>
        <p:spPr>
          <a:xfrm>
            <a:off x="1251584" y="3900049"/>
            <a:ext cx="3542622" cy="369332"/>
          </a:xfrm>
          <a:prstGeom prst="rect">
            <a:avLst/>
          </a:prstGeom>
          <a:noFill/>
        </p:spPr>
        <p:txBody>
          <a:bodyPr wrap="square" rtlCol="0">
            <a:spAutoFit/>
          </a:bodyPr>
          <a:lstStyle/>
          <a:p>
            <a:r>
              <a:rPr lang="en-GB" dirty="0"/>
              <a:t>God chooses Noah to start again</a:t>
            </a:r>
          </a:p>
        </p:txBody>
      </p:sp>
      <p:sp>
        <p:nvSpPr>
          <p:cNvPr id="19" name="TextBox 18"/>
          <p:cNvSpPr txBox="1"/>
          <p:nvPr/>
        </p:nvSpPr>
        <p:spPr>
          <a:xfrm>
            <a:off x="1591165" y="3647426"/>
            <a:ext cx="3263793" cy="369332"/>
          </a:xfrm>
          <a:prstGeom prst="rect">
            <a:avLst/>
          </a:prstGeom>
          <a:noFill/>
        </p:spPr>
        <p:txBody>
          <a:bodyPr wrap="square" rtlCol="0">
            <a:spAutoFit/>
          </a:bodyPr>
          <a:lstStyle/>
          <a:p>
            <a:r>
              <a:rPr lang="en-GB" dirty="0"/>
              <a:t>God chooses Abraham</a:t>
            </a:r>
          </a:p>
        </p:txBody>
      </p:sp>
      <p:sp>
        <p:nvSpPr>
          <p:cNvPr id="20" name="TextBox 19"/>
          <p:cNvSpPr txBox="1"/>
          <p:nvPr/>
        </p:nvSpPr>
        <p:spPr>
          <a:xfrm rot="19257332">
            <a:off x="4083234" y="3612207"/>
            <a:ext cx="1571891" cy="369332"/>
          </a:xfrm>
          <a:prstGeom prst="rect">
            <a:avLst/>
          </a:prstGeom>
          <a:noFill/>
        </p:spPr>
        <p:txBody>
          <a:bodyPr wrap="square" rtlCol="0">
            <a:spAutoFit/>
          </a:bodyPr>
          <a:lstStyle/>
          <a:p>
            <a:r>
              <a:rPr lang="en-GB" dirty="0">
                <a:solidFill>
                  <a:schemeClr val="accent1"/>
                </a:solidFill>
              </a:rPr>
              <a:t>Rising Action</a:t>
            </a:r>
          </a:p>
        </p:txBody>
      </p:sp>
      <p:sp>
        <p:nvSpPr>
          <p:cNvPr id="21" name="TextBox 20"/>
          <p:cNvSpPr txBox="1"/>
          <p:nvPr/>
        </p:nvSpPr>
        <p:spPr>
          <a:xfrm rot="3036111">
            <a:off x="6220675" y="3782101"/>
            <a:ext cx="1765935" cy="369332"/>
          </a:xfrm>
          <a:prstGeom prst="rect">
            <a:avLst/>
          </a:prstGeom>
          <a:noFill/>
        </p:spPr>
        <p:txBody>
          <a:bodyPr wrap="square" rtlCol="0">
            <a:spAutoFit/>
          </a:bodyPr>
          <a:lstStyle/>
          <a:p>
            <a:r>
              <a:rPr lang="en-GB" dirty="0">
                <a:solidFill>
                  <a:schemeClr val="accent1"/>
                </a:solidFill>
              </a:rPr>
              <a:t>Falling Action</a:t>
            </a:r>
          </a:p>
        </p:txBody>
      </p:sp>
      <p:sp>
        <p:nvSpPr>
          <p:cNvPr id="6" name="TextBox 5"/>
          <p:cNvSpPr txBox="1"/>
          <p:nvPr/>
        </p:nvSpPr>
        <p:spPr>
          <a:xfrm>
            <a:off x="3260971" y="3979212"/>
            <a:ext cx="184731" cy="369332"/>
          </a:xfrm>
          <a:prstGeom prst="rect">
            <a:avLst/>
          </a:prstGeom>
          <a:noFill/>
        </p:spPr>
        <p:txBody>
          <a:bodyPr wrap="none" rtlCol="0">
            <a:spAutoFit/>
          </a:bodyPr>
          <a:lstStyle/>
          <a:p>
            <a:endParaRPr lang="en-GB" dirty="0"/>
          </a:p>
        </p:txBody>
      </p:sp>
      <p:sp>
        <p:nvSpPr>
          <p:cNvPr id="22" name="TextBox 21"/>
          <p:cNvSpPr txBox="1"/>
          <p:nvPr/>
        </p:nvSpPr>
        <p:spPr>
          <a:xfrm>
            <a:off x="2654312" y="3169241"/>
            <a:ext cx="1888017" cy="369332"/>
          </a:xfrm>
          <a:prstGeom prst="rect">
            <a:avLst/>
          </a:prstGeom>
          <a:noFill/>
        </p:spPr>
        <p:txBody>
          <a:bodyPr wrap="none" rtlCol="0">
            <a:spAutoFit/>
          </a:bodyPr>
          <a:lstStyle/>
          <a:p>
            <a:r>
              <a:rPr lang="en-GB" dirty="0"/>
              <a:t>God gives the Law</a:t>
            </a:r>
          </a:p>
        </p:txBody>
      </p:sp>
      <p:sp>
        <p:nvSpPr>
          <p:cNvPr id="23" name="TextBox 22"/>
          <p:cNvSpPr txBox="1"/>
          <p:nvPr/>
        </p:nvSpPr>
        <p:spPr>
          <a:xfrm>
            <a:off x="2786017" y="2875722"/>
            <a:ext cx="2124428" cy="369332"/>
          </a:xfrm>
          <a:prstGeom prst="rect">
            <a:avLst/>
          </a:prstGeom>
          <a:noFill/>
        </p:spPr>
        <p:txBody>
          <a:bodyPr wrap="none" rtlCol="0">
            <a:spAutoFit/>
          </a:bodyPr>
          <a:lstStyle/>
          <a:p>
            <a:r>
              <a:rPr lang="en-GB" dirty="0">
                <a:solidFill>
                  <a:srgbClr val="00B050"/>
                </a:solidFill>
              </a:rPr>
              <a:t>People ask for a King</a:t>
            </a:r>
          </a:p>
        </p:txBody>
      </p:sp>
      <p:sp>
        <p:nvSpPr>
          <p:cNvPr id="24" name="TextBox 23"/>
          <p:cNvSpPr txBox="1"/>
          <p:nvPr/>
        </p:nvSpPr>
        <p:spPr>
          <a:xfrm>
            <a:off x="2163335" y="2360429"/>
            <a:ext cx="3392147" cy="369332"/>
          </a:xfrm>
          <a:prstGeom prst="rect">
            <a:avLst/>
          </a:prstGeom>
          <a:noFill/>
        </p:spPr>
        <p:txBody>
          <a:bodyPr wrap="none" rtlCol="0">
            <a:spAutoFit/>
          </a:bodyPr>
          <a:lstStyle/>
          <a:p>
            <a:r>
              <a:rPr lang="en-GB" dirty="0"/>
              <a:t>God sends prophets to warn them</a:t>
            </a:r>
          </a:p>
        </p:txBody>
      </p:sp>
      <p:sp>
        <p:nvSpPr>
          <p:cNvPr id="25" name="TextBox 24"/>
          <p:cNvSpPr txBox="1"/>
          <p:nvPr/>
        </p:nvSpPr>
        <p:spPr>
          <a:xfrm>
            <a:off x="4998058" y="2164050"/>
            <a:ext cx="617477" cy="369332"/>
          </a:xfrm>
          <a:prstGeom prst="rect">
            <a:avLst/>
          </a:prstGeom>
          <a:noFill/>
        </p:spPr>
        <p:txBody>
          <a:bodyPr wrap="none" rtlCol="0">
            <a:spAutoFit/>
          </a:bodyPr>
          <a:lstStyle/>
          <a:p>
            <a:r>
              <a:rPr lang="en-GB" dirty="0"/>
              <a:t>Exile</a:t>
            </a:r>
          </a:p>
        </p:txBody>
      </p:sp>
      <p:sp>
        <p:nvSpPr>
          <p:cNvPr id="27" name="TextBox 26"/>
          <p:cNvSpPr txBox="1"/>
          <p:nvPr/>
        </p:nvSpPr>
        <p:spPr>
          <a:xfrm>
            <a:off x="2989742" y="2584676"/>
            <a:ext cx="2188869" cy="369332"/>
          </a:xfrm>
          <a:prstGeom prst="rect">
            <a:avLst/>
          </a:prstGeom>
          <a:noFill/>
        </p:spPr>
        <p:txBody>
          <a:bodyPr wrap="none" rtlCol="0">
            <a:spAutoFit/>
          </a:bodyPr>
          <a:lstStyle/>
          <a:p>
            <a:r>
              <a:rPr lang="en-GB" dirty="0">
                <a:solidFill>
                  <a:srgbClr val="00B050"/>
                </a:solidFill>
              </a:rPr>
              <a:t>Lack of justice, mercy</a:t>
            </a:r>
          </a:p>
        </p:txBody>
      </p:sp>
      <p:sp>
        <p:nvSpPr>
          <p:cNvPr id="28" name="TextBox 27"/>
          <p:cNvSpPr txBox="1"/>
          <p:nvPr/>
        </p:nvSpPr>
        <p:spPr>
          <a:xfrm>
            <a:off x="3223062" y="3405201"/>
            <a:ext cx="845296" cy="369332"/>
          </a:xfrm>
          <a:prstGeom prst="rect">
            <a:avLst/>
          </a:prstGeom>
          <a:noFill/>
        </p:spPr>
        <p:txBody>
          <a:bodyPr wrap="none" rtlCol="0">
            <a:spAutoFit/>
          </a:bodyPr>
          <a:lstStyle/>
          <a:p>
            <a:r>
              <a:rPr lang="en-GB" dirty="0"/>
              <a:t>Exodus</a:t>
            </a:r>
          </a:p>
        </p:txBody>
      </p:sp>
      <p:sp>
        <p:nvSpPr>
          <p:cNvPr id="29" name="TextBox 28"/>
          <p:cNvSpPr txBox="1"/>
          <p:nvPr/>
        </p:nvSpPr>
        <p:spPr>
          <a:xfrm>
            <a:off x="1444402" y="1926904"/>
            <a:ext cx="4636526" cy="369332"/>
          </a:xfrm>
          <a:prstGeom prst="rect">
            <a:avLst/>
          </a:prstGeom>
          <a:noFill/>
        </p:spPr>
        <p:txBody>
          <a:bodyPr wrap="none" rtlCol="0">
            <a:spAutoFit/>
          </a:bodyPr>
          <a:lstStyle/>
          <a:p>
            <a:r>
              <a:rPr lang="en-GB" dirty="0"/>
              <a:t>God sends the prophets and promises a saviour</a:t>
            </a:r>
          </a:p>
        </p:txBody>
      </p:sp>
      <p:sp>
        <p:nvSpPr>
          <p:cNvPr id="30" name="TextBox 29"/>
          <p:cNvSpPr txBox="1"/>
          <p:nvPr/>
        </p:nvSpPr>
        <p:spPr>
          <a:xfrm>
            <a:off x="5472989" y="1657728"/>
            <a:ext cx="1181734" cy="369332"/>
          </a:xfrm>
          <a:prstGeom prst="rect">
            <a:avLst/>
          </a:prstGeom>
          <a:noFill/>
        </p:spPr>
        <p:txBody>
          <a:bodyPr wrap="none" rtlCol="0">
            <a:spAutoFit/>
          </a:bodyPr>
          <a:lstStyle/>
          <a:p>
            <a:r>
              <a:rPr lang="en-GB" dirty="0"/>
              <a:t>Jesus birth</a:t>
            </a:r>
          </a:p>
        </p:txBody>
      </p:sp>
      <p:sp>
        <p:nvSpPr>
          <p:cNvPr id="31" name="TextBox 30"/>
          <p:cNvSpPr txBox="1"/>
          <p:nvPr/>
        </p:nvSpPr>
        <p:spPr>
          <a:xfrm>
            <a:off x="6989251" y="2828049"/>
            <a:ext cx="1385316" cy="369332"/>
          </a:xfrm>
          <a:prstGeom prst="rect">
            <a:avLst/>
          </a:prstGeom>
          <a:noFill/>
        </p:spPr>
        <p:txBody>
          <a:bodyPr wrap="none" rtlCol="0">
            <a:spAutoFit/>
          </a:bodyPr>
          <a:lstStyle/>
          <a:p>
            <a:r>
              <a:rPr lang="en-GB" dirty="0"/>
              <a:t>Jesus as King</a:t>
            </a:r>
          </a:p>
        </p:txBody>
      </p:sp>
      <p:sp>
        <p:nvSpPr>
          <p:cNvPr id="32" name="TextBox 31"/>
          <p:cNvSpPr txBox="1"/>
          <p:nvPr/>
        </p:nvSpPr>
        <p:spPr>
          <a:xfrm>
            <a:off x="7290312" y="3182658"/>
            <a:ext cx="3402663" cy="369332"/>
          </a:xfrm>
          <a:prstGeom prst="rect">
            <a:avLst/>
          </a:prstGeom>
          <a:noFill/>
        </p:spPr>
        <p:txBody>
          <a:bodyPr wrap="none" rtlCol="0">
            <a:spAutoFit/>
          </a:bodyPr>
          <a:lstStyle/>
          <a:p>
            <a:r>
              <a:rPr lang="en-GB" dirty="0"/>
              <a:t>Jesus fulfils law – sacrificial death</a:t>
            </a:r>
          </a:p>
        </p:txBody>
      </p:sp>
      <p:sp>
        <p:nvSpPr>
          <p:cNvPr id="33" name="TextBox 32"/>
          <p:cNvSpPr txBox="1"/>
          <p:nvPr/>
        </p:nvSpPr>
        <p:spPr>
          <a:xfrm>
            <a:off x="7820840" y="3825020"/>
            <a:ext cx="2451377" cy="369332"/>
          </a:xfrm>
          <a:prstGeom prst="rect">
            <a:avLst/>
          </a:prstGeom>
          <a:noFill/>
        </p:spPr>
        <p:txBody>
          <a:bodyPr wrap="none" rtlCol="0">
            <a:spAutoFit/>
          </a:bodyPr>
          <a:lstStyle/>
          <a:p>
            <a:r>
              <a:rPr lang="en-GB" dirty="0">
                <a:solidFill>
                  <a:srgbClr val="00B050"/>
                </a:solidFill>
              </a:rPr>
              <a:t>People respond - repent</a:t>
            </a:r>
          </a:p>
        </p:txBody>
      </p:sp>
      <p:sp>
        <p:nvSpPr>
          <p:cNvPr id="34" name="TextBox 33"/>
          <p:cNvSpPr txBox="1"/>
          <p:nvPr/>
        </p:nvSpPr>
        <p:spPr>
          <a:xfrm>
            <a:off x="8104472" y="4269381"/>
            <a:ext cx="2491323" cy="646331"/>
          </a:xfrm>
          <a:prstGeom prst="rect">
            <a:avLst/>
          </a:prstGeom>
          <a:noFill/>
        </p:spPr>
        <p:txBody>
          <a:bodyPr wrap="none" rtlCol="0">
            <a:spAutoFit/>
          </a:bodyPr>
          <a:lstStyle/>
          <a:p>
            <a:r>
              <a:rPr lang="en-GB" dirty="0"/>
              <a:t>God promises new earth</a:t>
            </a:r>
          </a:p>
          <a:p>
            <a:r>
              <a:rPr lang="en-GB" dirty="0"/>
              <a:t> </a:t>
            </a:r>
          </a:p>
        </p:txBody>
      </p:sp>
      <p:sp>
        <p:nvSpPr>
          <p:cNvPr id="3" name="TextBox 2"/>
          <p:cNvSpPr txBox="1"/>
          <p:nvPr/>
        </p:nvSpPr>
        <p:spPr>
          <a:xfrm>
            <a:off x="6675613" y="2540296"/>
            <a:ext cx="3918509" cy="369332"/>
          </a:xfrm>
          <a:prstGeom prst="rect">
            <a:avLst/>
          </a:prstGeom>
          <a:noFill/>
        </p:spPr>
        <p:txBody>
          <a:bodyPr wrap="none" rtlCol="0">
            <a:spAutoFit/>
          </a:bodyPr>
          <a:lstStyle/>
          <a:p>
            <a:r>
              <a:rPr lang="en-GB" dirty="0"/>
              <a:t>Jesus promotes justice (Luke Manifesto)</a:t>
            </a:r>
          </a:p>
        </p:txBody>
      </p:sp>
      <p:sp>
        <p:nvSpPr>
          <p:cNvPr id="4" name="TextBox 3"/>
          <p:cNvSpPr txBox="1"/>
          <p:nvPr/>
        </p:nvSpPr>
        <p:spPr>
          <a:xfrm>
            <a:off x="6379105" y="1976416"/>
            <a:ext cx="3508268" cy="369332"/>
          </a:xfrm>
          <a:prstGeom prst="rect">
            <a:avLst/>
          </a:prstGeom>
          <a:noFill/>
        </p:spPr>
        <p:txBody>
          <a:bodyPr wrap="none" rtlCol="0">
            <a:spAutoFit/>
          </a:bodyPr>
          <a:lstStyle/>
          <a:p>
            <a:r>
              <a:rPr lang="en-GB" dirty="0"/>
              <a:t>Jesus’s ministry – miracles, healings</a:t>
            </a:r>
          </a:p>
        </p:txBody>
      </p:sp>
      <p:sp>
        <p:nvSpPr>
          <p:cNvPr id="7" name="TextBox 6"/>
          <p:cNvSpPr txBox="1"/>
          <p:nvPr/>
        </p:nvSpPr>
        <p:spPr>
          <a:xfrm>
            <a:off x="7640276" y="3535599"/>
            <a:ext cx="1929118" cy="369332"/>
          </a:xfrm>
          <a:prstGeom prst="rect">
            <a:avLst/>
          </a:prstGeom>
          <a:noFill/>
        </p:spPr>
        <p:txBody>
          <a:bodyPr wrap="none" rtlCol="0">
            <a:spAutoFit/>
          </a:bodyPr>
          <a:lstStyle/>
          <a:p>
            <a:r>
              <a:rPr lang="en-GB" dirty="0"/>
              <a:t>Jesus resurrection </a:t>
            </a:r>
          </a:p>
        </p:txBody>
      </p:sp>
      <p:sp>
        <p:nvSpPr>
          <p:cNvPr id="8" name="TextBox 7"/>
          <p:cNvSpPr txBox="1"/>
          <p:nvPr/>
        </p:nvSpPr>
        <p:spPr>
          <a:xfrm>
            <a:off x="6529096" y="2242304"/>
            <a:ext cx="2773195" cy="369332"/>
          </a:xfrm>
          <a:prstGeom prst="rect">
            <a:avLst/>
          </a:prstGeom>
          <a:noFill/>
        </p:spPr>
        <p:txBody>
          <a:bodyPr wrap="none" rtlCol="0">
            <a:spAutoFit/>
          </a:bodyPr>
          <a:lstStyle/>
          <a:p>
            <a:r>
              <a:rPr lang="en-GB" dirty="0"/>
              <a:t>Jesus warns them to repent</a:t>
            </a:r>
          </a:p>
        </p:txBody>
      </p:sp>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l="20401" t="13925" r="19515" b="13165"/>
          <a:stretch/>
        </p:blipFill>
        <p:spPr>
          <a:xfrm>
            <a:off x="3851929" y="4670387"/>
            <a:ext cx="1823889" cy="1475506"/>
          </a:xfrm>
          <a:prstGeom prst="rect">
            <a:avLst/>
          </a:prstGeom>
        </p:spPr>
      </p:pic>
    </p:spTree>
    <p:extLst>
      <p:ext uri="{BB962C8B-B14F-4D97-AF65-F5344CB8AC3E}">
        <p14:creationId xmlns:p14="http://schemas.microsoft.com/office/powerpoint/2010/main" val="1294919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857999"/>
          </a:xfrm>
          <a:prstGeom prst="rect">
            <a:avLst/>
          </a:prstGeom>
        </p:spPr>
      </p:pic>
      <p:sp>
        <p:nvSpPr>
          <p:cNvPr id="2" name="Title 1"/>
          <p:cNvSpPr>
            <a:spLocks noGrp="1"/>
          </p:cNvSpPr>
          <p:nvPr>
            <p:ph type="title"/>
          </p:nvPr>
        </p:nvSpPr>
        <p:spPr>
          <a:xfrm>
            <a:off x="1188720" y="365125"/>
            <a:ext cx="10165080" cy="1325563"/>
          </a:xfrm>
        </p:spPr>
        <p:txBody>
          <a:bodyPr/>
          <a:lstStyle/>
          <a:p>
            <a:r>
              <a:rPr lang="en-GB" dirty="0">
                <a:latin typeface="Blackadder ITC" panose="04020505051007020D02" pitchFamily="82" charset="0"/>
              </a:rPr>
              <a:t>The Christian Narrative</a:t>
            </a:r>
          </a:p>
        </p:txBody>
      </p:sp>
      <p:sp>
        <p:nvSpPr>
          <p:cNvPr id="7" name="Content Placeholder 6"/>
          <p:cNvSpPr>
            <a:spLocks noGrp="1"/>
          </p:cNvSpPr>
          <p:nvPr>
            <p:ph idx="1"/>
          </p:nvPr>
        </p:nvSpPr>
        <p:spPr>
          <a:xfrm>
            <a:off x="1226820" y="1791335"/>
            <a:ext cx="10088880" cy="4351338"/>
          </a:xfrm>
        </p:spPr>
        <p:txBody>
          <a:bodyPr/>
          <a:lstStyle/>
          <a:p>
            <a:pPr marL="0" indent="0">
              <a:buNone/>
            </a:pPr>
            <a:r>
              <a:rPr lang="en-GB" sz="3200" dirty="0">
                <a:latin typeface="Blackadder ITC" panose="04020505051007020D02" pitchFamily="82" charset="0"/>
              </a:rPr>
              <a:t>Resources:</a:t>
            </a:r>
          </a:p>
          <a:p>
            <a:r>
              <a:rPr lang="en-GB" dirty="0">
                <a:latin typeface="Blackadder ITC" panose="04020505051007020D02" pitchFamily="82" charset="0"/>
              </a:rPr>
              <a:t>Plot</a:t>
            </a:r>
            <a:r>
              <a:rPr lang="en-GB" dirty="0"/>
              <a:t> </a:t>
            </a:r>
            <a:r>
              <a:rPr lang="en-GB" dirty="0">
                <a:hlinkClick r:id="rId4"/>
              </a:rPr>
              <a:t>https://www.youtube.com/watch?v=dLFCE8z__hw</a:t>
            </a:r>
            <a:endParaRPr lang="en-GB" dirty="0"/>
          </a:p>
          <a:p>
            <a:r>
              <a:rPr lang="en-GB" dirty="0">
                <a:latin typeface="Blackadder ITC" panose="04020505051007020D02" pitchFamily="82" charset="0"/>
              </a:rPr>
              <a:t>Setting</a:t>
            </a:r>
            <a:r>
              <a:rPr lang="en-GB" dirty="0"/>
              <a:t> </a:t>
            </a:r>
            <a:r>
              <a:rPr lang="en-GB" dirty="0">
                <a:hlinkClick r:id="rId5"/>
              </a:rPr>
              <a:t>https://www.youtube.com/watch?v=7FuT8WtoAK0</a:t>
            </a:r>
            <a:endParaRPr lang="en-GB" dirty="0"/>
          </a:p>
          <a:p>
            <a:r>
              <a:rPr lang="en-GB" dirty="0">
                <a:latin typeface="Blackadder ITC" panose="04020505051007020D02" pitchFamily="82" charset="0"/>
              </a:rPr>
              <a:t>Character</a:t>
            </a:r>
            <a:r>
              <a:rPr lang="en-GB" dirty="0"/>
              <a:t> </a:t>
            </a:r>
            <a:r>
              <a:rPr lang="en-GB" dirty="0">
                <a:hlinkClick r:id="rId6"/>
              </a:rPr>
              <a:t>https://www.youtube.com/watch?v=0EQDGax19xk</a:t>
            </a:r>
            <a:endParaRPr lang="en-GB" dirty="0"/>
          </a:p>
          <a:p>
            <a:pPr marL="0" indent="0">
              <a:buNone/>
            </a:pPr>
            <a:r>
              <a:rPr lang="en-GB" sz="3200" dirty="0">
                <a:latin typeface="Blackadder ITC" panose="04020505051007020D02" pitchFamily="82" charset="0"/>
              </a:rPr>
              <a:t>What are the strengths and weaknesses of these clips?</a:t>
            </a:r>
          </a:p>
          <a:p>
            <a:pPr marL="0" indent="0">
              <a:buNone/>
            </a:pPr>
            <a:r>
              <a:rPr lang="en-GB" sz="3200" dirty="0">
                <a:latin typeface="Blackadder ITC" panose="04020505051007020D02" pitchFamily="82" charset="0"/>
              </a:rPr>
              <a:t>In what ways might you use these aids in reading narratives from other faiths?</a:t>
            </a:r>
          </a:p>
        </p:txBody>
      </p:sp>
    </p:spTree>
    <p:extLst>
      <p:ext uri="{BB962C8B-B14F-4D97-AF65-F5344CB8AC3E}">
        <p14:creationId xmlns:p14="http://schemas.microsoft.com/office/powerpoint/2010/main" val="2856943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857999"/>
          </a:xfrm>
          <a:prstGeom prst="rect">
            <a:avLst/>
          </a:prstGeom>
        </p:spPr>
      </p:pic>
      <p:sp>
        <p:nvSpPr>
          <p:cNvPr id="2" name="Title 1"/>
          <p:cNvSpPr>
            <a:spLocks noGrp="1"/>
          </p:cNvSpPr>
          <p:nvPr>
            <p:ph type="title"/>
          </p:nvPr>
        </p:nvSpPr>
        <p:spPr>
          <a:xfrm>
            <a:off x="1188720" y="365125"/>
            <a:ext cx="10165080" cy="1325563"/>
          </a:xfrm>
        </p:spPr>
        <p:txBody>
          <a:bodyPr/>
          <a:lstStyle/>
          <a:p>
            <a:r>
              <a:rPr lang="en-GB" dirty="0">
                <a:latin typeface="Blackadder ITC" panose="04020505051007020D02" pitchFamily="82" charset="0"/>
              </a:rPr>
              <a:t>The Christian narrative</a:t>
            </a:r>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4"/>
          <a:srcRect l="585" t="20334" b="5333"/>
          <a:stretch/>
        </p:blipFill>
        <p:spPr>
          <a:xfrm>
            <a:off x="1040023" y="1825625"/>
            <a:ext cx="10111953" cy="4590490"/>
          </a:xfrm>
          <a:prstGeom prst="rect">
            <a:avLst/>
          </a:prstGeom>
        </p:spPr>
      </p:pic>
    </p:spTree>
    <p:extLst>
      <p:ext uri="{BB962C8B-B14F-4D97-AF65-F5344CB8AC3E}">
        <p14:creationId xmlns:p14="http://schemas.microsoft.com/office/powerpoint/2010/main" val="1010429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
            <a:ext cx="12192000" cy="6857999"/>
          </a:xfrm>
          <a:prstGeom prst="rect">
            <a:avLst/>
          </a:prstGeom>
        </p:spPr>
      </p:pic>
      <p:sp>
        <p:nvSpPr>
          <p:cNvPr id="2" name="Title 1"/>
          <p:cNvSpPr>
            <a:spLocks noGrp="1"/>
          </p:cNvSpPr>
          <p:nvPr>
            <p:ph type="title"/>
          </p:nvPr>
        </p:nvSpPr>
        <p:spPr>
          <a:xfrm>
            <a:off x="1245870" y="365125"/>
            <a:ext cx="10107930" cy="1325563"/>
          </a:xfrm>
        </p:spPr>
        <p:txBody>
          <a:bodyPr/>
          <a:lstStyle/>
          <a:p>
            <a:r>
              <a:rPr lang="en-GB" dirty="0">
                <a:latin typeface="Blackadder ITC" panose="04020505051007020D02" pitchFamily="82" charset="0"/>
              </a:rPr>
              <a:t>The Islamic Narrative</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194557" y="187899"/>
            <a:ext cx="4823963" cy="6482200"/>
          </a:xfrm>
        </p:spPr>
      </p:pic>
      <p:sp>
        <p:nvSpPr>
          <p:cNvPr id="6" name="TextBox 5"/>
          <p:cNvSpPr txBox="1"/>
          <p:nvPr/>
        </p:nvSpPr>
        <p:spPr>
          <a:xfrm>
            <a:off x="2234904" y="1701870"/>
            <a:ext cx="1579278" cy="707886"/>
          </a:xfrm>
          <a:prstGeom prst="rect">
            <a:avLst/>
          </a:prstGeom>
          <a:noFill/>
        </p:spPr>
        <p:txBody>
          <a:bodyPr wrap="none" rtlCol="0">
            <a:spAutoFit/>
          </a:bodyPr>
          <a:lstStyle/>
          <a:p>
            <a:r>
              <a:rPr lang="en-GB" sz="4000" dirty="0">
                <a:latin typeface="Blackadder ITC" panose="04020505051007020D02" pitchFamily="82" charset="0"/>
              </a:rPr>
              <a:t>Qur'an</a:t>
            </a:r>
          </a:p>
        </p:txBody>
      </p:sp>
      <p:pic>
        <p:nvPicPr>
          <p:cNvPr id="7" name="Picture 6"/>
          <p:cNvPicPr>
            <a:picLocks noChangeAspect="1"/>
          </p:cNvPicPr>
          <p:nvPr/>
        </p:nvPicPr>
        <p:blipFill>
          <a:blip r:embed="rId5"/>
          <a:stretch>
            <a:fillRect/>
          </a:stretch>
        </p:blipFill>
        <p:spPr>
          <a:xfrm>
            <a:off x="2041625" y="2997667"/>
            <a:ext cx="2767824" cy="2365453"/>
          </a:xfrm>
          <a:prstGeom prst="rect">
            <a:avLst/>
          </a:prstGeom>
        </p:spPr>
      </p:pic>
    </p:spTree>
    <p:extLst>
      <p:ext uri="{BB962C8B-B14F-4D97-AF65-F5344CB8AC3E}">
        <p14:creationId xmlns:p14="http://schemas.microsoft.com/office/powerpoint/2010/main" val="1252939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237" y="99977"/>
            <a:ext cx="12192000" cy="6857999"/>
          </a:xfrm>
          <a:prstGeom prst="rect">
            <a:avLst/>
          </a:prstGeom>
        </p:spPr>
      </p:pic>
      <p:sp>
        <p:nvSpPr>
          <p:cNvPr id="2" name="Title 1"/>
          <p:cNvSpPr>
            <a:spLocks noGrp="1"/>
          </p:cNvSpPr>
          <p:nvPr>
            <p:ph type="title"/>
          </p:nvPr>
        </p:nvSpPr>
        <p:spPr>
          <a:xfrm>
            <a:off x="1634490" y="365125"/>
            <a:ext cx="9719310" cy="1325563"/>
          </a:xfrm>
        </p:spPr>
        <p:txBody>
          <a:bodyPr/>
          <a:lstStyle/>
          <a:p>
            <a:r>
              <a:rPr lang="en-GB" dirty="0">
                <a:latin typeface="Blackadder ITC" panose="04020505051007020D02" pitchFamily="82" charset="0"/>
              </a:rPr>
              <a:t>The Islamic Narrative</a:t>
            </a:r>
          </a:p>
        </p:txBody>
      </p:sp>
      <p:cxnSp>
        <p:nvCxnSpPr>
          <p:cNvPr id="9" name="Straight Connector 8"/>
          <p:cNvCxnSpPr/>
          <p:nvPr/>
        </p:nvCxnSpPr>
        <p:spPr>
          <a:xfrm>
            <a:off x="1828801" y="4709160"/>
            <a:ext cx="10172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846070" y="2079784"/>
            <a:ext cx="3299504" cy="26100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45574" y="2079784"/>
            <a:ext cx="2049736" cy="2537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195310" y="4617720"/>
            <a:ext cx="17259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326558" y="4371834"/>
            <a:ext cx="1623060" cy="369332"/>
          </a:xfrm>
          <a:prstGeom prst="rect">
            <a:avLst/>
          </a:prstGeom>
          <a:noFill/>
        </p:spPr>
        <p:txBody>
          <a:bodyPr wrap="square" rtlCol="0">
            <a:spAutoFit/>
          </a:bodyPr>
          <a:lstStyle/>
          <a:p>
            <a:r>
              <a:rPr lang="en-GB" dirty="0"/>
              <a:t>God Creates</a:t>
            </a:r>
          </a:p>
        </p:txBody>
      </p:sp>
      <p:sp>
        <p:nvSpPr>
          <p:cNvPr id="19" name="TextBox 18"/>
          <p:cNvSpPr txBox="1"/>
          <p:nvPr/>
        </p:nvSpPr>
        <p:spPr>
          <a:xfrm>
            <a:off x="1605386" y="3794038"/>
            <a:ext cx="3263793" cy="369332"/>
          </a:xfrm>
          <a:prstGeom prst="rect">
            <a:avLst/>
          </a:prstGeom>
          <a:noFill/>
        </p:spPr>
        <p:txBody>
          <a:bodyPr wrap="square" rtlCol="0">
            <a:spAutoFit/>
          </a:bodyPr>
          <a:lstStyle/>
          <a:p>
            <a:r>
              <a:rPr lang="en-GB" dirty="0"/>
              <a:t>God chooses Ishmael</a:t>
            </a:r>
          </a:p>
        </p:txBody>
      </p:sp>
      <p:sp>
        <p:nvSpPr>
          <p:cNvPr id="20" name="TextBox 19"/>
          <p:cNvSpPr txBox="1"/>
          <p:nvPr/>
        </p:nvSpPr>
        <p:spPr>
          <a:xfrm rot="19257332">
            <a:off x="4083234" y="3612207"/>
            <a:ext cx="1571891" cy="369332"/>
          </a:xfrm>
          <a:prstGeom prst="rect">
            <a:avLst/>
          </a:prstGeom>
          <a:noFill/>
        </p:spPr>
        <p:txBody>
          <a:bodyPr wrap="square" rtlCol="0">
            <a:spAutoFit/>
          </a:bodyPr>
          <a:lstStyle/>
          <a:p>
            <a:r>
              <a:rPr lang="en-GB" dirty="0">
                <a:solidFill>
                  <a:schemeClr val="accent1"/>
                </a:solidFill>
              </a:rPr>
              <a:t>Rising Action</a:t>
            </a:r>
          </a:p>
        </p:txBody>
      </p:sp>
      <p:sp>
        <p:nvSpPr>
          <p:cNvPr id="21" name="TextBox 20"/>
          <p:cNvSpPr txBox="1"/>
          <p:nvPr/>
        </p:nvSpPr>
        <p:spPr>
          <a:xfrm rot="3036111">
            <a:off x="6220675" y="3782101"/>
            <a:ext cx="1765935" cy="369332"/>
          </a:xfrm>
          <a:prstGeom prst="rect">
            <a:avLst/>
          </a:prstGeom>
          <a:noFill/>
        </p:spPr>
        <p:txBody>
          <a:bodyPr wrap="square" rtlCol="0">
            <a:spAutoFit/>
          </a:bodyPr>
          <a:lstStyle/>
          <a:p>
            <a:r>
              <a:rPr lang="en-GB" dirty="0">
                <a:solidFill>
                  <a:schemeClr val="accent1"/>
                </a:solidFill>
              </a:rPr>
              <a:t>Falling Action</a:t>
            </a:r>
          </a:p>
        </p:txBody>
      </p:sp>
      <p:sp>
        <p:nvSpPr>
          <p:cNvPr id="6" name="TextBox 5"/>
          <p:cNvSpPr txBox="1"/>
          <p:nvPr/>
        </p:nvSpPr>
        <p:spPr>
          <a:xfrm>
            <a:off x="3260971" y="3979212"/>
            <a:ext cx="184731" cy="369332"/>
          </a:xfrm>
          <a:prstGeom prst="rect">
            <a:avLst/>
          </a:prstGeom>
          <a:noFill/>
        </p:spPr>
        <p:txBody>
          <a:bodyPr wrap="none" rtlCol="0">
            <a:spAutoFit/>
          </a:bodyPr>
          <a:lstStyle/>
          <a:p>
            <a:endParaRPr lang="en-GB" dirty="0"/>
          </a:p>
        </p:txBody>
      </p:sp>
      <p:sp>
        <p:nvSpPr>
          <p:cNvPr id="22" name="TextBox 21"/>
          <p:cNvSpPr txBox="1"/>
          <p:nvPr/>
        </p:nvSpPr>
        <p:spPr>
          <a:xfrm>
            <a:off x="2641442" y="3003149"/>
            <a:ext cx="184731" cy="369332"/>
          </a:xfrm>
          <a:prstGeom prst="rect">
            <a:avLst/>
          </a:prstGeom>
          <a:noFill/>
        </p:spPr>
        <p:txBody>
          <a:bodyPr wrap="none" rtlCol="0">
            <a:spAutoFit/>
          </a:bodyPr>
          <a:lstStyle/>
          <a:p>
            <a:endParaRPr lang="en-GB" dirty="0"/>
          </a:p>
        </p:txBody>
      </p:sp>
      <p:sp>
        <p:nvSpPr>
          <p:cNvPr id="23" name="TextBox 22"/>
          <p:cNvSpPr txBox="1"/>
          <p:nvPr/>
        </p:nvSpPr>
        <p:spPr>
          <a:xfrm>
            <a:off x="2332607" y="2742900"/>
            <a:ext cx="184731" cy="369332"/>
          </a:xfrm>
          <a:prstGeom prst="rect">
            <a:avLst/>
          </a:prstGeom>
          <a:noFill/>
        </p:spPr>
        <p:txBody>
          <a:bodyPr wrap="none" rtlCol="0">
            <a:spAutoFit/>
          </a:bodyPr>
          <a:lstStyle/>
          <a:p>
            <a:endParaRPr lang="en-GB" dirty="0">
              <a:solidFill>
                <a:srgbClr val="00B050"/>
              </a:solidFill>
            </a:endParaRPr>
          </a:p>
        </p:txBody>
      </p:sp>
      <p:sp>
        <p:nvSpPr>
          <p:cNvPr id="24" name="TextBox 23"/>
          <p:cNvSpPr txBox="1"/>
          <p:nvPr/>
        </p:nvSpPr>
        <p:spPr>
          <a:xfrm>
            <a:off x="2205653" y="3344311"/>
            <a:ext cx="2063257" cy="369332"/>
          </a:xfrm>
          <a:prstGeom prst="rect">
            <a:avLst/>
          </a:prstGeom>
          <a:noFill/>
        </p:spPr>
        <p:txBody>
          <a:bodyPr wrap="none" rtlCol="0">
            <a:spAutoFit/>
          </a:bodyPr>
          <a:lstStyle/>
          <a:p>
            <a:r>
              <a:rPr lang="en-GB" dirty="0"/>
              <a:t>God sends prophets</a:t>
            </a:r>
          </a:p>
        </p:txBody>
      </p:sp>
      <p:sp>
        <p:nvSpPr>
          <p:cNvPr id="25" name="TextBox 24"/>
          <p:cNvSpPr txBox="1"/>
          <p:nvPr/>
        </p:nvSpPr>
        <p:spPr>
          <a:xfrm>
            <a:off x="5595916" y="1697813"/>
            <a:ext cx="3441840" cy="369332"/>
          </a:xfrm>
          <a:prstGeom prst="rect">
            <a:avLst/>
          </a:prstGeom>
          <a:noFill/>
        </p:spPr>
        <p:txBody>
          <a:bodyPr wrap="none" rtlCol="0">
            <a:spAutoFit/>
          </a:bodyPr>
          <a:lstStyle/>
          <a:p>
            <a:r>
              <a:rPr lang="en-GB" dirty="0"/>
              <a:t>Mohammed – seal of the prophets</a:t>
            </a:r>
          </a:p>
        </p:txBody>
      </p:sp>
      <p:sp>
        <p:nvSpPr>
          <p:cNvPr id="27" name="TextBox 26"/>
          <p:cNvSpPr txBox="1"/>
          <p:nvPr/>
        </p:nvSpPr>
        <p:spPr>
          <a:xfrm>
            <a:off x="3220701" y="2388764"/>
            <a:ext cx="184731" cy="369332"/>
          </a:xfrm>
          <a:prstGeom prst="rect">
            <a:avLst/>
          </a:prstGeom>
          <a:noFill/>
        </p:spPr>
        <p:txBody>
          <a:bodyPr wrap="none" rtlCol="0">
            <a:spAutoFit/>
          </a:bodyPr>
          <a:lstStyle/>
          <a:p>
            <a:endParaRPr lang="en-GB" dirty="0">
              <a:solidFill>
                <a:srgbClr val="00B050"/>
              </a:solidFill>
            </a:endParaRPr>
          </a:p>
        </p:txBody>
      </p:sp>
      <p:sp>
        <p:nvSpPr>
          <p:cNvPr id="29" name="TextBox 28"/>
          <p:cNvSpPr txBox="1"/>
          <p:nvPr/>
        </p:nvSpPr>
        <p:spPr>
          <a:xfrm>
            <a:off x="6293401" y="2041008"/>
            <a:ext cx="184731" cy="369332"/>
          </a:xfrm>
          <a:prstGeom prst="rect">
            <a:avLst/>
          </a:prstGeom>
          <a:noFill/>
        </p:spPr>
        <p:txBody>
          <a:bodyPr wrap="none" rtlCol="0">
            <a:spAutoFit/>
          </a:bodyPr>
          <a:lstStyle/>
          <a:p>
            <a:endParaRPr lang="en-GB" dirty="0"/>
          </a:p>
        </p:txBody>
      </p:sp>
      <p:sp>
        <p:nvSpPr>
          <p:cNvPr id="30" name="TextBox 29"/>
          <p:cNvSpPr txBox="1"/>
          <p:nvPr/>
        </p:nvSpPr>
        <p:spPr>
          <a:xfrm>
            <a:off x="6629499" y="2458045"/>
            <a:ext cx="184731" cy="369332"/>
          </a:xfrm>
          <a:prstGeom prst="rect">
            <a:avLst/>
          </a:prstGeom>
          <a:noFill/>
        </p:spPr>
        <p:txBody>
          <a:bodyPr wrap="none" rtlCol="0">
            <a:spAutoFit/>
          </a:bodyPr>
          <a:lstStyle/>
          <a:p>
            <a:endParaRPr lang="en-GB" dirty="0"/>
          </a:p>
        </p:txBody>
      </p:sp>
      <p:sp>
        <p:nvSpPr>
          <p:cNvPr id="31" name="TextBox 30"/>
          <p:cNvSpPr txBox="1"/>
          <p:nvPr/>
        </p:nvSpPr>
        <p:spPr>
          <a:xfrm>
            <a:off x="7122485" y="2846765"/>
            <a:ext cx="184731" cy="369332"/>
          </a:xfrm>
          <a:prstGeom prst="rect">
            <a:avLst/>
          </a:prstGeom>
          <a:noFill/>
        </p:spPr>
        <p:txBody>
          <a:bodyPr wrap="none" rtlCol="0">
            <a:spAutoFit/>
          </a:bodyPr>
          <a:lstStyle/>
          <a:p>
            <a:endParaRPr lang="en-GB" dirty="0"/>
          </a:p>
        </p:txBody>
      </p:sp>
      <p:sp>
        <p:nvSpPr>
          <p:cNvPr id="32" name="TextBox 31"/>
          <p:cNvSpPr txBox="1"/>
          <p:nvPr/>
        </p:nvSpPr>
        <p:spPr>
          <a:xfrm>
            <a:off x="7426073" y="3275937"/>
            <a:ext cx="184731" cy="369332"/>
          </a:xfrm>
          <a:prstGeom prst="rect">
            <a:avLst/>
          </a:prstGeom>
          <a:noFill/>
        </p:spPr>
        <p:txBody>
          <a:bodyPr wrap="none" rtlCol="0">
            <a:spAutoFit/>
          </a:bodyPr>
          <a:lstStyle/>
          <a:p>
            <a:endParaRPr lang="en-GB" dirty="0"/>
          </a:p>
        </p:txBody>
      </p:sp>
      <p:sp>
        <p:nvSpPr>
          <p:cNvPr id="33" name="TextBox 32"/>
          <p:cNvSpPr txBox="1"/>
          <p:nvPr/>
        </p:nvSpPr>
        <p:spPr>
          <a:xfrm>
            <a:off x="6999161" y="2615400"/>
            <a:ext cx="3323154" cy="923330"/>
          </a:xfrm>
          <a:prstGeom prst="rect">
            <a:avLst/>
          </a:prstGeom>
          <a:noFill/>
        </p:spPr>
        <p:txBody>
          <a:bodyPr wrap="none" rtlCol="0">
            <a:spAutoFit/>
          </a:bodyPr>
          <a:lstStyle/>
          <a:p>
            <a:r>
              <a:rPr lang="en-GB" dirty="0">
                <a:solidFill>
                  <a:srgbClr val="00B050"/>
                </a:solidFill>
              </a:rPr>
              <a:t>People respond by submitting </a:t>
            </a:r>
          </a:p>
          <a:p>
            <a:r>
              <a:rPr lang="en-GB" dirty="0">
                <a:solidFill>
                  <a:srgbClr val="00B050"/>
                </a:solidFill>
              </a:rPr>
              <a:t>to the will of God revealed by his </a:t>
            </a:r>
          </a:p>
          <a:p>
            <a:r>
              <a:rPr lang="en-GB" dirty="0">
                <a:solidFill>
                  <a:srgbClr val="00B050"/>
                </a:solidFill>
              </a:rPr>
              <a:t>     last prophet -Mohammed</a:t>
            </a:r>
          </a:p>
        </p:txBody>
      </p:sp>
      <p:sp>
        <p:nvSpPr>
          <p:cNvPr id="3" name="TextBox 2"/>
          <p:cNvSpPr txBox="1"/>
          <p:nvPr/>
        </p:nvSpPr>
        <p:spPr>
          <a:xfrm>
            <a:off x="2636881" y="2986311"/>
            <a:ext cx="2105448" cy="369332"/>
          </a:xfrm>
          <a:prstGeom prst="rect">
            <a:avLst/>
          </a:prstGeom>
          <a:noFill/>
        </p:spPr>
        <p:txBody>
          <a:bodyPr wrap="none" rtlCol="0">
            <a:spAutoFit/>
          </a:bodyPr>
          <a:lstStyle/>
          <a:p>
            <a:r>
              <a:rPr lang="en-GB" dirty="0"/>
              <a:t>Moses/Musa - Torah</a:t>
            </a:r>
          </a:p>
        </p:txBody>
      </p:sp>
      <p:sp>
        <p:nvSpPr>
          <p:cNvPr id="4" name="TextBox 3"/>
          <p:cNvSpPr txBox="1"/>
          <p:nvPr/>
        </p:nvSpPr>
        <p:spPr>
          <a:xfrm>
            <a:off x="3256277" y="2661236"/>
            <a:ext cx="1808508" cy="369332"/>
          </a:xfrm>
          <a:prstGeom prst="rect">
            <a:avLst/>
          </a:prstGeom>
          <a:noFill/>
        </p:spPr>
        <p:txBody>
          <a:bodyPr wrap="none" rtlCol="0">
            <a:spAutoFit/>
          </a:bodyPr>
          <a:lstStyle/>
          <a:p>
            <a:r>
              <a:rPr lang="en-GB" dirty="0"/>
              <a:t>Jesus/Isa - gospel</a:t>
            </a:r>
          </a:p>
        </p:txBody>
      </p:sp>
      <p:sp>
        <p:nvSpPr>
          <p:cNvPr id="7" name="TextBox 6"/>
          <p:cNvSpPr txBox="1"/>
          <p:nvPr/>
        </p:nvSpPr>
        <p:spPr>
          <a:xfrm>
            <a:off x="3507678" y="2208638"/>
            <a:ext cx="2137765" cy="369332"/>
          </a:xfrm>
          <a:prstGeom prst="rect">
            <a:avLst/>
          </a:prstGeom>
          <a:noFill/>
        </p:spPr>
        <p:txBody>
          <a:bodyPr wrap="none" rtlCol="0">
            <a:spAutoFit/>
          </a:bodyPr>
          <a:lstStyle/>
          <a:p>
            <a:r>
              <a:rPr lang="en-GB" dirty="0">
                <a:solidFill>
                  <a:schemeClr val="accent6"/>
                </a:solidFill>
              </a:rPr>
              <a:t>Messages corrupted </a:t>
            </a:r>
          </a:p>
        </p:txBody>
      </p:sp>
      <p:sp>
        <p:nvSpPr>
          <p:cNvPr id="8" name="TextBox 7"/>
          <p:cNvSpPr txBox="1"/>
          <p:nvPr/>
        </p:nvSpPr>
        <p:spPr>
          <a:xfrm>
            <a:off x="6492835" y="2219314"/>
            <a:ext cx="4319580" cy="369332"/>
          </a:xfrm>
          <a:prstGeom prst="rect">
            <a:avLst/>
          </a:prstGeom>
          <a:noFill/>
        </p:spPr>
        <p:txBody>
          <a:bodyPr wrap="none" rtlCol="0">
            <a:spAutoFit/>
          </a:bodyPr>
          <a:lstStyle/>
          <a:p>
            <a:r>
              <a:rPr lang="en-GB" dirty="0"/>
              <a:t>True message from God - Qur’an and Hadith</a:t>
            </a:r>
          </a:p>
        </p:txBody>
      </p:sp>
      <p:sp>
        <p:nvSpPr>
          <p:cNvPr id="10" name="TextBox 9"/>
          <p:cNvSpPr txBox="1"/>
          <p:nvPr/>
        </p:nvSpPr>
        <p:spPr>
          <a:xfrm>
            <a:off x="7955280" y="3966767"/>
            <a:ext cx="3029355" cy="369332"/>
          </a:xfrm>
          <a:prstGeom prst="rect">
            <a:avLst/>
          </a:prstGeom>
          <a:noFill/>
        </p:spPr>
        <p:txBody>
          <a:bodyPr wrap="none" rtlCol="0">
            <a:spAutoFit/>
          </a:bodyPr>
          <a:lstStyle/>
          <a:p>
            <a:r>
              <a:rPr lang="en-GB" dirty="0"/>
              <a:t>God judges -Day of judgement</a:t>
            </a:r>
          </a:p>
        </p:txBody>
      </p:sp>
      <p:sp>
        <p:nvSpPr>
          <p:cNvPr id="12" name="TextBox 11"/>
          <p:cNvSpPr txBox="1"/>
          <p:nvPr/>
        </p:nvSpPr>
        <p:spPr>
          <a:xfrm>
            <a:off x="8282483" y="4320540"/>
            <a:ext cx="1027782" cy="369332"/>
          </a:xfrm>
          <a:prstGeom prst="rect">
            <a:avLst/>
          </a:prstGeom>
          <a:noFill/>
        </p:spPr>
        <p:txBody>
          <a:bodyPr wrap="none" rtlCol="0">
            <a:spAutoFit/>
          </a:bodyPr>
          <a:lstStyle/>
          <a:p>
            <a:r>
              <a:rPr lang="en-GB" dirty="0"/>
              <a:t>Paradise </a:t>
            </a:r>
          </a:p>
        </p:txBody>
      </p:sp>
    </p:spTree>
    <p:extLst>
      <p:ext uri="{BB962C8B-B14F-4D97-AF65-F5344CB8AC3E}">
        <p14:creationId xmlns:p14="http://schemas.microsoft.com/office/powerpoint/2010/main" val="36725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5720"/>
            <a:ext cx="12192000" cy="6918008"/>
          </a:xfrm>
          <a:prstGeom prst="rect">
            <a:avLst/>
          </a:prstGeom>
        </p:spPr>
      </p:pic>
      <p:sp>
        <p:nvSpPr>
          <p:cNvPr id="2" name="Title 1"/>
          <p:cNvSpPr>
            <a:spLocks noGrp="1"/>
          </p:cNvSpPr>
          <p:nvPr>
            <p:ph type="title"/>
          </p:nvPr>
        </p:nvSpPr>
        <p:spPr>
          <a:xfrm>
            <a:off x="7189470" y="365125"/>
            <a:ext cx="4164330" cy="1325563"/>
          </a:xfrm>
        </p:spPr>
        <p:txBody>
          <a:bodyPr/>
          <a:lstStyle/>
          <a:p>
            <a:r>
              <a:rPr lang="en-GB" dirty="0">
                <a:latin typeface="Blackadder ITC" panose="04020505051007020D02" pitchFamily="82" charset="0"/>
              </a:rPr>
              <a:t>Narratives</a:t>
            </a:r>
          </a:p>
        </p:txBody>
      </p:sp>
      <p:sp>
        <p:nvSpPr>
          <p:cNvPr id="3" name="Content Placeholder 2"/>
          <p:cNvSpPr>
            <a:spLocks noGrp="1"/>
          </p:cNvSpPr>
          <p:nvPr>
            <p:ph idx="1"/>
          </p:nvPr>
        </p:nvSpPr>
        <p:spPr>
          <a:xfrm>
            <a:off x="6446520" y="1837055"/>
            <a:ext cx="4766310" cy="4351338"/>
          </a:xfrm>
        </p:spPr>
        <p:txBody>
          <a:bodyPr>
            <a:normAutofit lnSpcReduction="10000"/>
          </a:bodyPr>
          <a:lstStyle/>
          <a:p>
            <a:r>
              <a:rPr lang="en-GB" sz="3200" dirty="0">
                <a:latin typeface="Blackadder ITC" panose="04020505051007020D02" pitchFamily="82" charset="0"/>
              </a:rPr>
              <a:t>Introduction</a:t>
            </a:r>
          </a:p>
          <a:p>
            <a:r>
              <a:rPr lang="en-GB" sz="3200" dirty="0">
                <a:latin typeface="Blackadder ITC" panose="04020505051007020D02" pitchFamily="82" charset="0"/>
              </a:rPr>
              <a:t>Worldviews review</a:t>
            </a:r>
          </a:p>
          <a:p>
            <a:r>
              <a:rPr lang="en-GB" sz="3200" dirty="0">
                <a:latin typeface="Blackadder ITC" panose="04020505051007020D02" pitchFamily="82" charset="0"/>
              </a:rPr>
              <a:t>How are worldviews formed </a:t>
            </a:r>
          </a:p>
          <a:p>
            <a:pPr marL="0" indent="0">
              <a:buNone/>
            </a:pPr>
            <a:r>
              <a:rPr lang="en-GB" sz="3200" dirty="0">
                <a:latin typeface="Blackadder ITC" panose="04020505051007020D02" pitchFamily="82" charset="0"/>
              </a:rPr>
              <a:t>     – the role of narrative</a:t>
            </a:r>
          </a:p>
          <a:p>
            <a:r>
              <a:rPr lang="en-GB" sz="3200" dirty="0">
                <a:latin typeface="Blackadder ITC" panose="04020505051007020D02" pitchFamily="82" charset="0"/>
              </a:rPr>
              <a:t>The role of Narrative – </a:t>
            </a:r>
          </a:p>
          <a:p>
            <a:pPr marL="0" indent="0">
              <a:buNone/>
            </a:pPr>
            <a:r>
              <a:rPr lang="en-GB" sz="3200" dirty="0">
                <a:latin typeface="Blackadder ITC" panose="04020505051007020D02" pitchFamily="82" charset="0"/>
              </a:rPr>
              <a:t>	Judaism</a:t>
            </a:r>
          </a:p>
          <a:p>
            <a:pPr marL="0" indent="0">
              <a:buNone/>
            </a:pPr>
            <a:r>
              <a:rPr lang="en-GB" sz="3200" dirty="0">
                <a:latin typeface="Blackadder ITC" panose="04020505051007020D02" pitchFamily="82" charset="0"/>
              </a:rPr>
              <a:t> 	Christianity</a:t>
            </a:r>
          </a:p>
          <a:p>
            <a:pPr marL="0" indent="0">
              <a:buNone/>
            </a:pPr>
            <a:r>
              <a:rPr lang="en-GB" sz="3200" dirty="0">
                <a:latin typeface="Blackadder ITC" panose="04020505051007020D02" pitchFamily="82" charset="0"/>
              </a:rPr>
              <a:t>	Islam</a:t>
            </a:r>
          </a:p>
          <a:p>
            <a:endParaRPr lang="en-GB" dirty="0"/>
          </a:p>
          <a:p>
            <a:endParaRPr lang="en-GB" dirty="0"/>
          </a:p>
          <a:p>
            <a:endParaRPr lang="en-GB" dirty="0"/>
          </a:p>
        </p:txBody>
      </p:sp>
    </p:spTree>
    <p:extLst>
      <p:ext uri="{BB962C8B-B14F-4D97-AF65-F5344CB8AC3E}">
        <p14:creationId xmlns:p14="http://schemas.microsoft.com/office/powerpoint/2010/main" val="2063590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7781"/>
            <a:ext cx="12192000" cy="6943725"/>
          </a:xfrm>
          <a:prstGeom prst="rect">
            <a:avLst/>
          </a:prstGeom>
        </p:spPr>
      </p:pic>
      <p:sp>
        <p:nvSpPr>
          <p:cNvPr id="2" name="Title 1"/>
          <p:cNvSpPr>
            <a:spLocks noGrp="1"/>
          </p:cNvSpPr>
          <p:nvPr>
            <p:ph type="title"/>
          </p:nvPr>
        </p:nvSpPr>
        <p:spPr>
          <a:xfrm>
            <a:off x="1154430" y="365125"/>
            <a:ext cx="10199370" cy="1325563"/>
          </a:xfrm>
        </p:spPr>
        <p:txBody>
          <a:bodyPr>
            <a:noAutofit/>
          </a:bodyPr>
          <a:lstStyle/>
          <a:p>
            <a:r>
              <a:rPr lang="en-GB" sz="4800" dirty="0">
                <a:latin typeface="Blackadder ITC" panose="04020505051007020D02" pitchFamily="82" charset="0"/>
              </a:rPr>
              <a:t>What is the narrative </a:t>
            </a:r>
            <a:br>
              <a:rPr lang="en-GB" sz="4800" dirty="0">
                <a:latin typeface="Blackadder ITC" panose="04020505051007020D02" pitchFamily="82" charset="0"/>
              </a:rPr>
            </a:br>
            <a:r>
              <a:rPr lang="en-GB" sz="4800" dirty="0">
                <a:latin typeface="Blackadder ITC" panose="04020505051007020D02" pitchFamily="82" charset="0"/>
              </a:rPr>
              <a:t>for Jews, Christians and   Muslims?</a:t>
            </a:r>
          </a:p>
        </p:txBody>
      </p:sp>
      <p:sp>
        <p:nvSpPr>
          <p:cNvPr id="3" name="Content Placeholder 2"/>
          <p:cNvSpPr>
            <a:spLocks noGrp="1"/>
          </p:cNvSpPr>
          <p:nvPr>
            <p:ph idx="1"/>
          </p:nvPr>
        </p:nvSpPr>
        <p:spPr>
          <a:xfrm>
            <a:off x="1417320" y="1825625"/>
            <a:ext cx="9936480" cy="4351338"/>
          </a:xfrm>
        </p:spPr>
        <p:txBody>
          <a:bodyPr/>
          <a:lstStyle/>
          <a:p>
            <a:pPr marL="0" indent="0">
              <a:buNone/>
            </a:pPr>
            <a:r>
              <a:rPr lang="en-GB" sz="3600" dirty="0">
                <a:latin typeface="Blackadder ITC" panose="04020505051007020D02" pitchFamily="82" charset="0"/>
              </a:rPr>
              <a:t>Similarities? 				            Differences?</a:t>
            </a:r>
          </a:p>
          <a:p>
            <a:pPr marL="0" indent="0">
              <a:buNone/>
            </a:pPr>
            <a:endParaRPr lang="en-GB" sz="3600" dirty="0">
              <a:latin typeface="Blackadder ITC" panose="04020505051007020D02" pitchFamily="82" charset="0"/>
            </a:endParaRPr>
          </a:p>
          <a:p>
            <a:r>
              <a:rPr lang="en-GB" sz="3600" dirty="0">
                <a:latin typeface="Blackadder ITC" panose="04020505051007020D02" pitchFamily="82" charset="0"/>
              </a:rPr>
              <a:t>Creation</a:t>
            </a:r>
          </a:p>
          <a:p>
            <a:r>
              <a:rPr lang="en-GB" sz="3600" dirty="0">
                <a:latin typeface="Blackadder ITC" panose="04020505051007020D02" pitchFamily="82" charset="0"/>
              </a:rPr>
              <a:t>Noah</a:t>
            </a:r>
          </a:p>
          <a:p>
            <a:r>
              <a:rPr lang="en-GB" sz="3600" dirty="0">
                <a:latin typeface="Blackadder ITC" panose="04020505051007020D02" pitchFamily="82" charset="0"/>
              </a:rPr>
              <a:t>Abraham</a:t>
            </a:r>
          </a:p>
          <a:p>
            <a:r>
              <a:rPr lang="en-GB" sz="3600" dirty="0">
                <a:latin typeface="Blackadder ITC" panose="04020505051007020D02" pitchFamily="82" charset="0"/>
              </a:rPr>
              <a:t>Sodom and Gomorrah</a:t>
            </a:r>
          </a:p>
          <a:p>
            <a:r>
              <a:rPr lang="en-GB" sz="3600" dirty="0">
                <a:latin typeface="Blackadder ITC" panose="04020505051007020D02" pitchFamily="82" charset="0"/>
              </a:rPr>
              <a:t>David</a:t>
            </a:r>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76031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7999"/>
          </a:xfrm>
          <a:prstGeom prst="rect">
            <a:avLst/>
          </a:prstGeom>
        </p:spPr>
      </p:pic>
      <p:sp>
        <p:nvSpPr>
          <p:cNvPr id="2" name="Title 1"/>
          <p:cNvSpPr>
            <a:spLocks noGrp="1"/>
          </p:cNvSpPr>
          <p:nvPr>
            <p:ph type="title"/>
          </p:nvPr>
        </p:nvSpPr>
        <p:spPr>
          <a:xfrm>
            <a:off x="2514600" y="387985"/>
            <a:ext cx="8724900" cy="1325563"/>
          </a:xfrm>
        </p:spPr>
        <p:txBody>
          <a:bodyPr>
            <a:normAutofit/>
          </a:bodyPr>
          <a:lstStyle/>
          <a:p>
            <a:r>
              <a:rPr lang="en-GB" sz="5400" dirty="0">
                <a:latin typeface="Blackadder ITC" panose="04020505051007020D02" pitchFamily="82" charset="0"/>
              </a:rPr>
              <a:t>The Abrahamic religions</a:t>
            </a:r>
          </a:p>
        </p:txBody>
      </p:sp>
      <p:sp>
        <p:nvSpPr>
          <p:cNvPr id="3" name="Content Placeholder 2"/>
          <p:cNvSpPr>
            <a:spLocks noGrp="1"/>
          </p:cNvSpPr>
          <p:nvPr>
            <p:ph idx="1"/>
          </p:nvPr>
        </p:nvSpPr>
        <p:spPr>
          <a:xfrm>
            <a:off x="6320790" y="1825625"/>
            <a:ext cx="5033010" cy="4351338"/>
          </a:xfrm>
        </p:spPr>
        <p:txBody>
          <a:bodyPr>
            <a:normAutofit fontScale="92500" lnSpcReduction="10000"/>
          </a:bodyPr>
          <a:lstStyle/>
          <a:p>
            <a:r>
              <a:rPr lang="en-GB" sz="3600" dirty="0">
                <a:latin typeface="Blackadder ITC" panose="04020505051007020D02" pitchFamily="82" charset="0"/>
              </a:rPr>
              <a:t>Parallels – all three founded </a:t>
            </a:r>
          </a:p>
          <a:p>
            <a:pPr marL="0" indent="0">
              <a:buNone/>
            </a:pPr>
            <a:r>
              <a:rPr lang="en-GB" sz="3600" dirty="0">
                <a:latin typeface="Blackadder ITC" panose="04020505051007020D02" pitchFamily="82" charset="0"/>
              </a:rPr>
              <a:t>in the Middle East</a:t>
            </a:r>
          </a:p>
          <a:p>
            <a:r>
              <a:rPr lang="en-GB" sz="3600" dirty="0">
                <a:latin typeface="Blackadder ITC" panose="04020505051007020D02" pitchFamily="82" charset="0"/>
              </a:rPr>
              <a:t>Abraham – common patriarchal figure</a:t>
            </a:r>
          </a:p>
          <a:p>
            <a:r>
              <a:rPr lang="en-GB" sz="3600" dirty="0">
                <a:latin typeface="Blackadder ITC" panose="04020505051007020D02" pitchFamily="82" charset="0"/>
              </a:rPr>
              <a:t>Future hope – judgment day, heaven.</a:t>
            </a:r>
          </a:p>
          <a:p>
            <a:r>
              <a:rPr lang="en-GB" sz="3600" dirty="0">
                <a:latin typeface="Blackadder ITC" panose="04020505051007020D02" pitchFamily="82" charset="0"/>
              </a:rPr>
              <a:t>Messianic age (Judaism) </a:t>
            </a:r>
          </a:p>
          <a:p>
            <a:pPr marL="0" indent="0">
              <a:buNone/>
            </a:pPr>
            <a:r>
              <a:rPr lang="en-GB" sz="3600" dirty="0">
                <a:latin typeface="Blackadder ITC" panose="04020505051007020D02" pitchFamily="82" charset="0"/>
              </a:rPr>
              <a:t>Jesus returns to judge (Christianity and Islam)</a:t>
            </a:r>
          </a:p>
        </p:txBody>
      </p:sp>
      <p:pic>
        <p:nvPicPr>
          <p:cNvPr id="4" name="Picture 3"/>
          <p:cNvPicPr>
            <a:picLocks noChangeAspect="1"/>
          </p:cNvPicPr>
          <p:nvPr/>
        </p:nvPicPr>
        <p:blipFill>
          <a:blip r:embed="rId4"/>
          <a:stretch>
            <a:fillRect/>
          </a:stretch>
        </p:blipFill>
        <p:spPr>
          <a:xfrm>
            <a:off x="1605526" y="1910934"/>
            <a:ext cx="3480824" cy="3666906"/>
          </a:xfrm>
          <a:prstGeom prst="rect">
            <a:avLst/>
          </a:prstGeom>
        </p:spPr>
      </p:pic>
    </p:spTree>
    <p:extLst>
      <p:ext uri="{BB962C8B-B14F-4D97-AF65-F5344CB8AC3E}">
        <p14:creationId xmlns:p14="http://schemas.microsoft.com/office/powerpoint/2010/main" val="1670092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286500" y="1648301"/>
            <a:ext cx="1474470" cy="514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a:stretch>
            <a:fillRect/>
          </a:stretch>
        </p:blipFill>
        <p:spPr>
          <a:xfrm>
            <a:off x="0" y="0"/>
            <a:ext cx="12192000" cy="6857999"/>
          </a:xfrm>
          <a:prstGeom prst="rect">
            <a:avLst/>
          </a:prstGeom>
        </p:spPr>
      </p:pic>
      <p:sp>
        <p:nvSpPr>
          <p:cNvPr id="2" name="Title 1"/>
          <p:cNvSpPr>
            <a:spLocks noGrp="1"/>
          </p:cNvSpPr>
          <p:nvPr>
            <p:ph type="title"/>
          </p:nvPr>
        </p:nvSpPr>
        <p:spPr>
          <a:xfrm>
            <a:off x="2514600" y="387985"/>
            <a:ext cx="8724900" cy="1325563"/>
          </a:xfrm>
        </p:spPr>
        <p:txBody>
          <a:bodyPr>
            <a:normAutofit/>
          </a:bodyPr>
          <a:lstStyle/>
          <a:p>
            <a:r>
              <a:rPr lang="en-GB" sz="5400" dirty="0">
                <a:latin typeface="Blackadder ITC" panose="04020505051007020D02" pitchFamily="82" charset="0"/>
              </a:rPr>
              <a:t>The Abrahamic religions</a:t>
            </a:r>
          </a:p>
        </p:txBody>
      </p:sp>
      <p:sp>
        <p:nvSpPr>
          <p:cNvPr id="3" name="Content Placeholder 2"/>
          <p:cNvSpPr>
            <a:spLocks noGrp="1"/>
          </p:cNvSpPr>
          <p:nvPr>
            <p:ph idx="1"/>
          </p:nvPr>
        </p:nvSpPr>
        <p:spPr>
          <a:xfrm>
            <a:off x="1039091" y="1394460"/>
            <a:ext cx="10089573" cy="5014278"/>
          </a:xfrm>
        </p:spPr>
        <p:txBody>
          <a:bodyPr>
            <a:normAutofit lnSpcReduction="10000"/>
          </a:bodyPr>
          <a:lstStyle/>
          <a:p>
            <a:pPr marL="0" indent="0">
              <a:buNone/>
            </a:pPr>
            <a:r>
              <a:rPr lang="en-GB" sz="3600" dirty="0">
                <a:latin typeface="Blackadder ITC" panose="04020505051007020D02" pitchFamily="82" charset="0"/>
              </a:rPr>
              <a:t>Narrative differences?</a:t>
            </a:r>
          </a:p>
          <a:p>
            <a:pPr marL="0" indent="0">
              <a:buNone/>
            </a:pPr>
            <a:r>
              <a:rPr lang="en-GB" sz="3600" dirty="0">
                <a:latin typeface="Blackadder ITC" panose="04020505051007020D02" pitchFamily="82" charset="0"/>
              </a:rPr>
              <a:t>Creation     Noah     Abraham                  Isaac 	</a:t>
            </a:r>
            <a:r>
              <a:rPr lang="en-GB" sz="3600" dirty="0">
                <a:solidFill>
                  <a:schemeClr val="accent1"/>
                </a:solidFill>
                <a:latin typeface="Blackadder ITC" panose="04020505051007020D02" pitchFamily="82" charset="0"/>
              </a:rPr>
              <a:t>       Judaism</a:t>
            </a:r>
          </a:p>
          <a:p>
            <a:pPr marL="0" indent="0">
              <a:buNone/>
            </a:pPr>
            <a:r>
              <a:rPr lang="en-GB" sz="3600" dirty="0">
                <a:latin typeface="Blackadder ITC" panose="04020505051007020D02" pitchFamily="82" charset="0"/>
              </a:rPr>
              <a:t>						    Ishmael	         </a:t>
            </a:r>
            <a:r>
              <a:rPr lang="en-GB" sz="3600" dirty="0">
                <a:solidFill>
                  <a:schemeClr val="accent1"/>
                </a:solidFill>
                <a:latin typeface="Blackadder ITC" panose="04020505051007020D02" pitchFamily="82" charset="0"/>
              </a:rPr>
              <a:t>Islam</a:t>
            </a:r>
          </a:p>
          <a:p>
            <a:pPr marL="0" indent="0">
              <a:buNone/>
            </a:pPr>
            <a:r>
              <a:rPr lang="en-GB" sz="3600" dirty="0">
                <a:latin typeface="Blackadder ITC" panose="04020505051007020D02" pitchFamily="82" charset="0"/>
              </a:rPr>
              <a:t>Examine these 3 Creation narratives – what differences can you identify?</a:t>
            </a:r>
          </a:p>
          <a:p>
            <a:pPr marL="0" indent="0">
              <a:buNone/>
            </a:pPr>
            <a:r>
              <a:rPr lang="en-GB" sz="3600" dirty="0">
                <a:latin typeface="Blackadder ITC" panose="04020505051007020D02" pitchFamily="82" charset="0"/>
              </a:rPr>
              <a:t>Judaism – </a:t>
            </a:r>
            <a:r>
              <a:rPr lang="en-GB" sz="3600" dirty="0">
                <a:latin typeface="Blackadder ITC" panose="04020505051007020D02" pitchFamily="82" charset="0"/>
                <a:hlinkClick r:id="rId4"/>
              </a:rPr>
              <a:t>https://www.youtube.com/watch?v=lre-LLz-UzE</a:t>
            </a:r>
            <a:r>
              <a:rPr lang="en-GB" sz="3600" dirty="0">
                <a:latin typeface="Blackadder ITC" panose="04020505051007020D02" pitchFamily="82" charset="0"/>
              </a:rPr>
              <a:t> </a:t>
            </a:r>
          </a:p>
          <a:p>
            <a:pPr marL="0" indent="0">
              <a:buNone/>
            </a:pPr>
            <a:r>
              <a:rPr lang="en-GB" sz="3600" dirty="0">
                <a:latin typeface="Blackadder ITC" panose="04020505051007020D02" pitchFamily="82" charset="0"/>
              </a:rPr>
              <a:t>Christianity - </a:t>
            </a:r>
            <a:r>
              <a:rPr lang="en-GB" sz="3600" dirty="0">
                <a:latin typeface="Blackadder ITC" panose="04020505051007020D02" pitchFamily="82" charset="0"/>
                <a:hlinkClick r:id="rId5"/>
              </a:rPr>
              <a:t>https://www.youtube.com/watch?v=9v1MMQUgNDo</a:t>
            </a:r>
            <a:r>
              <a:rPr lang="en-GB" sz="3600" dirty="0">
                <a:latin typeface="Blackadder ITC" panose="04020505051007020D02" pitchFamily="82" charset="0"/>
              </a:rPr>
              <a:t> </a:t>
            </a:r>
          </a:p>
          <a:p>
            <a:pPr marL="0" indent="0">
              <a:buNone/>
            </a:pPr>
            <a:r>
              <a:rPr lang="en-GB" sz="3600" dirty="0">
                <a:latin typeface="Blackadder ITC" panose="04020505051007020D02" pitchFamily="82" charset="0"/>
              </a:rPr>
              <a:t>Islam - </a:t>
            </a:r>
            <a:r>
              <a:rPr lang="en-GB" sz="3600" dirty="0">
                <a:latin typeface="Blackadder ITC" panose="04020505051007020D02" pitchFamily="82" charset="0"/>
                <a:hlinkClick r:id="rId6"/>
              </a:rPr>
              <a:t>https://www.youtube.com/watch?v=EP17iaAfQlg</a:t>
            </a:r>
            <a:r>
              <a:rPr lang="en-GB" sz="3600" dirty="0">
                <a:latin typeface="Blackadder ITC" panose="04020505051007020D02" pitchFamily="82" charset="0"/>
              </a:rPr>
              <a:t> </a:t>
            </a:r>
          </a:p>
        </p:txBody>
      </p:sp>
      <p:cxnSp>
        <p:nvCxnSpPr>
          <p:cNvPr id="14" name="Straight Arrow Connector 13"/>
          <p:cNvCxnSpPr/>
          <p:nvPr/>
        </p:nvCxnSpPr>
        <p:spPr>
          <a:xfrm>
            <a:off x="2926080" y="2308860"/>
            <a:ext cx="274320" cy="642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a:off x="4183380" y="2315289"/>
            <a:ext cx="274320" cy="642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flipV="1">
            <a:off x="6084570" y="2101533"/>
            <a:ext cx="777240" cy="17073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a:off x="6084570" y="2472372"/>
            <a:ext cx="777240" cy="5029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p:cNvCxnSpPr/>
          <p:nvPr/>
        </p:nvCxnSpPr>
        <p:spPr>
          <a:xfrm>
            <a:off x="8081010" y="2247106"/>
            <a:ext cx="937260" cy="36592"/>
          </a:xfrm>
          <a:prstGeom prst="straightConnector1">
            <a:avLst/>
          </a:prstGeom>
          <a:ln>
            <a:solidFill>
              <a:schemeClr val="accent1"/>
            </a:solidFill>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a:off x="8321040" y="2975292"/>
            <a:ext cx="69723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16993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286500" y="1648301"/>
            <a:ext cx="1474470" cy="514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a:stretch>
            <a:fillRect/>
          </a:stretch>
        </p:blipFill>
        <p:spPr>
          <a:xfrm>
            <a:off x="0" y="0"/>
            <a:ext cx="12192000" cy="6857999"/>
          </a:xfrm>
          <a:prstGeom prst="rect">
            <a:avLst/>
          </a:prstGeom>
        </p:spPr>
      </p:pic>
      <p:sp>
        <p:nvSpPr>
          <p:cNvPr id="2" name="Title 1"/>
          <p:cNvSpPr>
            <a:spLocks noGrp="1"/>
          </p:cNvSpPr>
          <p:nvPr>
            <p:ph type="title"/>
          </p:nvPr>
        </p:nvSpPr>
        <p:spPr>
          <a:xfrm>
            <a:off x="2514600" y="387985"/>
            <a:ext cx="8724900" cy="1325563"/>
          </a:xfrm>
        </p:spPr>
        <p:txBody>
          <a:bodyPr>
            <a:normAutofit/>
          </a:bodyPr>
          <a:lstStyle/>
          <a:p>
            <a:r>
              <a:rPr lang="en-GB" sz="5400" dirty="0">
                <a:latin typeface="Blackadder ITC" panose="04020505051007020D02" pitchFamily="82" charset="0"/>
              </a:rPr>
              <a:t>The Abrahamic religions</a:t>
            </a:r>
          </a:p>
        </p:txBody>
      </p:sp>
      <p:sp>
        <p:nvSpPr>
          <p:cNvPr id="3" name="Content Placeholder 2"/>
          <p:cNvSpPr>
            <a:spLocks noGrp="1"/>
          </p:cNvSpPr>
          <p:nvPr>
            <p:ph idx="1"/>
          </p:nvPr>
        </p:nvSpPr>
        <p:spPr>
          <a:xfrm>
            <a:off x="1111827" y="1394460"/>
            <a:ext cx="10048009" cy="5014278"/>
          </a:xfrm>
        </p:spPr>
        <p:txBody>
          <a:bodyPr>
            <a:normAutofit lnSpcReduction="10000"/>
          </a:bodyPr>
          <a:lstStyle/>
          <a:p>
            <a:pPr marL="0" indent="0">
              <a:buNone/>
            </a:pPr>
            <a:r>
              <a:rPr lang="en-GB" sz="3600" dirty="0">
                <a:latin typeface="Blackadder ITC" panose="04020505051007020D02" pitchFamily="82" charset="0"/>
              </a:rPr>
              <a:t>Examples of narrative differences?</a:t>
            </a:r>
          </a:p>
          <a:p>
            <a:pPr marL="0" indent="0">
              <a:buNone/>
            </a:pPr>
            <a:r>
              <a:rPr lang="en-GB" sz="3600" dirty="0">
                <a:latin typeface="Blackadder ITC" panose="04020505051007020D02" pitchFamily="82" charset="0"/>
              </a:rPr>
              <a:t>Sacrifice Isaac (Judaism and Christianity) Genesis 22:1-19</a:t>
            </a:r>
          </a:p>
          <a:p>
            <a:pPr marL="0" indent="0">
              <a:buNone/>
            </a:pPr>
            <a:r>
              <a:rPr lang="en-GB" sz="3600" dirty="0">
                <a:latin typeface="Blackadder ITC" panose="04020505051007020D02" pitchFamily="82" charset="0"/>
              </a:rPr>
              <a:t>		Ishmael (Islam)</a:t>
            </a:r>
            <a:r>
              <a:rPr lang="en-GB" sz="3600" dirty="0"/>
              <a:t> </a:t>
            </a:r>
            <a:r>
              <a:rPr lang="en-GB" sz="3200" dirty="0">
                <a:latin typeface="Blackadder ITC" panose="04020505051007020D02" pitchFamily="82" charset="0"/>
              </a:rPr>
              <a:t>Qur'ân verse 37:99- 109</a:t>
            </a:r>
          </a:p>
          <a:p>
            <a:pPr marL="0" indent="0">
              <a:buNone/>
            </a:pPr>
            <a:r>
              <a:rPr lang="en-GB" sz="3600" dirty="0">
                <a:latin typeface="Blackadder ITC" panose="04020505051007020D02" pitchFamily="82" charset="0"/>
              </a:rPr>
              <a:t>Testing soldiers – Gideon(Judaism and Christianity) 			                           Judges 7</a:t>
            </a:r>
          </a:p>
          <a:p>
            <a:pPr marL="0" indent="0">
              <a:buNone/>
            </a:pPr>
            <a:r>
              <a:rPr lang="en-GB" sz="3600" dirty="0">
                <a:latin typeface="Blackadder ITC" panose="04020505051007020D02" pitchFamily="82" charset="0"/>
              </a:rPr>
              <a:t>			Saul (</a:t>
            </a:r>
            <a:r>
              <a:rPr lang="en-GB" sz="3600" i="1" dirty="0" err="1"/>
              <a:t>Ṭālūt</a:t>
            </a:r>
            <a:r>
              <a:rPr lang="en-GB" sz="3600" dirty="0" err="1"/>
              <a:t>,</a:t>
            </a:r>
            <a:r>
              <a:rPr lang="en-GB" sz="3600" dirty="0" err="1">
                <a:latin typeface="Blackadder ITC" panose="04020505051007020D02" pitchFamily="82" charset="0"/>
              </a:rPr>
              <a:t>Islam</a:t>
            </a:r>
            <a:r>
              <a:rPr lang="en-GB" sz="3600" dirty="0">
                <a:latin typeface="Blackadder ITC" panose="04020505051007020D02" pitchFamily="82" charset="0"/>
              </a:rPr>
              <a:t>) Surat al-</a:t>
            </a:r>
            <a:r>
              <a:rPr lang="en-GB" sz="3600" dirty="0" err="1">
                <a:latin typeface="Blackadder ITC" panose="04020505051007020D02" pitchFamily="82" charset="0"/>
              </a:rPr>
              <a:t>Baqara</a:t>
            </a:r>
            <a:r>
              <a:rPr lang="en-GB" sz="3600" dirty="0">
                <a:latin typeface="Blackadder ITC" panose="04020505051007020D02" pitchFamily="82" charset="0"/>
              </a:rPr>
              <a:t> 				2:246 – 252</a:t>
            </a:r>
          </a:p>
          <a:p>
            <a:pPr marL="0" indent="0">
              <a:buNone/>
            </a:pPr>
            <a:r>
              <a:rPr lang="en-GB" sz="3600" dirty="0">
                <a:latin typeface="Blackadder ITC" panose="04020505051007020D02" pitchFamily="82" charset="0"/>
              </a:rPr>
              <a:t>Examine each text – what impact does this narrative difference 				have?</a:t>
            </a:r>
          </a:p>
        </p:txBody>
      </p:sp>
    </p:spTree>
    <p:extLst>
      <p:ext uri="{BB962C8B-B14F-4D97-AF65-F5344CB8AC3E}">
        <p14:creationId xmlns:p14="http://schemas.microsoft.com/office/powerpoint/2010/main" val="2318534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7999"/>
          </a:xfrm>
          <a:prstGeom prst="rect">
            <a:avLst/>
          </a:prstGeom>
        </p:spPr>
      </p:pic>
      <p:sp>
        <p:nvSpPr>
          <p:cNvPr id="2" name="Title 1"/>
          <p:cNvSpPr>
            <a:spLocks noGrp="1"/>
          </p:cNvSpPr>
          <p:nvPr>
            <p:ph type="title"/>
          </p:nvPr>
        </p:nvSpPr>
        <p:spPr>
          <a:xfrm>
            <a:off x="1775460" y="137970"/>
            <a:ext cx="10515600" cy="1325563"/>
          </a:xfrm>
        </p:spPr>
        <p:txBody>
          <a:bodyPr/>
          <a:lstStyle/>
          <a:p>
            <a:r>
              <a:rPr lang="en-GB" dirty="0">
                <a:latin typeface="Blackadder ITC" panose="04020505051007020D02" pitchFamily="82" charset="0"/>
              </a:rPr>
              <a:t>References</a:t>
            </a:r>
          </a:p>
        </p:txBody>
      </p:sp>
      <p:sp>
        <p:nvSpPr>
          <p:cNvPr id="3" name="Content Placeholder 2"/>
          <p:cNvSpPr>
            <a:spLocks noGrp="1"/>
          </p:cNvSpPr>
          <p:nvPr>
            <p:ph idx="1"/>
          </p:nvPr>
        </p:nvSpPr>
        <p:spPr>
          <a:xfrm>
            <a:off x="1147849" y="1445318"/>
            <a:ext cx="10515600" cy="4351338"/>
          </a:xfrm>
        </p:spPr>
        <p:txBody>
          <a:bodyPr>
            <a:normAutofit fontScale="85000" lnSpcReduction="20000"/>
          </a:bodyPr>
          <a:lstStyle/>
          <a:p>
            <a:pPr marL="0" indent="0">
              <a:buNone/>
            </a:pPr>
            <a:r>
              <a:rPr lang="en-GB" dirty="0">
                <a:latin typeface="Blackadder ITC" panose="04020505051007020D02" pitchFamily="82" charset="0"/>
              </a:rPr>
              <a:t>Dostoevsky, F. (1848) </a:t>
            </a:r>
            <a:r>
              <a:rPr lang="en-GB" i="1" dirty="0">
                <a:latin typeface="Blackadder ITC" panose="04020505051007020D02" pitchFamily="82" charset="0"/>
              </a:rPr>
              <a:t>White nights and other stories</a:t>
            </a:r>
            <a:r>
              <a:rPr lang="en-GB" dirty="0">
                <a:latin typeface="Blackadder ITC" panose="04020505051007020D02" pitchFamily="82" charset="0"/>
              </a:rPr>
              <a:t>. New York: Macmillan, </a:t>
            </a:r>
          </a:p>
          <a:p>
            <a:pPr marL="0" indent="0">
              <a:buNone/>
            </a:pPr>
            <a:r>
              <a:rPr lang="en-GB" dirty="0">
                <a:latin typeface="Blackadder ITC" panose="04020505051007020D02" pitchFamily="82" charset="0"/>
              </a:rPr>
              <a:t>	1918 translation. </a:t>
            </a:r>
          </a:p>
          <a:p>
            <a:pPr marL="0" indent="0">
              <a:buNone/>
            </a:pPr>
            <a:r>
              <a:rPr lang="en-GB" dirty="0">
                <a:latin typeface="Blackadder ITC" panose="04020505051007020D02" pitchFamily="82" charset="0"/>
              </a:rPr>
              <a:t>Reed, E., </a:t>
            </a:r>
            <a:r>
              <a:rPr lang="en-GB" dirty="0" err="1">
                <a:latin typeface="Blackadder ITC" panose="04020505051007020D02" pitchFamily="82" charset="0"/>
              </a:rPr>
              <a:t>Freathy</a:t>
            </a:r>
            <a:r>
              <a:rPr lang="en-GB" dirty="0">
                <a:latin typeface="Blackadder ITC" panose="04020505051007020D02" pitchFamily="82" charset="0"/>
              </a:rPr>
              <a:t>, R., Cornwall, S. &amp; Davis, A. (2013) </a:t>
            </a:r>
            <a:r>
              <a:rPr lang="en-GB" i="1" dirty="0">
                <a:latin typeface="Blackadder ITC" panose="04020505051007020D02" pitchFamily="82" charset="0"/>
              </a:rPr>
              <a:t>Narrative Theology in</a:t>
            </a:r>
          </a:p>
          <a:p>
            <a:pPr marL="0" indent="0">
              <a:buNone/>
            </a:pPr>
            <a:r>
              <a:rPr lang="en-GB" i="1" dirty="0">
                <a:latin typeface="Blackadder ITC" panose="04020505051007020D02" pitchFamily="82" charset="0"/>
              </a:rPr>
              <a:t>	Religious Education, </a:t>
            </a:r>
            <a:r>
              <a:rPr lang="en-GB" dirty="0">
                <a:latin typeface="Blackadder ITC" panose="04020505051007020D02" pitchFamily="82" charset="0"/>
              </a:rPr>
              <a:t>British Journal of Religious Education, 35 (3), 297- 312.</a:t>
            </a:r>
          </a:p>
          <a:p>
            <a:pPr marL="0" indent="0">
              <a:buNone/>
            </a:pPr>
            <a:r>
              <a:rPr lang="en-GB" dirty="0">
                <a:latin typeface="Blackadder ITC" panose="04020505051007020D02" pitchFamily="82" charset="0"/>
              </a:rPr>
              <a:t>Ricoeur, P. (1983, 1984, 1987) </a:t>
            </a:r>
            <a:r>
              <a:rPr lang="en-GB" i="1" dirty="0">
                <a:latin typeface="Blackadder ITC" panose="04020505051007020D02" pitchFamily="82" charset="0"/>
              </a:rPr>
              <a:t>Time and Narrative</a:t>
            </a:r>
            <a:r>
              <a:rPr lang="en-GB" dirty="0">
                <a:latin typeface="Blackadder ITC" panose="04020505051007020D02" pitchFamily="82" charset="0"/>
              </a:rPr>
              <a:t> (</a:t>
            </a:r>
            <a:r>
              <a:rPr lang="en-GB" i="1" dirty="0">
                <a:latin typeface="Blackadder ITC" panose="04020505051007020D02" pitchFamily="82" charset="0"/>
              </a:rPr>
              <a:t>Temps et </a:t>
            </a:r>
            <a:r>
              <a:rPr lang="en-GB" i="1" dirty="0" err="1">
                <a:latin typeface="Blackadder ITC" panose="04020505051007020D02" pitchFamily="82" charset="0"/>
              </a:rPr>
              <a:t>Récit</a:t>
            </a:r>
            <a:r>
              <a:rPr lang="en-GB" dirty="0">
                <a:latin typeface="Blackadder ITC" panose="04020505051007020D02" pitchFamily="82" charset="0"/>
              </a:rPr>
              <a:t>), 3 vols. </a:t>
            </a:r>
          </a:p>
          <a:p>
            <a:pPr marL="0" indent="0">
              <a:buNone/>
            </a:pPr>
            <a:r>
              <a:rPr lang="en-GB" dirty="0">
                <a:latin typeface="Blackadder ITC" panose="04020505051007020D02" pitchFamily="82" charset="0"/>
              </a:rPr>
              <a:t>	trans. McLaughlin, K. and </a:t>
            </a:r>
            <a:r>
              <a:rPr lang="en-GB" dirty="0" err="1">
                <a:latin typeface="Blackadder ITC" panose="04020505051007020D02" pitchFamily="82" charset="0"/>
              </a:rPr>
              <a:t>Pellauer</a:t>
            </a:r>
            <a:r>
              <a:rPr lang="en-GB" dirty="0">
                <a:latin typeface="Blackadder ITC" panose="04020505051007020D02" pitchFamily="82" charset="0"/>
              </a:rPr>
              <a:t>, D. (1984, 1985, 1988) Chicago: University of 	Chicago Press.</a:t>
            </a:r>
          </a:p>
          <a:p>
            <a:pPr marL="0" indent="0">
              <a:buNone/>
            </a:pPr>
            <a:r>
              <a:rPr lang="en-GB" dirty="0" err="1">
                <a:latin typeface="Blackadder ITC" panose="04020505051007020D02" pitchFamily="82" charset="0"/>
              </a:rPr>
              <a:t>Teece</a:t>
            </a:r>
            <a:r>
              <a:rPr lang="en-GB" dirty="0">
                <a:latin typeface="Blackadder ITC" panose="04020505051007020D02" pitchFamily="82" charset="0"/>
              </a:rPr>
              <a:t>, G (2001) </a:t>
            </a:r>
            <a:r>
              <a:rPr lang="en-GB" i="1" dirty="0">
                <a:latin typeface="Blackadder ITC" panose="04020505051007020D02" pitchFamily="82" charset="0"/>
              </a:rPr>
              <a:t>Pocket Guides to the Primary Curriculum. </a:t>
            </a:r>
            <a:r>
              <a:rPr lang="en-GB" dirty="0">
                <a:latin typeface="Blackadder ITC" panose="04020505051007020D02" pitchFamily="82" charset="0"/>
              </a:rPr>
              <a:t>Leamington Spa: </a:t>
            </a:r>
          </a:p>
          <a:p>
            <a:pPr marL="0" indent="0">
              <a:buNone/>
            </a:pPr>
            <a:r>
              <a:rPr lang="en-GB" dirty="0">
                <a:latin typeface="Blackadder ITC" panose="04020505051007020D02" pitchFamily="82" charset="0"/>
              </a:rPr>
              <a:t>	Scholastic. </a:t>
            </a:r>
          </a:p>
          <a:p>
            <a:pPr marL="0" indent="0">
              <a:buNone/>
            </a:pPr>
            <a:r>
              <a:rPr lang="en-GB" dirty="0">
                <a:latin typeface="Blackadder ITC" panose="04020505051007020D02" pitchFamily="82" charset="0"/>
              </a:rPr>
              <a:t>Wright, C.J.H. (2006) </a:t>
            </a:r>
            <a:r>
              <a:rPr lang="en-GB" i="1" dirty="0">
                <a:latin typeface="Blackadder ITC" panose="04020505051007020D02" pitchFamily="82" charset="0"/>
              </a:rPr>
              <a:t>The Mission of God: Unlocking the Bible’s Grand Narrative </a:t>
            </a:r>
          </a:p>
          <a:p>
            <a:pPr marL="0" indent="0">
              <a:buNone/>
            </a:pPr>
            <a:r>
              <a:rPr lang="en-GB" i="1" dirty="0">
                <a:latin typeface="Blackadder ITC" panose="04020505051007020D02" pitchFamily="82" charset="0"/>
              </a:rPr>
              <a:t>	</a:t>
            </a:r>
            <a:r>
              <a:rPr lang="en-GB" dirty="0">
                <a:latin typeface="Blackadder ITC" panose="04020505051007020D02" pitchFamily="82" charset="0"/>
              </a:rPr>
              <a:t>Nottingham: Inter-Varsity Press. </a:t>
            </a:r>
          </a:p>
          <a:p>
            <a:pPr marL="0" indent="0">
              <a:buNone/>
            </a:pPr>
            <a:endParaRPr lang="en-GB" dirty="0"/>
          </a:p>
        </p:txBody>
      </p:sp>
    </p:spTree>
    <p:extLst>
      <p:ext uri="{BB962C8B-B14F-4D97-AF65-F5344CB8AC3E}">
        <p14:creationId xmlns:p14="http://schemas.microsoft.com/office/powerpoint/2010/main" val="1593878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7999"/>
          </a:xfrm>
          <a:prstGeom prst="rect">
            <a:avLst/>
          </a:prstGeom>
        </p:spPr>
      </p:pic>
      <p:sp>
        <p:nvSpPr>
          <p:cNvPr id="2" name="Title 1"/>
          <p:cNvSpPr>
            <a:spLocks noGrp="1"/>
          </p:cNvSpPr>
          <p:nvPr>
            <p:ph type="title"/>
          </p:nvPr>
        </p:nvSpPr>
        <p:spPr>
          <a:xfrm>
            <a:off x="1832610" y="330835"/>
            <a:ext cx="10515600" cy="1325563"/>
          </a:xfrm>
        </p:spPr>
        <p:txBody>
          <a:bodyPr/>
          <a:lstStyle/>
          <a:p>
            <a:r>
              <a:rPr lang="en-GB" dirty="0">
                <a:latin typeface="Blackadder ITC" panose="04020505051007020D02" pitchFamily="82" charset="0"/>
              </a:rPr>
              <a:t>Further resources:</a:t>
            </a:r>
          </a:p>
        </p:txBody>
      </p:sp>
      <p:sp>
        <p:nvSpPr>
          <p:cNvPr id="3" name="Content Placeholder 2"/>
          <p:cNvSpPr>
            <a:spLocks noGrp="1"/>
          </p:cNvSpPr>
          <p:nvPr>
            <p:ph idx="1"/>
          </p:nvPr>
        </p:nvSpPr>
        <p:spPr>
          <a:xfrm>
            <a:off x="1421130" y="1802765"/>
            <a:ext cx="10515600" cy="4351338"/>
          </a:xfrm>
        </p:spPr>
        <p:txBody>
          <a:bodyPr/>
          <a:lstStyle/>
          <a:p>
            <a:r>
              <a:rPr lang="en-GB" dirty="0">
                <a:latin typeface="Blackadder ITC" panose="04020505051007020D02" pitchFamily="82" charset="0"/>
              </a:rPr>
              <a:t>RE Definitions </a:t>
            </a:r>
            <a:r>
              <a:rPr lang="en-GB" dirty="0">
                <a:latin typeface="Blackadder ITC" panose="04020505051007020D02" pitchFamily="82" charset="0"/>
                <a:hlinkClick r:id="rId4"/>
              </a:rPr>
              <a:t>http://www.re-definitions.org.uk</a:t>
            </a:r>
            <a:endParaRPr lang="en-GB" dirty="0">
              <a:latin typeface="Blackadder ITC" panose="04020505051007020D02" pitchFamily="82" charset="0"/>
            </a:endParaRPr>
          </a:p>
          <a:p>
            <a:r>
              <a:rPr lang="en-GB" dirty="0">
                <a:latin typeface="Blackadder ITC" panose="04020505051007020D02" pitchFamily="82" charset="0"/>
              </a:rPr>
              <a:t>RE On line </a:t>
            </a:r>
            <a:r>
              <a:rPr lang="en-GB" dirty="0">
                <a:latin typeface="Blackadder ITC" panose="04020505051007020D02" pitchFamily="82" charset="0"/>
                <a:hlinkClick r:id="rId5"/>
              </a:rPr>
              <a:t>http://www.reonline.org.uk/learning/</a:t>
            </a:r>
            <a:endParaRPr lang="en-GB" dirty="0">
              <a:latin typeface="Blackadder ITC" panose="04020505051007020D02" pitchFamily="82" charset="0"/>
            </a:endParaRPr>
          </a:p>
          <a:p>
            <a:r>
              <a:rPr lang="en-GB" dirty="0">
                <a:latin typeface="Blackadder ITC" panose="04020505051007020D02" pitchFamily="82" charset="0"/>
              </a:rPr>
              <a:t>Zakat   </a:t>
            </a:r>
            <a:r>
              <a:rPr lang="en-GB" dirty="0">
                <a:latin typeface="Blackadder ITC" panose="04020505051007020D02" pitchFamily="82" charset="0"/>
                <a:hlinkClick r:id="rId6"/>
              </a:rPr>
              <a:t>http://www.zpub.com/aaa/zakat.html</a:t>
            </a:r>
            <a:endParaRPr lang="en-GB" dirty="0">
              <a:latin typeface="Blackadder ITC" panose="04020505051007020D02" pitchFamily="82" charset="0"/>
            </a:endParaRPr>
          </a:p>
          <a:p>
            <a:r>
              <a:rPr lang="en-GB" dirty="0">
                <a:latin typeface="Blackadder ITC" panose="04020505051007020D02" pitchFamily="82" charset="0"/>
              </a:rPr>
              <a:t>Islamic narrative  </a:t>
            </a:r>
            <a:r>
              <a:rPr lang="en-GB" dirty="0">
                <a:latin typeface="Blackadder ITC" panose="04020505051007020D02" pitchFamily="82" charset="0"/>
                <a:hlinkClick r:id="rId7"/>
              </a:rPr>
              <a:t>https://www.patheos.com/library/islam/beliefs/sacred-narratives</a:t>
            </a:r>
            <a:endParaRPr lang="en-GB" dirty="0">
              <a:latin typeface="Blackadder ITC" panose="04020505051007020D02" pitchFamily="82" charset="0"/>
            </a:endParaRPr>
          </a:p>
          <a:p>
            <a:r>
              <a:rPr lang="en-GB" dirty="0">
                <a:latin typeface="Blackadder ITC" panose="04020505051007020D02" pitchFamily="82" charset="0"/>
              </a:rPr>
              <a:t>Judaism 101 </a:t>
            </a:r>
            <a:r>
              <a:rPr lang="en-GB" dirty="0">
                <a:latin typeface="Blackadder ITC" panose="04020505051007020D02" pitchFamily="82" charset="0"/>
                <a:hlinkClick r:id="rId8"/>
              </a:rPr>
              <a:t>http://www.jewfaq.org/</a:t>
            </a:r>
            <a:endParaRPr lang="en-GB" dirty="0">
              <a:latin typeface="Blackadder ITC" panose="04020505051007020D02" pitchFamily="82" charset="0"/>
            </a:endParaRPr>
          </a:p>
          <a:p>
            <a:endParaRPr lang="en-GB" dirty="0"/>
          </a:p>
          <a:p>
            <a:endParaRPr lang="en-GB" dirty="0"/>
          </a:p>
          <a:p>
            <a:endParaRPr lang="en-GB" dirty="0"/>
          </a:p>
        </p:txBody>
      </p:sp>
    </p:spTree>
    <p:extLst>
      <p:ext uri="{BB962C8B-B14F-4D97-AF65-F5344CB8AC3E}">
        <p14:creationId xmlns:p14="http://schemas.microsoft.com/office/powerpoint/2010/main" val="3576920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5540" y="0"/>
            <a:ext cx="12192000" cy="6858000"/>
          </a:xfrm>
          <a:prstGeom prst="rect">
            <a:avLst/>
          </a:prstGeom>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1540" y="1120141"/>
            <a:ext cx="4924302" cy="3554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4391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2473"/>
            <a:ext cx="12192001" cy="6912469"/>
          </a:xfrm>
          <a:prstGeom prst="rect">
            <a:avLst/>
          </a:prstGeom>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8851" y="1340769"/>
            <a:ext cx="2652713"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3211082" y="1426134"/>
            <a:ext cx="0" cy="3096344"/>
          </a:xfrm>
          <a:prstGeom prst="straightConnector1">
            <a:avLst/>
          </a:prstGeom>
          <a:ln w="5715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486839" y="5299364"/>
            <a:ext cx="3187091" cy="1077218"/>
          </a:xfrm>
          <a:prstGeom prst="rect">
            <a:avLst/>
          </a:prstGeom>
          <a:noFill/>
        </p:spPr>
        <p:txBody>
          <a:bodyPr wrap="none" rtlCol="0">
            <a:spAutoFit/>
          </a:bodyPr>
          <a:lstStyle/>
          <a:p>
            <a:r>
              <a:rPr lang="en-GB" sz="3200" dirty="0">
                <a:latin typeface="Blackadder ITC" panose="04020505051007020D02" pitchFamily="82" charset="0"/>
              </a:rPr>
              <a:t>The hermeneutic spiral</a:t>
            </a:r>
          </a:p>
          <a:p>
            <a:r>
              <a:rPr lang="en-GB" sz="3200" dirty="0">
                <a:latin typeface="Blackadder ITC" panose="04020505051007020D02" pitchFamily="82" charset="0"/>
              </a:rPr>
              <a:t>(Ricoeur, 1984)</a:t>
            </a:r>
          </a:p>
        </p:txBody>
      </p:sp>
      <p:sp>
        <p:nvSpPr>
          <p:cNvPr id="7" name="TextBox 6"/>
          <p:cNvSpPr txBox="1"/>
          <p:nvPr/>
        </p:nvSpPr>
        <p:spPr>
          <a:xfrm>
            <a:off x="2207569" y="3356992"/>
            <a:ext cx="1019831" cy="707886"/>
          </a:xfrm>
          <a:prstGeom prst="rect">
            <a:avLst/>
          </a:prstGeom>
          <a:noFill/>
        </p:spPr>
        <p:txBody>
          <a:bodyPr wrap="none" rtlCol="0">
            <a:spAutoFit/>
          </a:bodyPr>
          <a:lstStyle/>
          <a:p>
            <a:r>
              <a:rPr lang="en-GB" sz="4000" dirty="0">
                <a:latin typeface="Blackadder ITC" panose="04020505051007020D02" pitchFamily="82" charset="0"/>
              </a:rPr>
              <a:t>Time</a:t>
            </a:r>
          </a:p>
        </p:txBody>
      </p:sp>
      <p:sp>
        <p:nvSpPr>
          <p:cNvPr id="8" name="TextBox 7"/>
          <p:cNvSpPr txBox="1"/>
          <p:nvPr/>
        </p:nvSpPr>
        <p:spPr>
          <a:xfrm>
            <a:off x="3364419" y="2164214"/>
            <a:ext cx="1386918" cy="461665"/>
          </a:xfrm>
          <a:prstGeom prst="rect">
            <a:avLst/>
          </a:prstGeom>
          <a:noFill/>
        </p:spPr>
        <p:txBody>
          <a:bodyPr wrap="none" rtlCol="0">
            <a:spAutoFit/>
          </a:bodyPr>
          <a:lstStyle/>
          <a:p>
            <a:r>
              <a:rPr lang="en-GB" sz="2400" dirty="0">
                <a:latin typeface="Blackadder ITC" panose="04020505051007020D02" pitchFamily="82" charset="0"/>
              </a:rPr>
              <a:t>refiguration</a:t>
            </a:r>
          </a:p>
        </p:txBody>
      </p:sp>
      <p:sp>
        <p:nvSpPr>
          <p:cNvPr id="9" name="TextBox 8"/>
          <p:cNvSpPr txBox="1"/>
          <p:nvPr/>
        </p:nvSpPr>
        <p:spPr>
          <a:xfrm>
            <a:off x="3301274" y="3618602"/>
            <a:ext cx="1523174" cy="461665"/>
          </a:xfrm>
          <a:prstGeom prst="rect">
            <a:avLst/>
          </a:prstGeom>
          <a:noFill/>
        </p:spPr>
        <p:txBody>
          <a:bodyPr wrap="none" rtlCol="0">
            <a:spAutoFit/>
          </a:bodyPr>
          <a:lstStyle/>
          <a:p>
            <a:r>
              <a:rPr lang="en-GB" sz="2400" dirty="0">
                <a:latin typeface="Blackadder ITC" panose="04020505051007020D02" pitchFamily="82" charset="0"/>
              </a:rPr>
              <a:t>prefiguration</a:t>
            </a:r>
          </a:p>
        </p:txBody>
      </p:sp>
      <p:sp>
        <p:nvSpPr>
          <p:cNvPr id="10" name="TextBox 9"/>
          <p:cNvSpPr txBox="1"/>
          <p:nvPr/>
        </p:nvSpPr>
        <p:spPr>
          <a:xfrm>
            <a:off x="7782130" y="2789639"/>
            <a:ext cx="1526380" cy="461665"/>
          </a:xfrm>
          <a:prstGeom prst="rect">
            <a:avLst/>
          </a:prstGeom>
          <a:noFill/>
        </p:spPr>
        <p:txBody>
          <a:bodyPr wrap="none" rtlCol="0">
            <a:spAutoFit/>
          </a:bodyPr>
          <a:lstStyle/>
          <a:p>
            <a:r>
              <a:rPr lang="en-GB" sz="2400" dirty="0">
                <a:latin typeface="Blackadder ITC" panose="04020505051007020D02" pitchFamily="82" charset="0"/>
              </a:rPr>
              <a:t>configuration</a:t>
            </a:r>
          </a:p>
        </p:txBody>
      </p:sp>
      <p:cxnSp>
        <p:nvCxnSpPr>
          <p:cNvPr id="12" name="Straight Arrow Connector 11"/>
          <p:cNvCxnSpPr/>
          <p:nvPr/>
        </p:nvCxnSpPr>
        <p:spPr>
          <a:xfrm flipV="1">
            <a:off x="4151784" y="1916832"/>
            <a:ext cx="788402" cy="247382"/>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151784" y="2533546"/>
            <a:ext cx="788402" cy="175374"/>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8" idx="2"/>
          </p:cNvCxnSpPr>
          <p:nvPr/>
        </p:nvCxnSpPr>
        <p:spPr>
          <a:xfrm>
            <a:off x="4057878" y="2625879"/>
            <a:ext cx="882308" cy="731113"/>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151784" y="3987934"/>
            <a:ext cx="617066" cy="233154"/>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2051" idx="3"/>
          </p:cNvCxnSpPr>
          <p:nvPr/>
        </p:nvCxnSpPr>
        <p:spPr>
          <a:xfrm flipH="1" flipV="1">
            <a:off x="7421564" y="2974307"/>
            <a:ext cx="546645" cy="184665"/>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7421564" y="2164215"/>
            <a:ext cx="690661" cy="625425"/>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807174" y="1693405"/>
            <a:ext cx="576064" cy="2561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rot="16200000">
            <a:off x="4840795" y="2712695"/>
            <a:ext cx="2508828" cy="523220"/>
          </a:xfrm>
          <a:prstGeom prst="rect">
            <a:avLst/>
          </a:prstGeom>
          <a:noFill/>
        </p:spPr>
        <p:txBody>
          <a:bodyPr wrap="none" rtlCol="0">
            <a:spAutoFit/>
          </a:bodyPr>
          <a:lstStyle/>
          <a:p>
            <a:r>
              <a:rPr lang="en-GB" sz="2800" dirty="0"/>
              <a:t>Text/experience</a:t>
            </a:r>
          </a:p>
        </p:txBody>
      </p:sp>
      <p:sp>
        <p:nvSpPr>
          <p:cNvPr id="2" name="Rectangle 1"/>
          <p:cNvSpPr/>
          <p:nvPr/>
        </p:nvSpPr>
        <p:spPr>
          <a:xfrm>
            <a:off x="1342065" y="241194"/>
            <a:ext cx="5981125" cy="923330"/>
          </a:xfrm>
          <a:prstGeom prst="rect">
            <a:avLst/>
          </a:prstGeom>
        </p:spPr>
        <p:txBody>
          <a:bodyPr wrap="none">
            <a:spAutoFit/>
          </a:bodyPr>
          <a:lstStyle/>
          <a:p>
            <a:r>
              <a:rPr lang="en-GB" sz="4800" dirty="0">
                <a:latin typeface="Blackadder ITC" panose="04020505051007020D02" pitchFamily="82" charset="0"/>
              </a:rPr>
              <a:t>How are worldviews formed</a:t>
            </a:r>
            <a:r>
              <a:rPr lang="en-GB" sz="5400" dirty="0">
                <a:latin typeface="Blackadder ITC" panose="04020505051007020D02" pitchFamily="82" charset="0"/>
              </a:rPr>
              <a:t>?</a:t>
            </a:r>
          </a:p>
        </p:txBody>
      </p:sp>
    </p:spTree>
    <p:extLst>
      <p:ext uri="{BB962C8B-B14F-4D97-AF65-F5344CB8AC3E}">
        <p14:creationId xmlns:p14="http://schemas.microsoft.com/office/powerpoint/2010/main" val="232553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
        <p:nvSpPr>
          <p:cNvPr id="3" name="Rectangle 2"/>
          <p:cNvSpPr/>
          <p:nvPr/>
        </p:nvSpPr>
        <p:spPr>
          <a:xfrm>
            <a:off x="6431280" y="1102906"/>
            <a:ext cx="6096000" cy="5016758"/>
          </a:xfrm>
          <a:prstGeom prst="rect">
            <a:avLst/>
          </a:prstGeom>
        </p:spPr>
        <p:txBody>
          <a:bodyPr>
            <a:spAutoFit/>
          </a:bodyPr>
          <a:lstStyle/>
          <a:p>
            <a:r>
              <a:rPr lang="en-GB" dirty="0">
                <a:effectLst/>
                <a:latin typeface="Arial" panose="020B0604020202020204" pitchFamily="34" charset="0"/>
                <a:ea typeface="Times New Roman" panose="02020603050405020304" pitchFamily="18" charset="0"/>
              </a:rPr>
              <a:t>‘</a:t>
            </a:r>
            <a:r>
              <a:rPr lang="en-GB" sz="4000" dirty="0">
                <a:latin typeface="Blackadder ITC" panose="04020505051007020D02" pitchFamily="82" charset="0"/>
                <a:ea typeface="Times New Roman" panose="02020603050405020304" pitchFamily="18" charset="0"/>
              </a:rPr>
              <a:t>W</a:t>
            </a:r>
            <a:r>
              <a:rPr lang="en-GB" sz="4000" dirty="0">
                <a:effectLst/>
                <a:latin typeface="Blackadder ITC" panose="04020505051007020D02" pitchFamily="82" charset="0"/>
                <a:ea typeface="Times New Roman" panose="02020603050405020304" pitchFamily="18" charset="0"/>
              </a:rPr>
              <a:t>e tell about our lives in </a:t>
            </a:r>
          </a:p>
          <a:p>
            <a:r>
              <a:rPr lang="en-GB" sz="4000" dirty="0">
                <a:effectLst/>
                <a:latin typeface="Blackadder ITC" panose="04020505051007020D02" pitchFamily="82" charset="0"/>
                <a:ea typeface="Times New Roman" panose="02020603050405020304" pitchFamily="18" charset="0"/>
              </a:rPr>
              <a:t>story form.  </a:t>
            </a:r>
          </a:p>
          <a:p>
            <a:r>
              <a:rPr lang="en-GB" sz="4000" dirty="0">
                <a:effectLst/>
                <a:latin typeface="Blackadder ITC" panose="04020505051007020D02" pitchFamily="82" charset="0"/>
                <a:ea typeface="Times New Roman" panose="02020603050405020304" pitchFamily="18" charset="0"/>
              </a:rPr>
              <a:t>Stories also form us.  </a:t>
            </a:r>
          </a:p>
          <a:p>
            <a:r>
              <a:rPr lang="en-GB" sz="4000" dirty="0">
                <a:effectLst/>
                <a:latin typeface="Blackadder ITC" panose="04020505051007020D02" pitchFamily="82" charset="0"/>
                <a:ea typeface="Times New Roman" panose="02020603050405020304" pitchFamily="18" charset="0"/>
              </a:rPr>
              <a:t>They are important for the formation of our identity </a:t>
            </a:r>
          </a:p>
          <a:p>
            <a:r>
              <a:rPr lang="en-GB" sz="4000" dirty="0">
                <a:effectLst/>
                <a:latin typeface="Blackadder ITC" panose="04020505051007020D02" pitchFamily="82" charset="0"/>
                <a:ea typeface="Times New Roman" panose="02020603050405020304" pitchFamily="18" charset="0"/>
              </a:rPr>
              <a:t>and they help us know who </a:t>
            </a:r>
          </a:p>
          <a:p>
            <a:r>
              <a:rPr lang="en-GB" sz="4000" dirty="0">
                <a:effectLst/>
                <a:latin typeface="Blackadder ITC" panose="04020505051007020D02" pitchFamily="82" charset="0"/>
                <a:ea typeface="Times New Roman" panose="02020603050405020304" pitchFamily="18" charset="0"/>
              </a:rPr>
              <a:t>we are’ </a:t>
            </a:r>
          </a:p>
          <a:p>
            <a:r>
              <a:rPr lang="en-GB" sz="4000" dirty="0">
                <a:latin typeface="Blackadder ITC" panose="04020505051007020D02" pitchFamily="82" charset="0"/>
                <a:ea typeface="Times New Roman" panose="02020603050405020304" pitchFamily="18" charset="0"/>
              </a:rPr>
              <a:t>            </a:t>
            </a:r>
            <a:r>
              <a:rPr lang="en-GB" sz="4000" dirty="0">
                <a:effectLst/>
                <a:latin typeface="Blackadder ITC" panose="04020505051007020D02" pitchFamily="82" charset="0"/>
                <a:ea typeface="Times New Roman" panose="02020603050405020304" pitchFamily="18" charset="0"/>
              </a:rPr>
              <a:t>(Bruce, 2008:323). </a:t>
            </a:r>
            <a:endParaRPr lang="en-GB" sz="4000" dirty="0">
              <a:latin typeface="Blackadder ITC" panose="04020505051007020D02" pitchFamily="82" charset="0"/>
            </a:endParaRPr>
          </a:p>
        </p:txBody>
      </p:sp>
      <p:sp>
        <p:nvSpPr>
          <p:cNvPr id="4" name="TextBox 3"/>
          <p:cNvSpPr txBox="1"/>
          <p:nvPr/>
        </p:nvSpPr>
        <p:spPr>
          <a:xfrm>
            <a:off x="1334760" y="948690"/>
            <a:ext cx="4262705" cy="2308324"/>
          </a:xfrm>
          <a:prstGeom prst="rect">
            <a:avLst/>
          </a:prstGeom>
          <a:noFill/>
        </p:spPr>
        <p:txBody>
          <a:bodyPr wrap="none" rtlCol="0">
            <a:spAutoFit/>
          </a:bodyPr>
          <a:lstStyle/>
          <a:p>
            <a:pPr algn="ctr"/>
            <a:r>
              <a:rPr lang="en-GB" sz="4800" dirty="0">
                <a:latin typeface="Blackadder ITC" panose="04020505051007020D02" pitchFamily="82" charset="0"/>
              </a:rPr>
              <a:t>The role of narrative </a:t>
            </a:r>
          </a:p>
          <a:p>
            <a:pPr algn="ctr"/>
            <a:r>
              <a:rPr lang="en-GB" sz="4800" dirty="0">
                <a:latin typeface="Blackadder ITC" panose="04020505051007020D02" pitchFamily="82" charset="0"/>
              </a:rPr>
              <a:t>in worldview </a:t>
            </a:r>
          </a:p>
          <a:p>
            <a:pPr algn="ctr"/>
            <a:r>
              <a:rPr lang="en-GB" sz="4800" dirty="0">
                <a:latin typeface="Blackadder ITC" panose="04020505051007020D02" pitchFamily="82" charset="0"/>
              </a:rPr>
              <a:t>formation</a:t>
            </a:r>
          </a:p>
        </p:txBody>
      </p:sp>
    </p:spTree>
    <p:extLst>
      <p:ext uri="{BB962C8B-B14F-4D97-AF65-F5344CB8AC3E}">
        <p14:creationId xmlns:p14="http://schemas.microsoft.com/office/powerpoint/2010/main" val="1371563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
        <p:nvSpPr>
          <p:cNvPr id="3" name="Rectangle 2"/>
          <p:cNvSpPr/>
          <p:nvPr/>
        </p:nvSpPr>
        <p:spPr>
          <a:xfrm>
            <a:off x="6431280" y="1102906"/>
            <a:ext cx="6096000" cy="369332"/>
          </a:xfrm>
          <a:prstGeom prst="rect">
            <a:avLst/>
          </a:prstGeom>
        </p:spPr>
        <p:txBody>
          <a:bodyPr>
            <a:spAutoFit/>
          </a:bodyPr>
          <a:lstStyle/>
          <a:p>
            <a:r>
              <a:rPr lang="en-GB" dirty="0">
                <a:effectLst/>
                <a:latin typeface="Arial" panose="020B0604020202020204" pitchFamily="34" charset="0"/>
                <a:ea typeface="Times New Roman" panose="02020603050405020304" pitchFamily="18" charset="0"/>
              </a:rPr>
              <a:t>‘</a:t>
            </a:r>
            <a:endParaRPr lang="en-GB" sz="4000" dirty="0">
              <a:latin typeface="Blackadder ITC" panose="04020505051007020D02" pitchFamily="82" charset="0"/>
            </a:endParaRPr>
          </a:p>
        </p:txBody>
      </p:sp>
      <p:sp>
        <p:nvSpPr>
          <p:cNvPr id="4" name="TextBox 3"/>
          <p:cNvSpPr txBox="1"/>
          <p:nvPr/>
        </p:nvSpPr>
        <p:spPr>
          <a:xfrm>
            <a:off x="1334760" y="948690"/>
            <a:ext cx="4262705" cy="2308324"/>
          </a:xfrm>
          <a:prstGeom prst="rect">
            <a:avLst/>
          </a:prstGeom>
          <a:noFill/>
        </p:spPr>
        <p:txBody>
          <a:bodyPr wrap="none" rtlCol="0">
            <a:spAutoFit/>
          </a:bodyPr>
          <a:lstStyle/>
          <a:p>
            <a:pPr algn="ctr"/>
            <a:r>
              <a:rPr lang="en-GB" sz="4800" dirty="0">
                <a:latin typeface="Blackadder ITC" panose="04020505051007020D02" pitchFamily="82" charset="0"/>
              </a:rPr>
              <a:t>The role of narrative </a:t>
            </a:r>
          </a:p>
          <a:p>
            <a:pPr algn="ctr"/>
            <a:r>
              <a:rPr lang="en-GB" sz="4800" dirty="0">
                <a:latin typeface="Blackadder ITC" panose="04020505051007020D02" pitchFamily="82" charset="0"/>
              </a:rPr>
              <a:t>in worldview </a:t>
            </a:r>
          </a:p>
          <a:p>
            <a:pPr algn="ctr"/>
            <a:r>
              <a:rPr lang="en-GB" sz="4800" dirty="0">
                <a:latin typeface="Blackadder ITC" panose="04020505051007020D02" pitchFamily="82" charset="0"/>
              </a:rPr>
              <a:t>formation</a:t>
            </a:r>
          </a:p>
        </p:txBody>
      </p:sp>
      <p:sp>
        <p:nvSpPr>
          <p:cNvPr id="5" name="Rectangle 4"/>
          <p:cNvSpPr/>
          <p:nvPr/>
        </p:nvSpPr>
        <p:spPr>
          <a:xfrm>
            <a:off x="6414769" y="1791449"/>
            <a:ext cx="4959927" cy="3607141"/>
          </a:xfrm>
          <a:prstGeom prst="rect">
            <a:avLst/>
          </a:prstGeom>
        </p:spPr>
        <p:txBody>
          <a:bodyPr wrap="square">
            <a:spAutoFit/>
          </a:bodyPr>
          <a:lstStyle/>
          <a:p>
            <a:r>
              <a:rPr lang="en-GB" sz="3600" i="1" dirty="0">
                <a:latin typeface="Blackadder ITC" panose="04020505051007020D02" pitchFamily="82" charset="0"/>
              </a:rPr>
              <a:t>“But how could you live and have no story to tell?”</a:t>
            </a:r>
            <a:endParaRPr lang="en-GB" sz="3600" dirty="0">
              <a:latin typeface="Blackadder ITC" panose="04020505051007020D02" pitchFamily="82" charset="0"/>
            </a:endParaRPr>
          </a:p>
          <a:p>
            <a:r>
              <a:rPr lang="en-GB" sz="3600" i="1" dirty="0">
                <a:latin typeface="Blackadder ITC" panose="04020505051007020D02" pitchFamily="82" charset="0"/>
              </a:rPr>
              <a:t>Fyodor Dostoevsky (1848)</a:t>
            </a:r>
            <a:endParaRPr lang="en-GB" sz="3600" dirty="0">
              <a:latin typeface="Blackadder ITC" panose="04020505051007020D02" pitchFamily="82" charset="0"/>
            </a:endParaRPr>
          </a:p>
          <a:p>
            <a:endParaRPr lang="en-GB" sz="2800" dirty="0"/>
          </a:p>
          <a:p>
            <a:endParaRPr lang="en-GB" sz="2800" dirty="0"/>
          </a:p>
          <a:p>
            <a:pPr algn="ctr">
              <a:lnSpc>
                <a:spcPct val="115000"/>
              </a:lnSpc>
              <a:spcAft>
                <a:spcPts val="0"/>
              </a:spcAft>
            </a:pPr>
            <a:r>
              <a:rPr lang="en-GB" sz="2800" i="1" dirty="0">
                <a:latin typeface="Blackadder ITC" panose="04020505051007020D02" pitchFamily="82" charset="0"/>
                <a:ea typeface="Calibri" panose="020F0502020204030204" pitchFamily="34" charset="0"/>
                <a:cs typeface="Times New Roman" panose="02020603050405020304" pitchFamily="18" charset="0"/>
              </a:rPr>
              <a:t>“</a:t>
            </a:r>
          </a:p>
          <a:p>
            <a:pPr algn="ctr">
              <a:lnSpc>
                <a:spcPct val="115000"/>
              </a:lnSpc>
              <a:spcAft>
                <a:spcPts val="0"/>
              </a:spcAft>
            </a:pPr>
            <a:endParaRPr lang="en-GB" sz="2800" i="1" dirty="0">
              <a:latin typeface="Blackadder ITC" panose="04020505051007020D02" pitchFamily="8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8707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736" y="0"/>
            <a:ext cx="12192000" cy="7055211"/>
          </a:xfrm>
          <a:prstGeom prst="rect">
            <a:avLst/>
          </a:prstGeom>
        </p:spPr>
      </p:pic>
      <p:sp>
        <p:nvSpPr>
          <p:cNvPr id="3" name="Content Placeholder 2"/>
          <p:cNvSpPr>
            <a:spLocks noGrp="1"/>
          </p:cNvSpPr>
          <p:nvPr>
            <p:ph idx="1"/>
          </p:nvPr>
        </p:nvSpPr>
        <p:spPr>
          <a:xfrm>
            <a:off x="1394460" y="614045"/>
            <a:ext cx="9970770" cy="4351338"/>
          </a:xfrm>
        </p:spPr>
        <p:txBody>
          <a:bodyPr>
            <a:normAutofit lnSpcReduction="10000"/>
          </a:bodyPr>
          <a:lstStyle/>
          <a:p>
            <a:pPr marL="0" indent="0">
              <a:buNone/>
            </a:pPr>
            <a:r>
              <a:rPr lang="en-GB" sz="4800" dirty="0">
                <a:latin typeface="Blackadder ITC" panose="04020505051007020D02" pitchFamily="82" charset="0"/>
              </a:rPr>
              <a:t>What stories do we tell?</a:t>
            </a:r>
          </a:p>
          <a:p>
            <a:pPr marL="0" indent="0">
              <a:buNone/>
            </a:pPr>
            <a:endParaRPr lang="en-GB" sz="4400" dirty="0">
              <a:latin typeface="Blackadder ITC" panose="04020505051007020D02" pitchFamily="82" charset="0"/>
            </a:endParaRPr>
          </a:p>
          <a:p>
            <a:pPr marL="0" indent="0">
              <a:buNone/>
            </a:pPr>
            <a:r>
              <a:rPr lang="en-GB" sz="3900" dirty="0">
                <a:latin typeface="Blackadder ITC" panose="04020505051007020D02" pitchFamily="82" charset="0"/>
              </a:rPr>
              <a:t>If someone asked you to introduce yourself what would you say?</a:t>
            </a:r>
          </a:p>
          <a:p>
            <a:pPr marL="0" indent="0">
              <a:buNone/>
            </a:pPr>
            <a:r>
              <a:rPr lang="en-GB" sz="3900" dirty="0">
                <a:latin typeface="Blackadder ITC" panose="04020505051007020D02" pitchFamily="82" charset="0"/>
              </a:rPr>
              <a:t>What are the key aspects of your story?</a:t>
            </a:r>
          </a:p>
          <a:p>
            <a:pPr marL="0" indent="0">
              <a:buNone/>
            </a:pPr>
            <a:r>
              <a:rPr lang="en-GB" sz="3900" dirty="0">
                <a:latin typeface="Blackadder ITC" panose="04020505051007020D02" pitchFamily="82" charset="0"/>
              </a:rPr>
              <a:t>What does that show is important to you?</a:t>
            </a:r>
          </a:p>
          <a:p>
            <a:pPr marL="0" indent="0">
              <a:buNone/>
            </a:pPr>
            <a:r>
              <a:rPr lang="en-GB" sz="3900" dirty="0">
                <a:latin typeface="Blackadder ITC" panose="04020505051007020D02" pitchFamily="82" charset="0"/>
              </a:rPr>
              <a:t>Does the story change depending on who you talk to?</a:t>
            </a:r>
          </a:p>
        </p:txBody>
      </p:sp>
    </p:spTree>
    <p:extLst>
      <p:ext uri="{BB962C8B-B14F-4D97-AF65-F5344CB8AC3E}">
        <p14:creationId xmlns:p14="http://schemas.microsoft.com/office/powerpoint/2010/main" val="366709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down)">
                                      <p:cBhvr>
                                        <p:cTn id="15" dur="500"/>
                                        <p:tgtEl>
                                          <p:spTgt spid="3">
                                            <p:txEl>
                                              <p:pRg st="4" end="4"/>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wipe(down)">
                                      <p:cBhvr>
                                        <p:cTn id="1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7055211"/>
          </a:xfrm>
          <a:prstGeom prst="rect">
            <a:avLst/>
          </a:prstGeom>
        </p:spPr>
      </p:pic>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937510" y="232406"/>
            <a:ext cx="6469438" cy="661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V="1">
            <a:off x="6366510" y="674370"/>
            <a:ext cx="145618" cy="34573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49987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857999"/>
          </a:xfrm>
          <a:prstGeom prst="rect">
            <a:avLst/>
          </a:prstGeom>
        </p:spPr>
      </p:pic>
      <p:sp>
        <p:nvSpPr>
          <p:cNvPr id="2" name="Title 1"/>
          <p:cNvSpPr>
            <a:spLocks noGrp="1"/>
          </p:cNvSpPr>
          <p:nvPr>
            <p:ph type="title"/>
          </p:nvPr>
        </p:nvSpPr>
        <p:spPr>
          <a:xfrm>
            <a:off x="1634490" y="365125"/>
            <a:ext cx="9719310" cy="1325563"/>
          </a:xfrm>
        </p:spPr>
        <p:txBody>
          <a:bodyPr/>
          <a:lstStyle/>
          <a:p>
            <a:r>
              <a:rPr lang="en-GB" dirty="0">
                <a:latin typeface="Blackadder ITC" panose="04020505051007020D02" pitchFamily="82" charset="0"/>
              </a:rPr>
              <a:t>Narrative</a:t>
            </a:r>
          </a:p>
        </p:txBody>
      </p:sp>
      <p:sp>
        <p:nvSpPr>
          <p:cNvPr id="6" name="TextBox 5"/>
          <p:cNvSpPr txBox="1"/>
          <p:nvPr/>
        </p:nvSpPr>
        <p:spPr>
          <a:xfrm>
            <a:off x="1748790" y="2055813"/>
            <a:ext cx="184731" cy="369332"/>
          </a:xfrm>
          <a:prstGeom prst="rect">
            <a:avLst/>
          </a:prstGeom>
          <a:noFill/>
        </p:spPr>
        <p:txBody>
          <a:bodyPr wrap="none" rtlCol="0">
            <a:spAutoFit/>
          </a:bodyPr>
          <a:lstStyle/>
          <a:p>
            <a:endParaRPr lang="en-GB" dirty="0"/>
          </a:p>
        </p:txBody>
      </p:sp>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07841" y="2008506"/>
            <a:ext cx="7999501" cy="3221457"/>
          </a:xfrm>
        </p:spPr>
      </p:pic>
    </p:spTree>
    <p:extLst>
      <p:ext uri="{BB962C8B-B14F-4D97-AF65-F5344CB8AC3E}">
        <p14:creationId xmlns:p14="http://schemas.microsoft.com/office/powerpoint/2010/main" val="3395922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26428C49615143BE8230498DF89BBE" ma:contentTypeVersion="10" ma:contentTypeDescription="Create a new document." ma:contentTypeScope="" ma:versionID="ebaef101356b22ed0ef0f76cdc86e8c6">
  <xsd:schema xmlns:xsd="http://www.w3.org/2001/XMLSchema" xmlns:xs="http://www.w3.org/2001/XMLSchema" xmlns:p="http://schemas.microsoft.com/office/2006/metadata/properties" xmlns:ns2="3daa3796-40a0-4fe0-acc9-e99f93d22791" targetNamespace="http://schemas.microsoft.com/office/2006/metadata/properties" ma:root="true" ma:fieldsID="55a116f116acd75dd7e8cce82f61e12f" ns2:_="">
    <xsd:import namespace="3daa3796-40a0-4fe0-acc9-e99f93d2279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aa3796-40a0-4fe0-acc9-e99f93d227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DF0F19-CCAF-4300-A649-A5DAACC337D7}"/>
</file>

<file path=customXml/itemProps2.xml><?xml version="1.0" encoding="utf-8"?>
<ds:datastoreItem xmlns:ds="http://schemas.openxmlformats.org/officeDocument/2006/customXml" ds:itemID="{20F4E7BA-0D18-417C-874D-2133858D2785}"/>
</file>

<file path=docProps/app.xml><?xml version="1.0" encoding="utf-8"?>
<Properties xmlns="http://schemas.openxmlformats.org/officeDocument/2006/extended-properties" xmlns:vt="http://schemas.openxmlformats.org/officeDocument/2006/docPropsVTypes">
  <TotalTime>23353</TotalTime>
  <Words>3064</Words>
  <Application>Microsoft Macintosh PowerPoint</Application>
  <PresentationFormat>Widescreen</PresentationFormat>
  <Paragraphs>330</Paragraphs>
  <Slides>25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Blackadder ITC</vt:lpstr>
      <vt:lpstr>Calibri</vt:lpstr>
      <vt:lpstr>Calibri Light</vt:lpstr>
      <vt:lpstr>Office Theme</vt:lpstr>
      <vt:lpstr>Narrative</vt:lpstr>
      <vt:lpstr>Narratives</vt:lpstr>
      <vt:lpstr>PowerPoint Presentation</vt:lpstr>
      <vt:lpstr>PowerPoint Presentation</vt:lpstr>
      <vt:lpstr>PowerPoint Presentation</vt:lpstr>
      <vt:lpstr>PowerPoint Presentation</vt:lpstr>
      <vt:lpstr>PowerPoint Presentation</vt:lpstr>
      <vt:lpstr>PowerPoint Presentation</vt:lpstr>
      <vt:lpstr>Narrative</vt:lpstr>
      <vt:lpstr>The Jewish Narrative</vt:lpstr>
      <vt:lpstr>The Jewish Narrative</vt:lpstr>
      <vt:lpstr>The Jewish Narrative</vt:lpstr>
      <vt:lpstr>The Jewish Narrative</vt:lpstr>
      <vt:lpstr>The Jewish Narrative</vt:lpstr>
      <vt:lpstr>The Christian Narrative</vt:lpstr>
      <vt:lpstr>The Christian Narrative</vt:lpstr>
      <vt:lpstr>The Christian narrative</vt:lpstr>
      <vt:lpstr>The Islamic Narrative</vt:lpstr>
      <vt:lpstr>The Islamic Narrative</vt:lpstr>
      <vt:lpstr>What is the narrative  for Jews, Christians and   Muslims?</vt:lpstr>
      <vt:lpstr>The Abrahamic religions</vt:lpstr>
      <vt:lpstr>The Abrahamic religions</vt:lpstr>
      <vt:lpstr>The Abrahamic religions</vt:lpstr>
      <vt:lpstr>References</vt:lpstr>
      <vt:lpstr>Further resources:</vt:lpstr>
    </vt:vector>
  </TitlesOfParts>
  <Company>University of Exeter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Flanagan, Ruth</dc:creator>
  <cp:lastModifiedBy>Tracey Francis</cp:lastModifiedBy>
  <cp:revision>96</cp:revision>
  <cp:lastPrinted>2020-03-03T09:41:13Z</cp:lastPrinted>
  <dcterms:created xsi:type="dcterms:W3CDTF">2019-02-25T14:46:55Z</dcterms:created>
  <dcterms:modified xsi:type="dcterms:W3CDTF">2020-03-03T09:42:28Z</dcterms:modified>
</cp:coreProperties>
</file>