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82" r:id="rId5"/>
    <p:sldId id="392" r:id="rId6"/>
    <p:sldId id="317" r:id="rId7"/>
    <p:sldId id="394" r:id="rId8"/>
    <p:sldId id="376" r:id="rId9"/>
    <p:sldId id="362" r:id="rId10"/>
    <p:sldId id="387" r:id="rId11"/>
    <p:sldId id="388" r:id="rId12"/>
    <p:sldId id="389" r:id="rId13"/>
    <p:sldId id="363" r:id="rId14"/>
    <p:sldId id="395" r:id="rId15"/>
    <p:sldId id="383" r:id="rId16"/>
    <p:sldId id="382" r:id="rId17"/>
    <p:sldId id="384" r:id="rId18"/>
    <p:sldId id="385" r:id="rId19"/>
    <p:sldId id="386" r:id="rId20"/>
    <p:sldId id="391" r:id="rId21"/>
    <p:sldId id="398" r:id="rId22"/>
    <p:sldId id="399" r:id="rId23"/>
    <p:sldId id="390"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5A372-6454-7F4D-9E75-ED5F2A72798D}" v="9" dt="2022-02-01T10:26:17.28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6327" autoAdjust="0"/>
  </p:normalViewPr>
  <p:slideViewPr>
    <p:cSldViewPr showGuides="1">
      <p:cViewPr varScale="1">
        <p:scale>
          <a:sx n="119" d="100"/>
          <a:sy n="119" d="100"/>
        </p:scale>
        <p:origin x="800" y="18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2/1/22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2/1/22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pixabay.com</a:t>
            </a:r>
            <a:r>
              <a:rPr lang="en-US" dirty="0"/>
              <a:t>/photos/horseshoe-bend-arizona-southwest-5129704/</a:t>
            </a:r>
          </a:p>
        </p:txBody>
      </p:sp>
      <p:sp>
        <p:nvSpPr>
          <p:cNvPr id="4" name="Slide Number Placeholder 3"/>
          <p:cNvSpPr>
            <a:spLocks noGrp="1"/>
          </p:cNvSpPr>
          <p:nvPr>
            <p:ph type="sldNum" sz="quarter" idx="5"/>
          </p:nvPr>
        </p:nvSpPr>
        <p:spPr/>
        <p:txBody>
          <a:bodyPr/>
          <a:lstStyle/>
          <a:p>
            <a:fld id="{B8796F01-7154-41E0-B48B-A6921757531A}" type="slidenum">
              <a:rPr lang="en-GB" smtClean="0"/>
              <a:pPr/>
              <a:t>14</a:t>
            </a:fld>
            <a:endParaRPr lang="en-GB"/>
          </a:p>
        </p:txBody>
      </p:sp>
    </p:spTree>
    <p:extLst>
      <p:ext uri="{BB962C8B-B14F-4D97-AF65-F5344CB8AC3E}">
        <p14:creationId xmlns:p14="http://schemas.microsoft.com/office/powerpoint/2010/main" val="280159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pixabay.com</a:t>
            </a:r>
            <a:r>
              <a:rPr lang="en-US"/>
              <a:t>/photos/claw-hammer-hammer-tool-2202195/</a:t>
            </a:r>
          </a:p>
        </p:txBody>
      </p:sp>
      <p:sp>
        <p:nvSpPr>
          <p:cNvPr id="4" name="Slide Number Placeholder 3"/>
          <p:cNvSpPr>
            <a:spLocks noGrp="1"/>
          </p:cNvSpPr>
          <p:nvPr>
            <p:ph type="sldNum" sz="quarter" idx="5"/>
          </p:nvPr>
        </p:nvSpPr>
        <p:spPr/>
        <p:txBody>
          <a:bodyPr/>
          <a:lstStyle/>
          <a:p>
            <a:fld id="{B8796F01-7154-41E0-B48B-A6921757531A}" type="slidenum">
              <a:rPr lang="en-GB" smtClean="0"/>
              <a:pPr/>
              <a:t>15</a:t>
            </a:fld>
            <a:endParaRPr lang="en-GB"/>
          </a:p>
        </p:txBody>
      </p:sp>
    </p:spTree>
    <p:extLst>
      <p:ext uri="{BB962C8B-B14F-4D97-AF65-F5344CB8AC3E}">
        <p14:creationId xmlns:p14="http://schemas.microsoft.com/office/powerpoint/2010/main" val="64376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2/1/22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2/1/22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2/1/22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2/1/22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2/1/22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2/1/22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gif"/><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slideLayout" Target="../slideLayouts/slideLayout5.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84784"/>
            <a:ext cx="7008574" cy="3298825"/>
          </a:xfrm>
        </p:spPr>
        <p:txBody>
          <a:bodyPr/>
          <a:lstStyle/>
          <a:p>
            <a:r>
              <a:rPr lang="en-US" b="1" dirty="0"/>
              <a:t>Hermeneutics for RE</a:t>
            </a:r>
          </a:p>
        </p:txBody>
      </p:sp>
      <p:sp>
        <p:nvSpPr>
          <p:cNvPr id="3" name="Subtitle 2"/>
          <p:cNvSpPr>
            <a:spLocks noGrp="1"/>
          </p:cNvSpPr>
          <p:nvPr>
            <p:ph type="subTitle" idx="1"/>
          </p:nvPr>
        </p:nvSpPr>
        <p:spPr>
          <a:xfrm>
            <a:off x="4675706" y="5280719"/>
            <a:ext cx="7008574" cy="1244600"/>
          </a:xfrm>
        </p:spPr>
        <p:txBody>
          <a:bodyPr>
            <a:normAutofit fontScale="85000" lnSpcReduction="20000"/>
          </a:bodyPr>
          <a:lstStyle/>
          <a:p>
            <a:pPr algn="ctr"/>
            <a:r>
              <a:rPr lang="en-US" b="1" dirty="0"/>
              <a:t>Knowledge as Interpretation</a:t>
            </a:r>
          </a:p>
          <a:p>
            <a:endParaRPr lang="en-US" dirty="0"/>
          </a:p>
          <a:p>
            <a:r>
              <a:rPr lang="en-US" dirty="0"/>
              <a:t>Jennifer Jenkins, RE Facilitator for Coventry &amp; Warwickshire</a:t>
            </a:r>
          </a:p>
        </p:txBody>
      </p:sp>
      <p:pic>
        <p:nvPicPr>
          <p:cNvPr id="5" name="Picture 4" descr="A picture containing shape&#10;&#10;Description automatically generated">
            <a:extLst>
              <a:ext uri="{FF2B5EF4-FFF2-40B4-BE49-F238E27FC236}">
                <a16:creationId xmlns:a16="http://schemas.microsoft.com/office/drawing/2014/main" id="{4C56C085-8C73-4FD8-9F47-BF80C98ED4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8348" y="332681"/>
            <a:ext cx="4940143" cy="3592190"/>
          </a:xfrm>
          <a:prstGeom prst="rect">
            <a:avLst/>
          </a:prstGeom>
        </p:spPr>
      </p:pic>
    </p:spTree>
    <p:extLst>
      <p:ext uri="{BB962C8B-B14F-4D97-AF65-F5344CB8AC3E}">
        <p14:creationId xmlns:p14="http://schemas.microsoft.com/office/powerpoint/2010/main" val="152036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65C3-201F-49FB-8703-D415B2164B53}"/>
              </a:ext>
            </a:extLst>
          </p:cNvPr>
          <p:cNvSpPr>
            <a:spLocks noGrp="1"/>
          </p:cNvSpPr>
          <p:nvPr>
            <p:ph type="title"/>
          </p:nvPr>
        </p:nvSpPr>
        <p:spPr/>
        <p:txBody>
          <a:bodyPr/>
          <a:lstStyle/>
          <a:p>
            <a:r>
              <a:rPr lang="en-GB" dirty="0"/>
              <a:t>The Hermeneutic Circle (Schleiermacher)</a:t>
            </a:r>
          </a:p>
        </p:txBody>
      </p:sp>
      <p:pic>
        <p:nvPicPr>
          <p:cNvPr id="1026" name="Picture 2" descr="See the source image">
            <a:extLst>
              <a:ext uri="{FF2B5EF4-FFF2-40B4-BE49-F238E27FC236}">
                <a16:creationId xmlns:a16="http://schemas.microsoft.com/office/drawing/2014/main" id="{F8BFCA66-97BB-4D64-9B37-7D2B5254AA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7341" y="1867307"/>
            <a:ext cx="8094142" cy="4818395"/>
          </a:xfrm>
          <a:prstGeom prst="rect">
            <a:avLst/>
          </a:prstGeom>
          <a:noFill/>
          <a:extLst>
            <a:ext uri="{909E8E84-426E-40DD-AFC4-6F175D3DCCD1}">
              <a14:hiddenFill xmlns:a14="http://schemas.microsoft.com/office/drawing/2010/main">
                <a:solidFill>
                  <a:srgbClr val="FFFFFF"/>
                </a:solidFill>
              </a14:hiddenFill>
            </a:ext>
          </a:extLst>
        </p:spPr>
      </p:pic>
      <p:sp>
        <p:nvSpPr>
          <p:cNvPr id="4" name="Callout: Right Arrow 3">
            <a:extLst>
              <a:ext uri="{FF2B5EF4-FFF2-40B4-BE49-F238E27FC236}">
                <a16:creationId xmlns:a16="http://schemas.microsoft.com/office/drawing/2014/main" id="{2CA90582-C1A7-480F-B810-29C42F32D730}"/>
              </a:ext>
            </a:extLst>
          </p:cNvPr>
          <p:cNvSpPr/>
          <p:nvPr/>
        </p:nvSpPr>
        <p:spPr>
          <a:xfrm>
            <a:off x="1180792" y="1867307"/>
            <a:ext cx="2161612" cy="647531"/>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t>e.g. reading a sacred text</a:t>
            </a:r>
          </a:p>
        </p:txBody>
      </p:sp>
      <p:sp>
        <p:nvSpPr>
          <p:cNvPr id="5" name="Callout: Left Arrow 4">
            <a:extLst>
              <a:ext uri="{FF2B5EF4-FFF2-40B4-BE49-F238E27FC236}">
                <a16:creationId xmlns:a16="http://schemas.microsoft.com/office/drawing/2014/main" id="{CE700261-53A7-4B8F-98BC-3172D8BBCBE6}"/>
              </a:ext>
            </a:extLst>
          </p:cNvPr>
          <p:cNvSpPr/>
          <p:nvPr/>
        </p:nvSpPr>
        <p:spPr>
          <a:xfrm>
            <a:off x="6522925" y="2100609"/>
            <a:ext cx="5084858" cy="828459"/>
          </a:xfrm>
          <a:prstGeom prst="left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t>Understanding more about the context, authorship &amp; audience of writing</a:t>
            </a:r>
          </a:p>
        </p:txBody>
      </p:sp>
      <p:sp>
        <p:nvSpPr>
          <p:cNvPr id="7" name="Callout: Left Arrow 6">
            <a:extLst>
              <a:ext uri="{FF2B5EF4-FFF2-40B4-BE49-F238E27FC236}">
                <a16:creationId xmlns:a16="http://schemas.microsoft.com/office/drawing/2014/main" id="{8AE0BC19-A87C-479E-880A-036DA63B62CC}"/>
              </a:ext>
            </a:extLst>
          </p:cNvPr>
          <p:cNvSpPr/>
          <p:nvPr/>
        </p:nvSpPr>
        <p:spPr>
          <a:xfrm>
            <a:off x="8303637" y="4771676"/>
            <a:ext cx="3599344" cy="1728337"/>
          </a:xfrm>
          <a:prstGeom prst="left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a:t>Understanding own lenses &amp; how words &amp; phrases are interpreted by readers</a:t>
            </a:r>
          </a:p>
        </p:txBody>
      </p:sp>
      <p:sp>
        <p:nvSpPr>
          <p:cNvPr id="9" name="Callout: Right Arrow 8">
            <a:extLst>
              <a:ext uri="{FF2B5EF4-FFF2-40B4-BE49-F238E27FC236}">
                <a16:creationId xmlns:a16="http://schemas.microsoft.com/office/drawing/2014/main" id="{BA40D43A-90CE-4D22-B1F9-11842D56DCE5}"/>
              </a:ext>
            </a:extLst>
          </p:cNvPr>
          <p:cNvSpPr/>
          <p:nvPr/>
        </p:nvSpPr>
        <p:spPr>
          <a:xfrm>
            <a:off x="285843" y="3429000"/>
            <a:ext cx="2242553" cy="2856756"/>
          </a:xfrm>
          <a:prstGeom prst="right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t>Adding to the reader’s understand-</a:t>
            </a:r>
            <a:r>
              <a:rPr lang="en-GB" sz="1600" dirty="0" err="1"/>
              <a:t>ing</a:t>
            </a:r>
            <a:r>
              <a:rPr lang="en-GB" sz="1600" dirty="0"/>
              <a:t> of the whole, developing schema</a:t>
            </a:r>
          </a:p>
        </p:txBody>
      </p:sp>
      <p:pic>
        <p:nvPicPr>
          <p:cNvPr id="10" name="Picture 9">
            <a:extLst>
              <a:ext uri="{FF2B5EF4-FFF2-40B4-BE49-F238E27FC236}">
                <a16:creationId xmlns:a16="http://schemas.microsoft.com/office/drawing/2014/main" id="{8130036D-F714-4BC0-B6C7-A2DAF493E1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8396" y="4916626"/>
            <a:ext cx="1352060" cy="1583386"/>
          </a:xfrm>
          <a:prstGeom prst="rect">
            <a:avLst/>
          </a:prstGeom>
        </p:spPr>
      </p:pic>
      <p:sp>
        <p:nvSpPr>
          <p:cNvPr id="3" name="TextBox 2">
            <a:extLst>
              <a:ext uri="{FF2B5EF4-FFF2-40B4-BE49-F238E27FC236}">
                <a16:creationId xmlns:a16="http://schemas.microsoft.com/office/drawing/2014/main" id="{1CF76C21-E63E-4E70-A71D-CBCC484C45DF}"/>
              </a:ext>
            </a:extLst>
          </p:cNvPr>
          <p:cNvSpPr txBox="1"/>
          <p:nvPr/>
        </p:nvSpPr>
        <p:spPr>
          <a:xfrm>
            <a:off x="8038628" y="188640"/>
            <a:ext cx="3864353" cy="1200329"/>
          </a:xfrm>
          <a:prstGeom prst="rect">
            <a:avLst/>
          </a:prstGeom>
          <a:noFill/>
        </p:spPr>
        <p:txBody>
          <a:bodyPr wrap="square" rtlCol="0">
            <a:spAutoFit/>
          </a:bodyPr>
          <a:lstStyle/>
          <a:p>
            <a:r>
              <a:rPr lang="en-GB" sz="1800" dirty="0"/>
              <a:t>The Enlightenment separated mind and world- the interpreter faced a gulf between their own and the author’s mind</a:t>
            </a:r>
          </a:p>
        </p:txBody>
      </p:sp>
      <p:pic>
        <p:nvPicPr>
          <p:cNvPr id="6" name="Recorded Sound">
            <a:hlinkClick r:id="" action="ppaction://media"/>
            <a:extLst>
              <a:ext uri="{FF2B5EF4-FFF2-40B4-BE49-F238E27FC236}">
                <a16:creationId xmlns:a16="http://schemas.microsoft.com/office/drawing/2014/main" id="{53F3D12B-EA1C-46E5-A06A-7C18F4F2C8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0421" y="4122948"/>
            <a:ext cx="487362" cy="487363"/>
          </a:xfrm>
          <a:prstGeom prst="rect">
            <a:avLst/>
          </a:prstGeom>
        </p:spPr>
      </p:pic>
    </p:spTree>
    <p:extLst>
      <p:ext uri="{BB962C8B-B14F-4D97-AF65-F5344CB8AC3E}">
        <p14:creationId xmlns:p14="http://schemas.microsoft.com/office/powerpoint/2010/main" val="275121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B37154FA-0FEA-4167-8313-5527F76C0CD3}"/>
              </a:ext>
            </a:extLst>
          </p:cNvPr>
          <p:cNvSpPr>
            <a:spLocks noGrp="1"/>
          </p:cNvSpPr>
          <p:nvPr>
            <p:ph type="title"/>
          </p:nvPr>
        </p:nvSpPr>
        <p:spPr>
          <a:xfrm>
            <a:off x="1117309" y="76200"/>
            <a:ext cx="10157354" cy="1397000"/>
          </a:xfrm>
        </p:spPr>
        <p:txBody>
          <a:bodyPr/>
          <a:lstStyle/>
          <a:p>
            <a:r>
              <a:rPr lang="en-US" dirty="0" err="1"/>
              <a:t>Contextualising</a:t>
            </a:r>
            <a:r>
              <a:rPr lang="en-US" dirty="0"/>
              <a:t> </a:t>
            </a:r>
          </a:p>
        </p:txBody>
      </p:sp>
      <p:pic>
        <p:nvPicPr>
          <p:cNvPr id="10242" name="Picture 2" descr="DeeperStudy Blog: Text and Context: Can we understand the Bible?">
            <a:extLst>
              <a:ext uri="{FF2B5EF4-FFF2-40B4-BE49-F238E27FC236}">
                <a16:creationId xmlns:a16="http://schemas.microsoft.com/office/drawing/2014/main" id="{66D5132F-0DDE-4528-97D0-9BD5A4C496AE}"/>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131986" y="1701800"/>
            <a:ext cx="8128000" cy="4470400"/>
          </a:xfrm>
          <a:prstGeom prst="rect">
            <a:avLst/>
          </a:prstGeom>
          <a:solidFill>
            <a:srgbClr val="FFFFFF"/>
          </a:solidFill>
        </p:spPr>
      </p:pic>
      <p:pic>
        <p:nvPicPr>
          <p:cNvPr id="2" name="Recorded Sound">
            <a:hlinkClick r:id="" action="ppaction://media"/>
            <a:extLst>
              <a:ext uri="{FF2B5EF4-FFF2-40B4-BE49-F238E27FC236}">
                <a16:creationId xmlns:a16="http://schemas.microsoft.com/office/drawing/2014/main" id="{B4A9754E-9680-423D-A1B2-AB59E3423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8788" y="5517232"/>
            <a:ext cx="487362" cy="487363"/>
          </a:xfrm>
          <a:prstGeom prst="rect">
            <a:avLst/>
          </a:prstGeom>
        </p:spPr>
      </p:pic>
    </p:spTree>
    <p:extLst>
      <p:ext uri="{BB962C8B-B14F-4D97-AF65-F5344CB8AC3E}">
        <p14:creationId xmlns:p14="http://schemas.microsoft.com/office/powerpoint/2010/main" val="11209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310C-16FC-44B0-BF7A-9F7E1C296069}"/>
              </a:ext>
            </a:extLst>
          </p:cNvPr>
          <p:cNvSpPr>
            <a:spLocks noGrp="1"/>
          </p:cNvSpPr>
          <p:nvPr>
            <p:ph type="title"/>
          </p:nvPr>
        </p:nvSpPr>
        <p:spPr/>
        <p:txBody>
          <a:bodyPr/>
          <a:lstStyle/>
          <a:p>
            <a:r>
              <a:rPr lang="en-GB" dirty="0"/>
              <a:t>History of Hermeneutics: Schleiermacher  </a:t>
            </a:r>
          </a:p>
        </p:txBody>
      </p:sp>
      <p:sp>
        <p:nvSpPr>
          <p:cNvPr id="3" name="TextBox 2">
            <a:extLst>
              <a:ext uri="{FF2B5EF4-FFF2-40B4-BE49-F238E27FC236}">
                <a16:creationId xmlns:a16="http://schemas.microsoft.com/office/drawing/2014/main" id="{0C19B68F-EB7B-4164-B764-01CA6A7DBB11}"/>
              </a:ext>
            </a:extLst>
          </p:cNvPr>
          <p:cNvSpPr txBox="1"/>
          <p:nvPr/>
        </p:nvSpPr>
        <p:spPr>
          <a:xfrm>
            <a:off x="1269876" y="1700808"/>
            <a:ext cx="9505056" cy="4524315"/>
          </a:xfrm>
          <a:prstGeom prst="rect">
            <a:avLst/>
          </a:prstGeom>
          <a:noFill/>
        </p:spPr>
        <p:txBody>
          <a:bodyPr wrap="square" rtlCol="0">
            <a:spAutoFit/>
          </a:bodyPr>
          <a:lstStyle/>
          <a:p>
            <a:pPr marL="342900" indent="-342900">
              <a:buFont typeface="Arial" panose="020B0604020202020204" pitchFamily="34" charset="0"/>
              <a:buChar char="•"/>
            </a:pPr>
            <a:r>
              <a:rPr lang="en-GB" dirty="0"/>
              <a:t>Developed an ontology (a study of the reality…)of understanding</a:t>
            </a:r>
          </a:p>
          <a:p>
            <a:pPr marL="342900" indent="-342900">
              <a:buFont typeface="Arial" panose="020B0604020202020204" pitchFamily="34" charset="0"/>
              <a:buChar char="•"/>
            </a:pPr>
            <a:r>
              <a:rPr lang="en-GB" dirty="0"/>
              <a:t>Saw the world and spirit as interdependent, describing the world as the ‘</a:t>
            </a:r>
            <a:r>
              <a:rPr lang="en-GB" i="1" dirty="0"/>
              <a:t>artwork of the spirit, the mirror it created of itself</a:t>
            </a:r>
            <a:r>
              <a:rPr lang="en-GB" dirty="0"/>
              <a:t>’</a:t>
            </a:r>
          </a:p>
          <a:p>
            <a:pPr marL="342900" indent="-342900">
              <a:buFont typeface="Arial" panose="020B0604020202020204" pitchFamily="34" charset="0"/>
              <a:buChar char="•"/>
            </a:pPr>
            <a:r>
              <a:rPr lang="en-GB" dirty="0"/>
              <a:t>‘god-consciousness’- every science deals with a particular facet of the spirit’s unified artwork and contributes to a knowledge of God</a:t>
            </a:r>
          </a:p>
          <a:p>
            <a:pPr marL="342900" indent="-342900">
              <a:buFont typeface="Arial" panose="020B0604020202020204" pitchFamily="34" charset="0"/>
              <a:buChar char="•"/>
            </a:pPr>
            <a:r>
              <a:rPr lang="en-GB" dirty="0"/>
              <a:t>Knowledge about the universe and God comes to us through others (e.g. via sacred texts) and the particular language and life context must be grasped</a:t>
            </a:r>
          </a:p>
          <a:p>
            <a:pPr marL="342900" indent="-342900">
              <a:buFont typeface="Arial" panose="020B0604020202020204" pitchFamily="34" charset="0"/>
              <a:buChar char="•"/>
            </a:pPr>
            <a:r>
              <a:rPr lang="en-GB" dirty="0"/>
              <a:t>There is therefore a relational aspect to interpretation</a:t>
            </a:r>
          </a:p>
        </p:txBody>
      </p:sp>
      <p:pic>
        <p:nvPicPr>
          <p:cNvPr id="4" name="Recorded Sound">
            <a:hlinkClick r:id="" action="ppaction://media"/>
            <a:extLst>
              <a:ext uri="{FF2B5EF4-FFF2-40B4-BE49-F238E27FC236}">
                <a16:creationId xmlns:a16="http://schemas.microsoft.com/office/drawing/2014/main" id="{8382C793-0F49-49D9-BE3B-94AFDABCE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26860" y="5737760"/>
            <a:ext cx="487362" cy="487363"/>
          </a:xfrm>
          <a:prstGeom prst="rect">
            <a:avLst/>
          </a:prstGeom>
        </p:spPr>
      </p:pic>
    </p:spTree>
    <p:extLst>
      <p:ext uri="{BB962C8B-B14F-4D97-AF65-F5344CB8AC3E}">
        <p14:creationId xmlns:p14="http://schemas.microsoft.com/office/powerpoint/2010/main" val="213203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310C-16FC-44B0-BF7A-9F7E1C296069}"/>
              </a:ext>
            </a:extLst>
          </p:cNvPr>
          <p:cNvSpPr>
            <a:spLocks noGrp="1"/>
          </p:cNvSpPr>
          <p:nvPr>
            <p:ph type="title"/>
          </p:nvPr>
        </p:nvSpPr>
        <p:spPr/>
        <p:txBody>
          <a:bodyPr/>
          <a:lstStyle/>
          <a:p>
            <a:r>
              <a:rPr lang="en-GB" dirty="0"/>
              <a:t>History of Hermeneutics(after Schleiermacher) </a:t>
            </a:r>
          </a:p>
        </p:txBody>
      </p:sp>
      <p:graphicFrame>
        <p:nvGraphicFramePr>
          <p:cNvPr id="4" name="Table 4">
            <a:extLst>
              <a:ext uri="{FF2B5EF4-FFF2-40B4-BE49-F238E27FC236}">
                <a16:creationId xmlns:a16="http://schemas.microsoft.com/office/drawing/2014/main" id="{A7F881C0-9EED-4C71-84DA-C9B79B03AD02}"/>
              </a:ext>
            </a:extLst>
          </p:cNvPr>
          <p:cNvGraphicFramePr>
            <a:graphicFrameLocks noGrp="1"/>
          </p:cNvGraphicFramePr>
          <p:nvPr/>
        </p:nvGraphicFramePr>
        <p:xfrm>
          <a:off x="621804" y="1556792"/>
          <a:ext cx="10873208" cy="5112568"/>
        </p:xfrm>
        <a:graphic>
          <a:graphicData uri="http://schemas.openxmlformats.org/drawingml/2006/table">
            <a:tbl>
              <a:tblPr firstRow="1" bandRow="1">
                <a:tableStyleId>{17292A2E-F333-43FB-9621-5CBBE7FDCDCB}</a:tableStyleId>
              </a:tblPr>
              <a:tblGrid>
                <a:gridCol w="2718302">
                  <a:extLst>
                    <a:ext uri="{9D8B030D-6E8A-4147-A177-3AD203B41FA5}">
                      <a16:colId xmlns:a16="http://schemas.microsoft.com/office/drawing/2014/main" val="3092448493"/>
                    </a:ext>
                  </a:extLst>
                </a:gridCol>
                <a:gridCol w="2718302">
                  <a:extLst>
                    <a:ext uri="{9D8B030D-6E8A-4147-A177-3AD203B41FA5}">
                      <a16:colId xmlns:a16="http://schemas.microsoft.com/office/drawing/2014/main" val="148304787"/>
                    </a:ext>
                  </a:extLst>
                </a:gridCol>
                <a:gridCol w="2718302">
                  <a:extLst>
                    <a:ext uri="{9D8B030D-6E8A-4147-A177-3AD203B41FA5}">
                      <a16:colId xmlns:a16="http://schemas.microsoft.com/office/drawing/2014/main" val="1549399176"/>
                    </a:ext>
                  </a:extLst>
                </a:gridCol>
                <a:gridCol w="2718302">
                  <a:extLst>
                    <a:ext uri="{9D8B030D-6E8A-4147-A177-3AD203B41FA5}">
                      <a16:colId xmlns:a16="http://schemas.microsoft.com/office/drawing/2014/main" val="570751326"/>
                    </a:ext>
                  </a:extLst>
                </a:gridCol>
              </a:tblGrid>
              <a:tr h="512607">
                <a:tc>
                  <a:txBody>
                    <a:bodyPr/>
                    <a:lstStyle/>
                    <a:p>
                      <a:pPr algn="ctr"/>
                      <a:r>
                        <a:rPr lang="en-GB" dirty="0" err="1"/>
                        <a:t>Dilthey</a:t>
                      </a:r>
                      <a:endParaRPr lang="en-GB" dirty="0"/>
                    </a:p>
                  </a:txBody>
                  <a:tcPr/>
                </a:tc>
                <a:tc>
                  <a:txBody>
                    <a:bodyPr/>
                    <a:lstStyle/>
                    <a:p>
                      <a:pPr algn="ctr"/>
                      <a:r>
                        <a:rPr lang="en-GB" dirty="0"/>
                        <a:t>Husserl</a:t>
                      </a:r>
                    </a:p>
                  </a:txBody>
                  <a:tcPr/>
                </a:tc>
                <a:tc>
                  <a:txBody>
                    <a:bodyPr/>
                    <a:lstStyle/>
                    <a:p>
                      <a:pPr algn="ctr"/>
                      <a:r>
                        <a:rPr lang="en-GB" dirty="0"/>
                        <a:t>Heidegger</a:t>
                      </a:r>
                    </a:p>
                  </a:txBody>
                  <a:tcPr/>
                </a:tc>
                <a:tc>
                  <a:txBody>
                    <a:bodyPr/>
                    <a:lstStyle/>
                    <a:p>
                      <a:pPr algn="ctr"/>
                      <a:r>
                        <a:rPr lang="en-GB" dirty="0"/>
                        <a:t>Gadamer</a:t>
                      </a:r>
                    </a:p>
                  </a:txBody>
                  <a:tcPr/>
                </a:tc>
                <a:extLst>
                  <a:ext uri="{0D108BD9-81ED-4DB2-BD59-A6C34878D82A}">
                    <a16:rowId xmlns:a16="http://schemas.microsoft.com/office/drawing/2014/main" val="3094090138"/>
                  </a:ext>
                </a:extLst>
              </a:tr>
              <a:tr h="4599961">
                <a:tc>
                  <a:txBody>
                    <a:bodyPr/>
                    <a:lstStyle/>
                    <a:p>
                      <a:pPr marL="285750" indent="-285750">
                        <a:buFont typeface="Arial" panose="020B0604020202020204" pitchFamily="34" charset="0"/>
                        <a:buChar char="•"/>
                      </a:pPr>
                      <a:r>
                        <a:rPr lang="en-GB" sz="1500" dirty="0"/>
                        <a:t>Believed the firm ground for human knowledge was built on common human life experience, not a ‘human spirit’</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Life itself as the bedrock of meaning- only history can tell us who we are as human beings</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World not encountered as abstract, no value-neutral impersonal world</a:t>
                      </a:r>
                    </a:p>
                    <a:p>
                      <a:pPr marL="285750" indent="-285750">
                        <a:buFont typeface="Arial" panose="020B0604020202020204" pitchFamily="34" charset="0"/>
                        <a:buChar char="•"/>
                      </a:pPr>
                      <a:r>
                        <a:rPr lang="en-GB" sz="1500" dirty="0"/>
                        <a:t>World given to us as already meaningful experience</a:t>
                      </a:r>
                    </a:p>
                  </a:txBody>
                  <a:tcPr/>
                </a:tc>
                <a:tc>
                  <a:txBody>
                    <a:bodyPr/>
                    <a:lstStyle/>
                    <a:p>
                      <a:pPr marL="285750" indent="-285750">
                        <a:buFont typeface="Arial" panose="020B0604020202020204" pitchFamily="34" charset="0"/>
                        <a:buChar char="•"/>
                      </a:pPr>
                      <a:r>
                        <a:rPr lang="en-GB" sz="1500" dirty="0"/>
                        <a:t>Objects always appear to us endowed with meaning</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Father of phenomenology- how phenomena disclose themselves to us in their meaning</a:t>
                      </a:r>
                    </a:p>
                    <a:p>
                      <a:pPr marL="0" indent="0">
                        <a:buFont typeface="Arial" panose="020B0604020202020204" pitchFamily="34" charset="0"/>
                        <a:buNone/>
                      </a:pPr>
                      <a:endParaRPr lang="en-GB" sz="1500" dirty="0"/>
                    </a:p>
                    <a:p>
                      <a:pPr marL="285750" indent="-285750">
                        <a:buFont typeface="Arial" panose="020B0604020202020204" pitchFamily="34" charset="0"/>
                        <a:buChar char="•"/>
                      </a:pPr>
                      <a:r>
                        <a:rPr lang="en-GB" sz="1500" dirty="0"/>
                        <a:t>Battle cry: ‘to the things themselves!’</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Being in touch with the true essence of a thing</a:t>
                      </a:r>
                    </a:p>
                  </a:txBody>
                  <a:tcPr/>
                </a:tc>
                <a:tc>
                  <a:txBody>
                    <a:bodyPr/>
                    <a:lstStyle/>
                    <a:p>
                      <a:pPr marL="285750" indent="-285750">
                        <a:buFont typeface="Arial" panose="020B0604020202020204" pitchFamily="34" charset="0"/>
                        <a:buChar char="•"/>
                      </a:pPr>
                      <a:r>
                        <a:rPr lang="en-GB" sz="1500" dirty="0"/>
                        <a:t>Objects in the world disclosed their meaning not merely conceptually but in practical relation to daily life</a:t>
                      </a:r>
                    </a:p>
                    <a:p>
                      <a:pPr marL="285750" indent="-285750">
                        <a:buFont typeface="Arial" panose="020B0604020202020204" pitchFamily="34" charset="0"/>
                        <a:buChar char="•"/>
                      </a:pPr>
                      <a:r>
                        <a:rPr lang="en-GB" sz="1500" dirty="0"/>
                        <a:t>Hermeneutics is the way we move about the world. We don’t ‘do’ it, it is part of our being as ‘self-interpreting animals’</a:t>
                      </a:r>
                    </a:p>
                    <a:p>
                      <a:pPr marL="285750" indent="-285750">
                        <a:buFont typeface="Arial" panose="020B0604020202020204" pitchFamily="34" charset="0"/>
                        <a:buChar char="•"/>
                      </a:pPr>
                      <a:r>
                        <a:rPr lang="en-GB" sz="1500" dirty="0"/>
                        <a:t>This is shaped by families, cities, nations, languages, institutions, ideas, social values- they shape our understanding of the world</a:t>
                      </a:r>
                    </a:p>
                  </a:txBody>
                  <a:tcPr/>
                </a:tc>
                <a:tc>
                  <a:txBody>
                    <a:bodyPr/>
                    <a:lstStyle/>
                    <a:p>
                      <a:pPr marL="285750" indent="-285750">
                        <a:buFont typeface="Arial" panose="020B0604020202020204" pitchFamily="34" charset="0"/>
                        <a:buChar char="•"/>
                      </a:pPr>
                      <a:r>
                        <a:rPr lang="en-GB" sz="1500" dirty="0"/>
                        <a:t>Believed the human sciences could not be reduced to methodology</a:t>
                      </a:r>
                    </a:p>
                    <a:p>
                      <a:pPr marL="285750" indent="-285750">
                        <a:buFont typeface="Arial" panose="020B0604020202020204" pitchFamily="34" charset="0"/>
                        <a:buChar char="•"/>
                      </a:pPr>
                      <a:r>
                        <a:rPr lang="en-GB" sz="1500" dirty="0"/>
                        <a:t>Perception of the world was primarily practical and not theoretical</a:t>
                      </a:r>
                    </a:p>
                    <a:p>
                      <a:pPr marL="285750" indent="-285750">
                        <a:buFont typeface="Arial" panose="020B0604020202020204" pitchFamily="34" charset="0"/>
                        <a:buChar char="•"/>
                      </a:pPr>
                      <a:r>
                        <a:rPr lang="en-GB" sz="1500" dirty="0"/>
                        <a:t>No neutrality possible</a:t>
                      </a:r>
                    </a:p>
                    <a:p>
                      <a:pPr marL="285750" indent="-285750">
                        <a:buFont typeface="Arial" panose="020B0604020202020204" pitchFamily="34" charset="0"/>
                        <a:buChar char="•"/>
                      </a:pPr>
                      <a:r>
                        <a:rPr lang="en-GB" sz="1500" dirty="0"/>
                        <a:t>Saw our experience of art as being exemplary to what happens generally when we experience anything</a:t>
                      </a:r>
                    </a:p>
                    <a:p>
                      <a:pPr marL="285750" indent="-285750">
                        <a:buFont typeface="Arial" panose="020B0604020202020204" pitchFamily="34" charset="0"/>
                        <a:buChar char="•"/>
                      </a:pPr>
                      <a:r>
                        <a:rPr lang="en-GB" sz="1500" dirty="0"/>
                        <a:t>Knowledge not acquired but something we participate in- standing in history </a:t>
                      </a:r>
                    </a:p>
                  </a:txBody>
                  <a:tcPr/>
                </a:tc>
                <a:extLst>
                  <a:ext uri="{0D108BD9-81ED-4DB2-BD59-A6C34878D82A}">
                    <a16:rowId xmlns:a16="http://schemas.microsoft.com/office/drawing/2014/main" val="2051665028"/>
                  </a:ext>
                </a:extLst>
              </a:tr>
            </a:tbl>
          </a:graphicData>
        </a:graphic>
      </p:graphicFrame>
      <p:pic>
        <p:nvPicPr>
          <p:cNvPr id="3" name="Recorded Sound">
            <a:hlinkClick r:id="" action="ppaction://media"/>
            <a:extLst>
              <a:ext uri="{FF2B5EF4-FFF2-40B4-BE49-F238E27FC236}">
                <a16:creationId xmlns:a16="http://schemas.microsoft.com/office/drawing/2014/main" id="{AF3DCE17-8345-4E5D-B34D-20862DDE5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8948" y="6093296"/>
            <a:ext cx="487362" cy="487363"/>
          </a:xfrm>
          <a:prstGeom prst="rect">
            <a:avLst/>
          </a:prstGeom>
        </p:spPr>
      </p:pic>
    </p:spTree>
    <p:extLst>
      <p:ext uri="{BB962C8B-B14F-4D97-AF65-F5344CB8AC3E}">
        <p14:creationId xmlns:p14="http://schemas.microsoft.com/office/powerpoint/2010/main" val="29853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9CAFB-73D3-ED45-9DF7-A8510C847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762" y="-1"/>
            <a:ext cx="11417300" cy="6840000"/>
          </a:xfrm>
          <a:prstGeom prst="rect">
            <a:avLst/>
          </a:prstGeom>
        </p:spPr>
      </p:pic>
      <p:cxnSp>
        <p:nvCxnSpPr>
          <p:cNvPr id="5" name="Straight Arrow Connector 4">
            <a:extLst>
              <a:ext uri="{FF2B5EF4-FFF2-40B4-BE49-F238E27FC236}">
                <a16:creationId xmlns:a16="http://schemas.microsoft.com/office/drawing/2014/main" id="{64BDEFDF-21CA-4190-B55B-5240300F22B3}"/>
              </a:ext>
            </a:extLst>
          </p:cNvPr>
          <p:cNvCxnSpPr>
            <a:cxnSpLocks/>
          </p:cNvCxnSpPr>
          <p:nvPr/>
        </p:nvCxnSpPr>
        <p:spPr>
          <a:xfrm flipV="1">
            <a:off x="4438228" y="2583618"/>
            <a:ext cx="3547234" cy="2933615"/>
          </a:xfrm>
          <a:prstGeom prst="straightConnector1">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9BA3B8-2A62-40E8-9F79-BD10054790F3}"/>
              </a:ext>
            </a:extLst>
          </p:cNvPr>
          <p:cNvSpPr txBox="1"/>
          <p:nvPr/>
        </p:nvSpPr>
        <p:spPr>
          <a:xfrm rot="19312123">
            <a:off x="4719283" y="3613425"/>
            <a:ext cx="2664296" cy="461665"/>
          </a:xfrm>
          <a:prstGeom prst="rect">
            <a:avLst/>
          </a:prstGeom>
          <a:noFill/>
        </p:spPr>
        <p:txBody>
          <a:bodyPr wrap="square" rtlCol="0">
            <a:spAutoFit/>
          </a:bodyPr>
          <a:lstStyle/>
          <a:p>
            <a:pPr algn="ctr"/>
            <a:r>
              <a:rPr lang="en-GB" b="1" dirty="0">
                <a:solidFill>
                  <a:schemeClr val="bg1"/>
                </a:solidFill>
              </a:rPr>
              <a:t>Gulf of Time</a:t>
            </a:r>
          </a:p>
        </p:txBody>
      </p:sp>
      <p:cxnSp>
        <p:nvCxnSpPr>
          <p:cNvPr id="8" name="Straight Arrow Connector 7">
            <a:extLst>
              <a:ext uri="{FF2B5EF4-FFF2-40B4-BE49-F238E27FC236}">
                <a16:creationId xmlns:a16="http://schemas.microsoft.com/office/drawing/2014/main" id="{781F661A-C38D-4D20-A400-1C8E3EFD12AB}"/>
              </a:ext>
            </a:extLst>
          </p:cNvPr>
          <p:cNvCxnSpPr>
            <a:cxnSpLocks/>
          </p:cNvCxnSpPr>
          <p:nvPr/>
        </p:nvCxnSpPr>
        <p:spPr>
          <a:xfrm flipV="1">
            <a:off x="6438771" y="2646727"/>
            <a:ext cx="3093383" cy="2890978"/>
          </a:xfrm>
          <a:prstGeom prst="straightConnector1">
            <a:avLst/>
          </a:prstGeom>
          <a:ln w="476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61CAEF-0378-445C-A12F-19DD19D9FA0C}"/>
              </a:ext>
            </a:extLst>
          </p:cNvPr>
          <p:cNvSpPr txBox="1"/>
          <p:nvPr/>
        </p:nvSpPr>
        <p:spPr>
          <a:xfrm rot="18979297">
            <a:off x="6057250" y="3603373"/>
            <a:ext cx="2664296" cy="830997"/>
          </a:xfrm>
          <a:prstGeom prst="rect">
            <a:avLst/>
          </a:prstGeom>
          <a:noFill/>
        </p:spPr>
        <p:txBody>
          <a:bodyPr wrap="square" rtlCol="0">
            <a:spAutoFit/>
          </a:bodyPr>
          <a:lstStyle/>
          <a:p>
            <a:pPr algn="ctr"/>
            <a:r>
              <a:rPr lang="en-GB" b="1" dirty="0">
                <a:solidFill>
                  <a:schemeClr val="bg1"/>
                </a:solidFill>
              </a:rPr>
              <a:t>Historical Consciousness</a:t>
            </a:r>
          </a:p>
        </p:txBody>
      </p:sp>
      <p:sp>
        <p:nvSpPr>
          <p:cNvPr id="10" name="TextBox 9">
            <a:extLst>
              <a:ext uri="{FF2B5EF4-FFF2-40B4-BE49-F238E27FC236}">
                <a16:creationId xmlns:a16="http://schemas.microsoft.com/office/drawing/2014/main" id="{78A0FEBF-15F4-4F31-A911-ACEDD97323ED}"/>
              </a:ext>
            </a:extLst>
          </p:cNvPr>
          <p:cNvSpPr txBox="1"/>
          <p:nvPr/>
        </p:nvSpPr>
        <p:spPr>
          <a:xfrm>
            <a:off x="879634" y="1052931"/>
            <a:ext cx="10153128" cy="830997"/>
          </a:xfrm>
          <a:prstGeom prst="rect">
            <a:avLst/>
          </a:prstGeom>
          <a:noFill/>
        </p:spPr>
        <p:txBody>
          <a:bodyPr wrap="square" rtlCol="0">
            <a:spAutoFit/>
          </a:bodyPr>
          <a:lstStyle/>
          <a:p>
            <a:r>
              <a:rPr lang="en-GB" dirty="0">
                <a:solidFill>
                  <a:schemeClr val="bg1"/>
                </a:solidFill>
              </a:rPr>
              <a:t>“History is like a stream in which we move and participate in every act of understanding”- Jens Zimmermann</a:t>
            </a:r>
          </a:p>
        </p:txBody>
      </p:sp>
      <p:sp>
        <p:nvSpPr>
          <p:cNvPr id="11" name="TextBox 10">
            <a:extLst>
              <a:ext uri="{FF2B5EF4-FFF2-40B4-BE49-F238E27FC236}">
                <a16:creationId xmlns:a16="http://schemas.microsoft.com/office/drawing/2014/main" id="{C478303E-85A2-48EB-B5F7-BEDB71154275}"/>
              </a:ext>
            </a:extLst>
          </p:cNvPr>
          <p:cNvSpPr txBox="1"/>
          <p:nvPr/>
        </p:nvSpPr>
        <p:spPr>
          <a:xfrm>
            <a:off x="879634" y="2459504"/>
            <a:ext cx="2880320" cy="1938992"/>
          </a:xfrm>
          <a:prstGeom prst="rect">
            <a:avLst/>
          </a:prstGeom>
          <a:noFill/>
        </p:spPr>
        <p:txBody>
          <a:bodyPr wrap="square" rtlCol="0">
            <a:spAutoFit/>
          </a:bodyPr>
          <a:lstStyle/>
          <a:p>
            <a:r>
              <a:rPr lang="en-GB" dirty="0">
                <a:solidFill>
                  <a:schemeClr val="bg1"/>
                </a:solidFill>
              </a:rPr>
              <a:t>History connects us to cultural traditions and therefore to interpretation</a:t>
            </a:r>
          </a:p>
        </p:txBody>
      </p:sp>
      <p:sp>
        <p:nvSpPr>
          <p:cNvPr id="13" name="TextBox 12">
            <a:extLst>
              <a:ext uri="{FF2B5EF4-FFF2-40B4-BE49-F238E27FC236}">
                <a16:creationId xmlns:a16="http://schemas.microsoft.com/office/drawing/2014/main" id="{E9D8AD20-481F-40CD-97EB-D2E58238E005}"/>
              </a:ext>
            </a:extLst>
          </p:cNvPr>
          <p:cNvSpPr txBox="1"/>
          <p:nvPr/>
        </p:nvSpPr>
        <p:spPr>
          <a:xfrm>
            <a:off x="8878985" y="4344569"/>
            <a:ext cx="2880320" cy="2308324"/>
          </a:xfrm>
          <a:prstGeom prst="rect">
            <a:avLst/>
          </a:prstGeom>
          <a:noFill/>
        </p:spPr>
        <p:txBody>
          <a:bodyPr wrap="square" rtlCol="0">
            <a:spAutoFit/>
          </a:bodyPr>
          <a:lstStyle/>
          <a:p>
            <a:r>
              <a:rPr lang="en-GB" dirty="0">
                <a:solidFill>
                  <a:schemeClr val="bg1"/>
                </a:solidFill>
              </a:rPr>
              <a:t>Same sense of…but expressed through differing linguistic structures shaped by context</a:t>
            </a:r>
          </a:p>
        </p:txBody>
      </p:sp>
      <p:pic>
        <p:nvPicPr>
          <p:cNvPr id="2" name="Recorded Sound">
            <a:hlinkClick r:id="" action="ppaction://media"/>
            <a:extLst>
              <a:ext uri="{FF2B5EF4-FFF2-40B4-BE49-F238E27FC236}">
                <a16:creationId xmlns:a16="http://schemas.microsoft.com/office/drawing/2014/main" id="{F72991E2-DC3E-41ED-8069-09706DC541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0560" y="2798377"/>
            <a:ext cx="487362" cy="487363"/>
          </a:xfrm>
          <a:prstGeom prst="rect">
            <a:avLst/>
          </a:prstGeom>
        </p:spPr>
      </p:pic>
    </p:spTree>
    <p:extLst>
      <p:ext uri="{BB962C8B-B14F-4D97-AF65-F5344CB8AC3E}">
        <p14:creationId xmlns:p14="http://schemas.microsoft.com/office/powerpoint/2010/main" val="219063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A3007FD9-9718-4066-BA49-A9ACDE79BB81}"/>
              </a:ext>
            </a:extLst>
          </p:cNvPr>
          <p:cNvSpPr>
            <a:spLocks noGrp="1"/>
          </p:cNvSpPr>
          <p:nvPr>
            <p:ph type="title"/>
          </p:nvPr>
        </p:nvSpPr>
        <p:spPr>
          <a:xfrm>
            <a:off x="1117309" y="76200"/>
            <a:ext cx="10157354" cy="1397000"/>
          </a:xfrm>
        </p:spPr>
        <p:txBody>
          <a:bodyPr anchor="b">
            <a:normAutofit/>
          </a:bodyPr>
          <a:lstStyle/>
          <a:p>
            <a:r>
              <a:rPr lang="en-US" dirty="0"/>
              <a:t>Heidegger’s Hammer</a:t>
            </a:r>
          </a:p>
        </p:txBody>
      </p:sp>
      <p:sp>
        <p:nvSpPr>
          <p:cNvPr id="74" name="Text Placeholder 2">
            <a:extLst>
              <a:ext uri="{FF2B5EF4-FFF2-40B4-BE49-F238E27FC236}">
                <a16:creationId xmlns:a16="http://schemas.microsoft.com/office/drawing/2014/main" id="{BF659548-AC7F-4C04-9998-D13E7B2321E3}"/>
              </a:ext>
            </a:extLst>
          </p:cNvPr>
          <p:cNvSpPr>
            <a:spLocks noGrp="1"/>
          </p:cNvSpPr>
          <p:nvPr>
            <p:ph type="body" idx="1"/>
          </p:nvPr>
        </p:nvSpPr>
        <p:spPr>
          <a:xfrm>
            <a:off x="914162" y="2938923"/>
            <a:ext cx="4973041" cy="512064"/>
          </a:xfrm>
        </p:spPr>
        <p:txBody>
          <a:bodyPr/>
          <a:lstStyle/>
          <a:p>
            <a:r>
              <a:rPr lang="en-US" dirty="0"/>
              <a:t>“The being of something emerges in the context of our engaging it within a meaningful life context”- Jens Zimmermann</a:t>
            </a:r>
          </a:p>
        </p:txBody>
      </p:sp>
      <p:sp>
        <p:nvSpPr>
          <p:cNvPr id="2053" name="Content Placeholder 3">
            <a:extLst>
              <a:ext uri="{FF2B5EF4-FFF2-40B4-BE49-F238E27FC236}">
                <a16:creationId xmlns:a16="http://schemas.microsoft.com/office/drawing/2014/main" id="{DF9BD80D-BEEE-4612-96A2-14265752F40C}"/>
              </a:ext>
            </a:extLst>
          </p:cNvPr>
          <p:cNvSpPr>
            <a:spLocks noGrp="1"/>
          </p:cNvSpPr>
          <p:nvPr>
            <p:ph sz="quarter" idx="4"/>
          </p:nvPr>
        </p:nvSpPr>
        <p:spPr>
          <a:xfrm>
            <a:off x="6297559" y="1628800"/>
            <a:ext cx="4977104" cy="4680520"/>
          </a:xfrm>
        </p:spPr>
        <p:txBody>
          <a:bodyPr>
            <a:normAutofit/>
          </a:bodyPr>
          <a:lstStyle/>
          <a:p>
            <a:r>
              <a:rPr lang="en-US" dirty="0"/>
              <a:t>Our practical, normal relationship with things/objects only changes to a theological/ philosophical stance if something interrupts our normal activity. In that moment it becomes present as an abstract object</a:t>
            </a:r>
          </a:p>
          <a:p>
            <a:r>
              <a:rPr lang="en-US" dirty="0"/>
              <a:t>During DIY, we reach for the hammer, not seeing it as an examinable object but part of our project. It is only when it flies off the handle that we observe it in the abstract. His point; life is not lived in the abstract but in the practical interactions.</a:t>
            </a:r>
          </a:p>
        </p:txBody>
      </p:sp>
      <p:pic>
        <p:nvPicPr>
          <p:cNvPr id="2" name="Recorded Sound">
            <a:hlinkClick r:id="" action="ppaction://media"/>
            <a:extLst>
              <a:ext uri="{FF2B5EF4-FFF2-40B4-BE49-F238E27FC236}">
                <a16:creationId xmlns:a16="http://schemas.microsoft.com/office/drawing/2014/main" id="{2E02318F-648F-4A97-AA1E-A52837E96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4172" y="5445224"/>
            <a:ext cx="487362" cy="487363"/>
          </a:xfrm>
          <a:prstGeom prst="rect">
            <a:avLst/>
          </a:prstGeom>
        </p:spPr>
      </p:pic>
      <p:pic>
        <p:nvPicPr>
          <p:cNvPr id="4" name="Picture 3">
            <a:extLst>
              <a:ext uri="{FF2B5EF4-FFF2-40B4-BE49-F238E27FC236}">
                <a16:creationId xmlns:a16="http://schemas.microsoft.com/office/drawing/2014/main" id="{E20AB4FD-FA03-8247-A5C8-58AF8B4869B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7291" y="3701908"/>
            <a:ext cx="4939912" cy="2230679"/>
          </a:xfrm>
          <a:prstGeom prst="rect">
            <a:avLst/>
          </a:prstGeom>
        </p:spPr>
      </p:pic>
    </p:spTree>
    <p:extLst>
      <p:ext uri="{BB962C8B-B14F-4D97-AF65-F5344CB8AC3E}">
        <p14:creationId xmlns:p14="http://schemas.microsoft.com/office/powerpoint/2010/main" val="3609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BC77B67-1B4C-4C54-9790-78073BB7AA73}"/>
              </a:ext>
            </a:extLst>
          </p:cNvPr>
          <p:cNvSpPr>
            <a:spLocks noGrp="1"/>
          </p:cNvSpPr>
          <p:nvPr>
            <p:ph type="title"/>
          </p:nvPr>
        </p:nvSpPr>
        <p:spPr>
          <a:xfrm>
            <a:off x="1117309" y="76200"/>
            <a:ext cx="10157354" cy="1397000"/>
          </a:xfrm>
        </p:spPr>
        <p:txBody>
          <a:bodyPr anchor="b">
            <a:normAutofit/>
          </a:bodyPr>
          <a:lstStyle/>
          <a:p>
            <a:r>
              <a:rPr lang="en-US" dirty="0"/>
              <a:t>Heidegger: Know Your Mesh!</a:t>
            </a:r>
          </a:p>
        </p:txBody>
      </p:sp>
      <p:pic>
        <p:nvPicPr>
          <p:cNvPr id="3074" name="Picture 2" descr="✓ Realistic metal chain link fence seamless pattern isolated . Template for  your design premium vector in Adobe Illustrator ai ( .ai ) format,  Encapsulated PostScript eps ( .eps ) format">
            <a:extLst>
              <a:ext uri="{FF2B5EF4-FFF2-40B4-BE49-F238E27FC236}">
                <a16:creationId xmlns:a16="http://schemas.microsoft.com/office/drawing/2014/main" id="{03040EA9-FFCA-43E8-B08E-CA1687D132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370661" y="1701800"/>
            <a:ext cx="4470400" cy="4470400"/>
          </a:xfrm>
          <a:prstGeom prst="rect">
            <a:avLst/>
          </a:prstGeom>
          <a:noFill/>
          <a:extLst>
            <a:ext uri="{909E8E84-426E-40DD-AFC4-6F175D3DCCD1}">
              <a14:hiddenFill xmlns:a14="http://schemas.microsoft.com/office/drawing/2010/main">
                <a:solidFill>
                  <a:srgbClr val="FFFFFF"/>
                </a:solidFill>
              </a14:hiddenFill>
            </a:ext>
          </a:extLst>
        </p:spPr>
      </p:pic>
      <p:sp>
        <p:nvSpPr>
          <p:cNvPr id="135" name="Content Placeholder 3">
            <a:extLst>
              <a:ext uri="{FF2B5EF4-FFF2-40B4-BE49-F238E27FC236}">
                <a16:creationId xmlns:a16="http://schemas.microsoft.com/office/drawing/2014/main" id="{EFF1EDA4-2FE1-4DB1-A5A2-6B4B0129863C}"/>
              </a:ext>
            </a:extLst>
          </p:cNvPr>
          <p:cNvSpPr>
            <a:spLocks noGrp="1"/>
          </p:cNvSpPr>
          <p:nvPr>
            <p:ph sz="half" idx="2"/>
          </p:nvPr>
        </p:nvSpPr>
        <p:spPr>
          <a:xfrm>
            <a:off x="6297559" y="1701800"/>
            <a:ext cx="4977104" cy="4470400"/>
          </a:xfrm>
        </p:spPr>
        <p:txBody>
          <a:bodyPr/>
          <a:lstStyle/>
          <a:p>
            <a:r>
              <a:rPr lang="en-US" dirty="0"/>
              <a:t>Jens Zimmermann </a:t>
            </a:r>
            <a:r>
              <a:rPr lang="en-US" dirty="0" err="1"/>
              <a:t>summarises</a:t>
            </a:r>
            <a:r>
              <a:rPr lang="en-US" dirty="0"/>
              <a:t> Heidegger’s theory as a ‘matrix of meaningful relations’ through which we interpret the world and all we encounter.</a:t>
            </a:r>
          </a:p>
          <a:p>
            <a:r>
              <a:rPr lang="en-US" dirty="0"/>
              <a:t>Our desires, the particulars of our birth, our views of death, our fears, our moods all contribute to our interpretative mesh.</a:t>
            </a:r>
          </a:p>
        </p:txBody>
      </p:sp>
      <p:pic>
        <p:nvPicPr>
          <p:cNvPr id="3" name="Recorded Sound">
            <a:hlinkClick r:id="" action="ppaction://media"/>
            <a:extLst>
              <a:ext uri="{FF2B5EF4-FFF2-40B4-BE49-F238E27FC236}">
                <a16:creationId xmlns:a16="http://schemas.microsoft.com/office/drawing/2014/main" id="{536601D4-38D6-4BAB-92DF-071A5A602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8828" y="5373216"/>
            <a:ext cx="487362" cy="487363"/>
          </a:xfrm>
          <a:prstGeom prst="rect">
            <a:avLst/>
          </a:prstGeom>
        </p:spPr>
      </p:pic>
    </p:spTree>
    <p:extLst>
      <p:ext uri="{BB962C8B-B14F-4D97-AF65-F5344CB8AC3E}">
        <p14:creationId xmlns:p14="http://schemas.microsoft.com/office/powerpoint/2010/main" val="18943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C8B5-6B7B-4FDF-8891-546C85BBB495}"/>
              </a:ext>
            </a:extLst>
          </p:cNvPr>
          <p:cNvSpPr>
            <a:spLocks noGrp="1"/>
          </p:cNvSpPr>
          <p:nvPr>
            <p:ph type="title"/>
          </p:nvPr>
        </p:nvSpPr>
        <p:spPr/>
        <p:txBody>
          <a:bodyPr/>
          <a:lstStyle/>
          <a:p>
            <a:r>
              <a:rPr lang="en-GB" dirty="0"/>
              <a:t>Gadamer’s Game</a:t>
            </a:r>
          </a:p>
        </p:txBody>
      </p:sp>
      <p:sp>
        <p:nvSpPr>
          <p:cNvPr id="4" name="Content Placeholder 3">
            <a:extLst>
              <a:ext uri="{FF2B5EF4-FFF2-40B4-BE49-F238E27FC236}">
                <a16:creationId xmlns:a16="http://schemas.microsoft.com/office/drawing/2014/main" id="{D281BCD3-BC26-4F09-B0F9-74380B5B7A38}"/>
              </a:ext>
            </a:extLst>
          </p:cNvPr>
          <p:cNvSpPr>
            <a:spLocks noGrp="1"/>
          </p:cNvSpPr>
          <p:nvPr>
            <p:ph sz="half" idx="2"/>
          </p:nvPr>
        </p:nvSpPr>
        <p:spPr>
          <a:xfrm>
            <a:off x="2061964" y="1988840"/>
            <a:ext cx="7704856" cy="2592288"/>
          </a:xfrm>
        </p:spPr>
        <p:txBody>
          <a:bodyPr>
            <a:normAutofit/>
          </a:bodyPr>
          <a:lstStyle/>
          <a:p>
            <a:r>
              <a:rPr lang="en-GB" sz="2800" dirty="0"/>
              <a:t>Gadamer described hermeneutics as like being a game- we need to get involved, lose ourselves in the text/event/art and accept that every performance is different!</a:t>
            </a:r>
          </a:p>
        </p:txBody>
      </p:sp>
      <p:pic>
        <p:nvPicPr>
          <p:cNvPr id="3" name="Recorded Sound">
            <a:hlinkClick r:id="" action="ppaction://media"/>
            <a:extLst>
              <a:ext uri="{FF2B5EF4-FFF2-40B4-BE49-F238E27FC236}">
                <a16:creationId xmlns:a16="http://schemas.microsoft.com/office/drawing/2014/main" id="{7A29B474-3D8A-44A9-AEF4-3780E7F24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844" y="2636912"/>
            <a:ext cx="487362" cy="487363"/>
          </a:xfrm>
          <a:prstGeom prst="rect">
            <a:avLst/>
          </a:prstGeom>
        </p:spPr>
      </p:pic>
    </p:spTree>
    <p:extLst>
      <p:ext uri="{BB962C8B-B14F-4D97-AF65-F5344CB8AC3E}">
        <p14:creationId xmlns:p14="http://schemas.microsoft.com/office/powerpoint/2010/main" val="307870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AC286A-CB68-4DC6-A3F0-948F427FAC22}"/>
              </a:ext>
            </a:extLst>
          </p:cNvPr>
          <p:cNvSpPr>
            <a:spLocks noGrp="1"/>
          </p:cNvSpPr>
          <p:nvPr>
            <p:ph type="title"/>
          </p:nvPr>
        </p:nvSpPr>
        <p:spPr/>
        <p:txBody>
          <a:bodyPr/>
          <a:lstStyle/>
          <a:p>
            <a:r>
              <a:rPr lang="en-GB" dirty="0"/>
              <a:t>The Role of Tradition</a:t>
            </a:r>
          </a:p>
        </p:txBody>
      </p:sp>
      <p:sp>
        <p:nvSpPr>
          <p:cNvPr id="6" name="Content Placeholder 5">
            <a:extLst>
              <a:ext uri="{FF2B5EF4-FFF2-40B4-BE49-F238E27FC236}">
                <a16:creationId xmlns:a16="http://schemas.microsoft.com/office/drawing/2014/main" id="{E39A8E1C-72E0-4278-8F7B-9C43D96433BC}"/>
              </a:ext>
            </a:extLst>
          </p:cNvPr>
          <p:cNvSpPr>
            <a:spLocks noGrp="1"/>
          </p:cNvSpPr>
          <p:nvPr>
            <p:ph idx="1"/>
          </p:nvPr>
        </p:nvSpPr>
        <p:spPr>
          <a:xfrm>
            <a:off x="1117309" y="1701800"/>
            <a:ext cx="10157354" cy="3743424"/>
          </a:xfrm>
        </p:spPr>
        <p:txBody>
          <a:bodyPr/>
          <a:lstStyle/>
          <a:p>
            <a:r>
              <a:rPr lang="en-GB" dirty="0"/>
              <a:t>Storehouse of human knowledge (OFSTED’s ‘the best that’s been thought and said’)</a:t>
            </a:r>
          </a:p>
          <a:p>
            <a:r>
              <a:rPr lang="en-GB" dirty="0"/>
              <a:t>Regarded as an authority on…</a:t>
            </a:r>
          </a:p>
          <a:p>
            <a:r>
              <a:rPr lang="en-GB" dirty="0"/>
              <a:t>The source of mastery and expertise</a:t>
            </a:r>
          </a:p>
          <a:p>
            <a:r>
              <a:rPr lang="en-GB" dirty="0"/>
              <a:t>“Our knowledge about the world depends on others who have mastered and passed on skills accumulated by tradition”- Jens Zimmerman, </a:t>
            </a:r>
            <a:r>
              <a:rPr lang="en-GB" i="1" dirty="0"/>
              <a:t>Hermeneutics: A Very Short Introduction (2015). </a:t>
            </a:r>
            <a:r>
              <a:rPr lang="en-GB" dirty="0"/>
              <a:t>This is the essence of ‘ways of knowing’ (disciplinary knowledge)</a:t>
            </a:r>
            <a:endParaRPr lang="en-GB" i="1" dirty="0"/>
          </a:p>
        </p:txBody>
      </p:sp>
      <p:sp>
        <p:nvSpPr>
          <p:cNvPr id="7" name="Rectangle: Rounded Corners 6">
            <a:extLst>
              <a:ext uri="{FF2B5EF4-FFF2-40B4-BE49-F238E27FC236}">
                <a16:creationId xmlns:a16="http://schemas.microsoft.com/office/drawing/2014/main" id="{594DC566-5400-4759-81EC-F2C825CF4908}"/>
              </a:ext>
            </a:extLst>
          </p:cNvPr>
          <p:cNvSpPr/>
          <p:nvPr/>
        </p:nvSpPr>
        <p:spPr>
          <a:xfrm>
            <a:off x="7390556" y="260648"/>
            <a:ext cx="3960440" cy="10801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t>
            </a:r>
            <a:r>
              <a:rPr lang="en-GB" i="1" dirty="0" err="1"/>
              <a:t>tradere</a:t>
            </a:r>
            <a:r>
              <a:rPr lang="en-GB" dirty="0"/>
              <a:t>’ = to hand over</a:t>
            </a:r>
          </a:p>
        </p:txBody>
      </p:sp>
      <p:sp>
        <p:nvSpPr>
          <p:cNvPr id="8" name="Rectangle: Rounded Corners 7">
            <a:extLst>
              <a:ext uri="{FF2B5EF4-FFF2-40B4-BE49-F238E27FC236}">
                <a16:creationId xmlns:a16="http://schemas.microsoft.com/office/drawing/2014/main" id="{45625E03-248A-49BD-BAE8-340E2B9A4099}"/>
              </a:ext>
            </a:extLst>
          </p:cNvPr>
          <p:cNvSpPr/>
          <p:nvPr/>
        </p:nvSpPr>
        <p:spPr>
          <a:xfrm>
            <a:off x="1413892" y="5445224"/>
            <a:ext cx="9860771"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i="1" dirty="0"/>
              <a:t>The goal is to become aware of these guiding influences and creatively adopt those that are fruitful while weeding out those that cripple our thinking</a:t>
            </a:r>
            <a:r>
              <a:rPr lang="en-GB" dirty="0"/>
              <a:t>”- Jens Zimmermann </a:t>
            </a:r>
          </a:p>
        </p:txBody>
      </p:sp>
      <p:pic>
        <p:nvPicPr>
          <p:cNvPr id="2" name="Recorded Sound">
            <a:hlinkClick r:id="" action="ppaction://media"/>
            <a:extLst>
              <a:ext uri="{FF2B5EF4-FFF2-40B4-BE49-F238E27FC236}">
                <a16:creationId xmlns:a16="http://schemas.microsoft.com/office/drawing/2014/main" id="{4A7C4DB7-70A8-4928-815B-771A5F9F7C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1000" y="4912518"/>
            <a:ext cx="487362" cy="487363"/>
          </a:xfrm>
          <a:prstGeom prst="rect">
            <a:avLst/>
          </a:prstGeom>
        </p:spPr>
      </p:pic>
    </p:spTree>
    <p:extLst>
      <p:ext uri="{BB962C8B-B14F-4D97-AF65-F5344CB8AC3E}">
        <p14:creationId xmlns:p14="http://schemas.microsoft.com/office/powerpoint/2010/main" val="13406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EFC0-CF21-4D6D-87EE-40E695A18EDD}"/>
              </a:ext>
            </a:extLst>
          </p:cNvPr>
          <p:cNvSpPr>
            <a:spLocks noGrp="1"/>
          </p:cNvSpPr>
          <p:nvPr>
            <p:ph type="title"/>
          </p:nvPr>
        </p:nvSpPr>
        <p:spPr/>
        <p:txBody>
          <a:bodyPr/>
          <a:lstStyle/>
          <a:p>
            <a:r>
              <a:rPr lang="en-GB" dirty="0"/>
              <a:t>Cumulative Nature of Interpretation</a:t>
            </a:r>
          </a:p>
        </p:txBody>
      </p:sp>
      <p:sp>
        <p:nvSpPr>
          <p:cNvPr id="3" name="Content Placeholder 2">
            <a:extLst>
              <a:ext uri="{FF2B5EF4-FFF2-40B4-BE49-F238E27FC236}">
                <a16:creationId xmlns:a16="http://schemas.microsoft.com/office/drawing/2014/main" id="{6AFCF80F-554B-4E5B-9F8A-02DC969F414D}"/>
              </a:ext>
            </a:extLst>
          </p:cNvPr>
          <p:cNvSpPr>
            <a:spLocks noGrp="1"/>
          </p:cNvSpPr>
          <p:nvPr>
            <p:ph idx="1"/>
          </p:nvPr>
        </p:nvSpPr>
        <p:spPr/>
        <p:txBody>
          <a:bodyPr/>
          <a:lstStyle/>
          <a:p>
            <a:r>
              <a:rPr lang="en-GB" dirty="0"/>
              <a:t>Big Questions posed and answered through sacred texts</a:t>
            </a:r>
          </a:p>
          <a:p>
            <a:r>
              <a:rPr lang="en-GB" dirty="0"/>
              <a:t>In turn, new questions are posed and require new responses</a:t>
            </a:r>
          </a:p>
          <a:p>
            <a:r>
              <a:rPr lang="en-GB" dirty="0"/>
              <a:t>Over time the limitations of earlier answers can be seen</a:t>
            </a:r>
          </a:p>
          <a:p>
            <a:r>
              <a:rPr lang="en-GB" dirty="0"/>
              <a:t>Answers are rarely final, with each answer only disclosing part of a whole truth</a:t>
            </a:r>
          </a:p>
          <a:p>
            <a:r>
              <a:rPr lang="en-GB" dirty="0"/>
              <a:t>Pay attention to the history of faithful interpretations and a possible range of meanings e.g. in the Jewish midrash</a:t>
            </a:r>
          </a:p>
        </p:txBody>
      </p:sp>
      <p:pic>
        <p:nvPicPr>
          <p:cNvPr id="15362" name="Picture 2" descr="Pink Diamond&amp;#39;s Gem Turning by StivenwithanI on DeviantArt">
            <a:extLst>
              <a:ext uri="{FF2B5EF4-FFF2-40B4-BE49-F238E27FC236}">
                <a16:creationId xmlns:a16="http://schemas.microsoft.com/office/drawing/2014/main" id="{BBB0CC42-AEB8-41DE-995D-5AC90A572711}"/>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8254652" y="3573016"/>
            <a:ext cx="4503595" cy="419300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E20860E-A79A-4A9F-92ED-9E8A2B9D2A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2768" y="5425835"/>
            <a:ext cx="487362" cy="487363"/>
          </a:xfrm>
          <a:prstGeom prst="rect">
            <a:avLst/>
          </a:prstGeom>
        </p:spPr>
      </p:pic>
      <p:pic>
        <p:nvPicPr>
          <p:cNvPr id="5" name="Recorded Sound">
            <a:hlinkClick r:id="" action="ppaction://media"/>
            <a:extLst>
              <a:ext uri="{FF2B5EF4-FFF2-40B4-BE49-F238E27FC236}">
                <a16:creationId xmlns:a16="http://schemas.microsoft.com/office/drawing/2014/main" id="{2CC36B34-F5C7-49AE-AE00-ADDC551A890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7908" y="5517232"/>
            <a:ext cx="487362" cy="487363"/>
          </a:xfrm>
          <a:prstGeom prst="rect">
            <a:avLst/>
          </a:prstGeom>
        </p:spPr>
      </p:pic>
      <p:sp>
        <p:nvSpPr>
          <p:cNvPr id="6" name="TextBox 5">
            <a:extLst>
              <a:ext uri="{FF2B5EF4-FFF2-40B4-BE49-F238E27FC236}">
                <a16:creationId xmlns:a16="http://schemas.microsoft.com/office/drawing/2014/main" id="{DF9944D7-ED49-4D3F-8D8E-A7360E589C8E}"/>
              </a:ext>
            </a:extLst>
          </p:cNvPr>
          <p:cNvSpPr txBox="1"/>
          <p:nvPr/>
        </p:nvSpPr>
        <p:spPr>
          <a:xfrm>
            <a:off x="2133972" y="5404430"/>
            <a:ext cx="6120680" cy="1200329"/>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r>
              <a:rPr lang="en-GB" dirty="0"/>
              <a:t>The reconciliation of Jacob and Esau in the Torah provides two wildly different interpretations in the Midrash</a:t>
            </a:r>
          </a:p>
        </p:txBody>
      </p:sp>
    </p:spTree>
    <p:extLst>
      <p:ext uri="{BB962C8B-B14F-4D97-AF65-F5344CB8AC3E}">
        <p14:creationId xmlns:p14="http://schemas.microsoft.com/office/powerpoint/2010/main" val="26828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6FC46-5CAA-4FAC-8B00-5E44CB161FD8}"/>
              </a:ext>
            </a:extLst>
          </p:cNvPr>
          <p:cNvSpPr>
            <a:spLocks noGrp="1"/>
          </p:cNvSpPr>
          <p:nvPr>
            <p:ph type="title"/>
          </p:nvPr>
        </p:nvSpPr>
        <p:spPr/>
        <p:txBody>
          <a:bodyPr/>
          <a:lstStyle/>
          <a:p>
            <a:r>
              <a:rPr lang="en-GB" b="1" dirty="0"/>
              <a:t>Theory &amp; Subject Knowledge </a:t>
            </a:r>
          </a:p>
        </p:txBody>
      </p:sp>
      <p:sp>
        <p:nvSpPr>
          <p:cNvPr id="5" name="Text Placeholder 4">
            <a:extLst>
              <a:ext uri="{FF2B5EF4-FFF2-40B4-BE49-F238E27FC236}">
                <a16:creationId xmlns:a16="http://schemas.microsoft.com/office/drawing/2014/main" id="{AFFA8E71-F1BC-47A6-8F88-96E61538E671}"/>
              </a:ext>
            </a:extLst>
          </p:cNvPr>
          <p:cNvSpPr>
            <a:spLocks noGrp="1"/>
          </p:cNvSpPr>
          <p:nvPr>
            <p:ph type="body" idx="1"/>
          </p:nvPr>
        </p:nvSpPr>
        <p:spPr/>
        <p:txBody>
          <a:bodyPr/>
          <a:lstStyle/>
          <a:p>
            <a:r>
              <a:rPr lang="en-GB" dirty="0"/>
              <a:t>Hermeneutics Part 1</a:t>
            </a:r>
          </a:p>
        </p:txBody>
      </p:sp>
      <p:pic>
        <p:nvPicPr>
          <p:cNvPr id="6" name="Picture 2" descr="Hermeneutics - Writing Commons">
            <a:extLst>
              <a:ext uri="{FF2B5EF4-FFF2-40B4-BE49-F238E27FC236}">
                <a16:creationId xmlns:a16="http://schemas.microsoft.com/office/drawing/2014/main" id="{7A307C60-5C5A-4F28-A98A-86CF45A7ED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9098" y="382454"/>
            <a:ext cx="7256321" cy="338867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CAA5C622-2AD7-4021-AAD6-17872602EA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4292" y="5410200"/>
            <a:ext cx="487362" cy="487363"/>
          </a:xfrm>
          <a:prstGeom prst="rect">
            <a:avLst/>
          </a:prstGeom>
        </p:spPr>
      </p:pic>
    </p:spTree>
    <p:extLst>
      <p:ext uri="{BB962C8B-B14F-4D97-AF65-F5344CB8AC3E}">
        <p14:creationId xmlns:p14="http://schemas.microsoft.com/office/powerpoint/2010/main" val="287914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DDFC-984B-41DD-8F11-1424D16BBE9A}"/>
              </a:ext>
            </a:extLst>
          </p:cNvPr>
          <p:cNvSpPr>
            <a:spLocks noGrp="1"/>
          </p:cNvSpPr>
          <p:nvPr>
            <p:ph type="title"/>
          </p:nvPr>
        </p:nvSpPr>
        <p:spPr>
          <a:xfrm>
            <a:off x="837828" y="-12700"/>
            <a:ext cx="10157354" cy="1397000"/>
          </a:xfrm>
        </p:spPr>
        <p:txBody>
          <a:bodyPr anchor="b">
            <a:normAutofit/>
          </a:bodyPr>
          <a:lstStyle/>
          <a:p>
            <a:r>
              <a:rPr lang="en-GB" dirty="0"/>
              <a:t>Personal Knowledge </a:t>
            </a:r>
          </a:p>
        </p:txBody>
      </p:sp>
      <p:pic>
        <p:nvPicPr>
          <p:cNvPr id="6" name="Content Placeholder 5" descr="Text&#10;&#10;Description automatically generated">
            <a:extLst>
              <a:ext uri="{FF2B5EF4-FFF2-40B4-BE49-F238E27FC236}">
                <a16:creationId xmlns:a16="http://schemas.microsoft.com/office/drawing/2014/main" id="{70C30FE0-AE25-4443-9B0D-DE83B0DF3FC4}"/>
              </a:ext>
            </a:extLst>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914162" y="1556792"/>
            <a:ext cx="4927044" cy="4927044"/>
          </a:xfrm>
          <a:noFill/>
        </p:spPr>
      </p:pic>
      <p:sp>
        <p:nvSpPr>
          <p:cNvPr id="11" name="Content Placeholder 3">
            <a:extLst>
              <a:ext uri="{FF2B5EF4-FFF2-40B4-BE49-F238E27FC236}">
                <a16:creationId xmlns:a16="http://schemas.microsoft.com/office/drawing/2014/main" id="{6E0D4AAE-1191-44E4-A908-47B9DB918B9D}"/>
              </a:ext>
            </a:extLst>
          </p:cNvPr>
          <p:cNvSpPr>
            <a:spLocks noGrp="1"/>
          </p:cNvSpPr>
          <p:nvPr>
            <p:ph sz="half" idx="2"/>
          </p:nvPr>
        </p:nvSpPr>
        <p:spPr>
          <a:xfrm>
            <a:off x="6297559" y="1701800"/>
            <a:ext cx="4977104" cy="4470400"/>
          </a:xfrm>
        </p:spPr>
        <p:txBody>
          <a:bodyPr>
            <a:normAutofit fontScale="92500" lnSpcReduction="10000"/>
          </a:bodyPr>
          <a:lstStyle/>
          <a:p>
            <a:r>
              <a:rPr lang="en-US" dirty="0"/>
              <a:t>“Objective understanding of the world, others and ourselves requires personal engagement and passionate curiosity”- Jens Zimmermann, </a:t>
            </a:r>
            <a:r>
              <a:rPr lang="en-US" i="1" dirty="0"/>
              <a:t>Hermeneutics: A Very Short Introduction</a:t>
            </a:r>
          </a:p>
          <a:p>
            <a:r>
              <a:rPr lang="en-US" i="1" dirty="0"/>
              <a:t>Knowledge is relative to a certain context and a personal viewpoint </a:t>
            </a:r>
          </a:p>
          <a:p>
            <a:r>
              <a:rPr lang="en-US" i="1" dirty="0"/>
              <a:t>Our ‘ways of seeing’ are culturally dependent yet part f a universally shared human condition</a:t>
            </a:r>
          </a:p>
        </p:txBody>
      </p:sp>
      <p:sp>
        <p:nvSpPr>
          <p:cNvPr id="7" name="Rectangle: Rounded Corners 6">
            <a:extLst>
              <a:ext uri="{FF2B5EF4-FFF2-40B4-BE49-F238E27FC236}">
                <a16:creationId xmlns:a16="http://schemas.microsoft.com/office/drawing/2014/main" id="{0A0D59D6-1611-4397-944E-AAAD3BD6E00E}"/>
              </a:ext>
            </a:extLst>
          </p:cNvPr>
          <p:cNvSpPr/>
          <p:nvPr/>
        </p:nvSpPr>
        <p:spPr>
          <a:xfrm>
            <a:off x="914162" y="4221088"/>
            <a:ext cx="4820210" cy="864096"/>
          </a:xfrm>
          <a:prstGeom prst="roundRect">
            <a:avLst/>
          </a:prstGeom>
          <a:solidFill>
            <a:srgbClr val="ECFB9F">
              <a:alpha val="25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2D1BA620-8433-4C39-BC20-8D85F3B37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6300" y="5877272"/>
            <a:ext cx="487362" cy="487363"/>
          </a:xfrm>
          <a:prstGeom prst="rect">
            <a:avLst/>
          </a:prstGeom>
        </p:spPr>
      </p:pic>
    </p:spTree>
    <p:extLst>
      <p:ext uri="{BB962C8B-B14F-4D97-AF65-F5344CB8AC3E}">
        <p14:creationId xmlns:p14="http://schemas.microsoft.com/office/powerpoint/2010/main" val="82127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rmeneutic Circle - SAGE Research Methods">
            <a:extLst>
              <a:ext uri="{FF2B5EF4-FFF2-40B4-BE49-F238E27FC236}">
                <a16:creationId xmlns:a16="http://schemas.microsoft.com/office/drawing/2014/main" id="{645DF996-C00D-470B-B832-2E867423585F}"/>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33772" y="332656"/>
            <a:ext cx="5163489" cy="37048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2553F43-72FF-4A5A-8B7F-B31CD882C841}"/>
              </a:ext>
            </a:extLst>
          </p:cNvPr>
          <p:cNvSpPr>
            <a:spLocks noGrp="1"/>
          </p:cNvSpPr>
          <p:nvPr>
            <p:ph type="title"/>
          </p:nvPr>
        </p:nvSpPr>
        <p:spPr>
          <a:xfrm>
            <a:off x="5590356" y="332656"/>
            <a:ext cx="3096344" cy="1930400"/>
          </a:xfrm>
        </p:spPr>
        <p:txBody>
          <a:bodyPr>
            <a:noAutofit/>
          </a:bodyPr>
          <a:lstStyle/>
          <a:p>
            <a:pPr algn="ctr"/>
            <a:r>
              <a:rPr lang="en-GB" sz="3200" dirty="0"/>
              <a:t>Supporting pupils to better understand the whole text and the individual parts within a text</a:t>
            </a:r>
          </a:p>
        </p:txBody>
      </p:sp>
      <p:sp>
        <p:nvSpPr>
          <p:cNvPr id="5" name="TextBox 4">
            <a:extLst>
              <a:ext uri="{FF2B5EF4-FFF2-40B4-BE49-F238E27FC236}">
                <a16:creationId xmlns:a16="http://schemas.microsoft.com/office/drawing/2014/main" id="{B4C8DFDB-A15A-4401-B2BC-5516BD97C25C}"/>
              </a:ext>
            </a:extLst>
          </p:cNvPr>
          <p:cNvSpPr txBox="1"/>
          <p:nvPr/>
        </p:nvSpPr>
        <p:spPr>
          <a:xfrm>
            <a:off x="549796" y="5004814"/>
            <a:ext cx="7632848" cy="1569660"/>
          </a:xfrm>
          <a:prstGeom prst="rect">
            <a:avLst/>
          </a:prstGeom>
          <a:noFill/>
        </p:spPr>
        <p:txBody>
          <a:bodyPr wrap="square" rtlCol="0">
            <a:spAutoFit/>
          </a:bodyPr>
          <a:lstStyle/>
          <a:p>
            <a:r>
              <a:rPr lang="en-GB" b="1" dirty="0"/>
              <a:t>‘Ways of Knowing’:</a:t>
            </a:r>
          </a:p>
          <a:p>
            <a:pPr marL="342900" indent="-342900">
              <a:buFont typeface="Arial" panose="020B0604020202020204" pitchFamily="34" charset="0"/>
              <a:buChar char="•"/>
            </a:pPr>
            <a:r>
              <a:rPr lang="en-GB" dirty="0"/>
              <a:t>Theology</a:t>
            </a:r>
          </a:p>
          <a:p>
            <a:pPr marL="342900" indent="-342900">
              <a:buFont typeface="Arial" panose="020B0604020202020204" pitchFamily="34" charset="0"/>
              <a:buChar char="•"/>
            </a:pPr>
            <a:r>
              <a:rPr lang="en-GB" dirty="0"/>
              <a:t>Philosophy</a:t>
            </a:r>
          </a:p>
          <a:p>
            <a:pPr marL="342900" indent="-342900">
              <a:buFont typeface="Arial" panose="020B0604020202020204" pitchFamily="34" charset="0"/>
              <a:buChar char="•"/>
            </a:pPr>
            <a:r>
              <a:rPr lang="en-GB" dirty="0"/>
              <a:t>Human &amp; Social Sciences</a:t>
            </a:r>
          </a:p>
        </p:txBody>
      </p:sp>
      <p:sp>
        <p:nvSpPr>
          <p:cNvPr id="6" name="Arrow: Left 5">
            <a:extLst>
              <a:ext uri="{FF2B5EF4-FFF2-40B4-BE49-F238E27FC236}">
                <a16:creationId xmlns:a16="http://schemas.microsoft.com/office/drawing/2014/main" id="{86A755B1-DAD4-4115-ACB2-FDC5C629A111}"/>
              </a:ext>
            </a:extLst>
          </p:cNvPr>
          <p:cNvSpPr/>
          <p:nvPr/>
        </p:nvSpPr>
        <p:spPr>
          <a:xfrm>
            <a:off x="3810619" y="4732997"/>
            <a:ext cx="4392488" cy="13934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Hermeneutics fits within the theology lens</a:t>
            </a:r>
          </a:p>
        </p:txBody>
      </p:sp>
      <p:pic>
        <p:nvPicPr>
          <p:cNvPr id="2" name="Recorded Sound">
            <a:hlinkClick r:id="" action="ppaction://media"/>
            <a:extLst>
              <a:ext uri="{FF2B5EF4-FFF2-40B4-BE49-F238E27FC236}">
                <a16:creationId xmlns:a16="http://schemas.microsoft.com/office/drawing/2014/main" id="{89668B41-D1CF-46A7-B021-34B0D6D97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9899" y="5995812"/>
            <a:ext cx="487362" cy="487363"/>
          </a:xfrm>
          <a:prstGeom prst="rect">
            <a:avLst/>
          </a:prstGeom>
        </p:spPr>
      </p:pic>
    </p:spTree>
    <p:extLst>
      <p:ext uri="{BB962C8B-B14F-4D97-AF65-F5344CB8AC3E}">
        <p14:creationId xmlns:p14="http://schemas.microsoft.com/office/powerpoint/2010/main" val="316422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rt &amp;amp; Science of Biblical Interpretation – Hermeneutics &amp;amp; Challenges | Life  Giving Words of Hope &amp;amp; Encouragement by Jeff Davis">
            <a:extLst>
              <a:ext uri="{FF2B5EF4-FFF2-40B4-BE49-F238E27FC236}">
                <a16:creationId xmlns:a16="http://schemas.microsoft.com/office/drawing/2014/main" id="{A8D18A8E-7E95-42D7-AA5D-6972E378E6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13992" y="548680"/>
            <a:ext cx="7560840" cy="549086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6CBF2597-F186-495F-956F-1ED89F8C48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8028" y="5445224"/>
            <a:ext cx="487362" cy="487363"/>
          </a:xfrm>
          <a:prstGeom prst="rect">
            <a:avLst/>
          </a:prstGeom>
        </p:spPr>
      </p:pic>
    </p:spTree>
    <p:extLst>
      <p:ext uri="{BB962C8B-B14F-4D97-AF65-F5344CB8AC3E}">
        <p14:creationId xmlns:p14="http://schemas.microsoft.com/office/powerpoint/2010/main" val="5416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4C2C-0001-4EE8-A868-E9AA07DEAEA2}"/>
              </a:ext>
            </a:extLst>
          </p:cNvPr>
          <p:cNvSpPr>
            <a:spLocks noGrp="1"/>
          </p:cNvSpPr>
          <p:nvPr>
            <p:ph type="title"/>
          </p:nvPr>
        </p:nvSpPr>
        <p:spPr>
          <a:xfrm>
            <a:off x="639966" y="332656"/>
            <a:ext cx="7223193" cy="1013536"/>
          </a:xfrm>
        </p:spPr>
        <p:txBody>
          <a:bodyPr>
            <a:normAutofit/>
          </a:bodyPr>
          <a:lstStyle/>
          <a:p>
            <a:r>
              <a:rPr lang="en-GB" b="1" dirty="0">
                <a:solidFill>
                  <a:schemeClr val="accent1"/>
                </a:solidFill>
              </a:rPr>
              <a:t>What is ‘Hermeneutics’?</a:t>
            </a:r>
          </a:p>
        </p:txBody>
      </p:sp>
      <p:sp>
        <p:nvSpPr>
          <p:cNvPr id="3" name="Content Placeholder 2">
            <a:extLst>
              <a:ext uri="{FF2B5EF4-FFF2-40B4-BE49-F238E27FC236}">
                <a16:creationId xmlns:a16="http://schemas.microsoft.com/office/drawing/2014/main" id="{BFEED42D-63E5-46CF-A85B-D54B54924448}"/>
              </a:ext>
            </a:extLst>
          </p:cNvPr>
          <p:cNvSpPr>
            <a:spLocks noGrp="1"/>
          </p:cNvSpPr>
          <p:nvPr>
            <p:ph idx="1"/>
          </p:nvPr>
        </p:nvSpPr>
        <p:spPr>
          <a:xfrm>
            <a:off x="639966" y="1700808"/>
            <a:ext cx="10908892" cy="5389153"/>
          </a:xfrm>
        </p:spPr>
        <p:txBody>
          <a:bodyPr>
            <a:normAutofit/>
          </a:bodyPr>
          <a:lstStyle/>
          <a:p>
            <a:pPr>
              <a:lnSpc>
                <a:spcPct val="90000"/>
              </a:lnSpc>
            </a:pPr>
            <a:r>
              <a:rPr lang="en-GB" sz="2399" dirty="0"/>
              <a:t>Hermeneutics is a scholarly term- ‘</a:t>
            </a:r>
            <a:r>
              <a:rPr lang="en-GB" sz="2399" b="1" dirty="0"/>
              <a:t>The art or skill of interpretation</a:t>
            </a:r>
            <a:r>
              <a:rPr lang="en-GB" sz="2399" dirty="0"/>
              <a:t>’. It is concerned with meaning and significance captured within texts, particularly sacred texts. Jens Zimmerman describes it as “</a:t>
            </a:r>
            <a:r>
              <a:rPr lang="en-GB" sz="2399" i="1" dirty="0"/>
              <a:t>The </a:t>
            </a:r>
            <a:r>
              <a:rPr lang="en-GB" sz="2399" b="1" i="1" u="sng" dirty="0"/>
              <a:t>art</a:t>
            </a:r>
            <a:r>
              <a:rPr lang="en-GB" sz="2399" i="1" dirty="0"/>
              <a:t> of understanding and making oneself understood”</a:t>
            </a:r>
            <a:r>
              <a:rPr lang="en-GB" sz="2399" dirty="0"/>
              <a:t>- a dual process.</a:t>
            </a:r>
          </a:p>
          <a:p>
            <a:pPr>
              <a:lnSpc>
                <a:spcPct val="90000"/>
              </a:lnSpc>
            </a:pPr>
            <a:r>
              <a:rPr lang="en-GB" sz="2399" dirty="0"/>
              <a:t>Hermeneutics is derived from the Greek word </a:t>
            </a:r>
            <a:r>
              <a:rPr lang="en-GB" sz="2399" i="1" dirty="0" err="1"/>
              <a:t>hermeneuein</a:t>
            </a:r>
            <a:r>
              <a:rPr lang="en-GB" sz="2399" dirty="0"/>
              <a:t>, meaning ‘to utter, to explain, to translate’. </a:t>
            </a:r>
          </a:p>
          <a:p>
            <a:pPr>
              <a:lnSpc>
                <a:spcPct val="90000"/>
              </a:lnSpc>
            </a:pPr>
            <a:r>
              <a:rPr lang="en-GB" sz="2399" dirty="0"/>
              <a:t>For many, the Greek god Hermes, messenger of the gods with winged feet, is also relevant to our understanding of the word. His job involved the </a:t>
            </a:r>
            <a:r>
              <a:rPr lang="en-GB" sz="2399" b="1" dirty="0"/>
              <a:t>deciphering of unclear messages and the act of mediation </a:t>
            </a:r>
            <a:r>
              <a:rPr lang="en-GB" sz="2399" dirty="0"/>
              <a:t>as an eloquent speaker but known trickster, famous for his cunning. </a:t>
            </a:r>
          </a:p>
          <a:p>
            <a:pPr>
              <a:lnSpc>
                <a:spcPct val="90000"/>
              </a:lnSpc>
            </a:pPr>
            <a:endParaRPr lang="en-GB" sz="1400" dirty="0"/>
          </a:p>
          <a:p>
            <a:pPr>
              <a:lnSpc>
                <a:spcPct val="90000"/>
              </a:lnSpc>
            </a:pPr>
            <a:endParaRPr lang="en-GB" sz="1400" dirty="0"/>
          </a:p>
        </p:txBody>
      </p:sp>
      <p:pic>
        <p:nvPicPr>
          <p:cNvPr id="4" name="Recorded Sound">
            <a:hlinkClick r:id="" action="ppaction://media"/>
            <a:extLst>
              <a:ext uri="{FF2B5EF4-FFF2-40B4-BE49-F238E27FC236}">
                <a16:creationId xmlns:a16="http://schemas.microsoft.com/office/drawing/2014/main" id="{39EE694C-2D35-48B9-8092-A58C2019A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0876" y="5229200"/>
            <a:ext cx="487362" cy="487363"/>
          </a:xfrm>
          <a:prstGeom prst="rect">
            <a:avLst/>
          </a:prstGeom>
        </p:spPr>
      </p:pic>
      <p:pic>
        <p:nvPicPr>
          <p:cNvPr id="5" name="Recorded Sound">
            <a:hlinkClick r:id="" action="ppaction://media"/>
            <a:extLst>
              <a:ext uri="{FF2B5EF4-FFF2-40B4-BE49-F238E27FC236}">
                <a16:creationId xmlns:a16="http://schemas.microsoft.com/office/drawing/2014/main" id="{17AC77B0-B45D-45FA-B8A7-C86FCA20E3D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58238" y="2779774"/>
            <a:ext cx="487362" cy="487363"/>
          </a:xfrm>
          <a:prstGeom prst="rect">
            <a:avLst/>
          </a:prstGeom>
        </p:spPr>
      </p:pic>
    </p:spTree>
    <p:extLst>
      <p:ext uri="{BB962C8B-B14F-4D97-AF65-F5344CB8AC3E}">
        <p14:creationId xmlns:p14="http://schemas.microsoft.com/office/powerpoint/2010/main" val="425331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4C2C-0001-4EE8-A868-E9AA07DEAEA2}"/>
              </a:ext>
            </a:extLst>
          </p:cNvPr>
          <p:cNvSpPr>
            <a:spLocks noGrp="1"/>
          </p:cNvSpPr>
          <p:nvPr>
            <p:ph type="title"/>
          </p:nvPr>
        </p:nvSpPr>
        <p:spPr>
          <a:xfrm>
            <a:off x="837828" y="457973"/>
            <a:ext cx="7223193" cy="1013536"/>
          </a:xfrm>
        </p:spPr>
        <p:txBody>
          <a:bodyPr>
            <a:normAutofit/>
          </a:bodyPr>
          <a:lstStyle/>
          <a:p>
            <a:r>
              <a:rPr lang="en-GB" b="1" dirty="0">
                <a:solidFill>
                  <a:schemeClr val="accent1"/>
                </a:solidFill>
              </a:rPr>
              <a:t>What is ‘Hermeneutics’?</a:t>
            </a:r>
          </a:p>
        </p:txBody>
      </p:sp>
      <p:sp>
        <p:nvSpPr>
          <p:cNvPr id="3" name="Content Placeholder 2">
            <a:extLst>
              <a:ext uri="{FF2B5EF4-FFF2-40B4-BE49-F238E27FC236}">
                <a16:creationId xmlns:a16="http://schemas.microsoft.com/office/drawing/2014/main" id="{BFEED42D-63E5-46CF-A85B-D54B54924448}"/>
              </a:ext>
            </a:extLst>
          </p:cNvPr>
          <p:cNvSpPr>
            <a:spLocks noGrp="1"/>
          </p:cNvSpPr>
          <p:nvPr>
            <p:ph idx="1"/>
          </p:nvPr>
        </p:nvSpPr>
        <p:spPr>
          <a:xfrm>
            <a:off x="639966" y="1772816"/>
            <a:ext cx="10908892" cy="5389153"/>
          </a:xfrm>
        </p:spPr>
        <p:txBody>
          <a:bodyPr>
            <a:normAutofit/>
          </a:bodyPr>
          <a:lstStyle/>
          <a:p>
            <a:pPr>
              <a:lnSpc>
                <a:spcPct val="90000"/>
              </a:lnSpc>
            </a:pPr>
            <a:r>
              <a:rPr lang="en-GB" sz="2399" dirty="0"/>
              <a:t>The goal of hermeneutics is ‘understanding’. To understand is to interpret.</a:t>
            </a:r>
          </a:p>
          <a:p>
            <a:pPr>
              <a:lnSpc>
                <a:spcPct val="90000"/>
              </a:lnSpc>
            </a:pPr>
            <a:r>
              <a:rPr lang="en-GB" sz="2399" dirty="0"/>
              <a:t>Hermeneutics is relevant to life in general; how we interpret reality. It is also relevant to our understanding of </a:t>
            </a:r>
            <a:r>
              <a:rPr lang="en-GB" sz="2399" b="1" dirty="0"/>
              <a:t>art, poetry, plays, movies</a:t>
            </a:r>
            <a:r>
              <a:rPr lang="en-GB" sz="2399" dirty="0"/>
              <a:t>. It is not an optional activity. </a:t>
            </a:r>
            <a:r>
              <a:rPr lang="en-GB" sz="2399" b="1" dirty="0"/>
              <a:t>As humans, we are ‘interpreting animals’. </a:t>
            </a:r>
            <a:r>
              <a:rPr lang="en-GB" sz="2399" dirty="0"/>
              <a:t>What we want to achieve is to become ‘responsible interpreters’ and understand a) the context that impacts the mind of the author/artist so we can understand their mind at the point of writing, b) our own lenses through which we view and interpret art and text.</a:t>
            </a:r>
          </a:p>
          <a:p>
            <a:pPr>
              <a:lnSpc>
                <a:spcPct val="90000"/>
              </a:lnSpc>
            </a:pPr>
            <a:endParaRPr lang="en-GB" sz="100" dirty="0"/>
          </a:p>
          <a:p>
            <a:pPr>
              <a:lnSpc>
                <a:spcPct val="90000"/>
              </a:lnSpc>
            </a:pPr>
            <a:r>
              <a:rPr lang="en-GB" sz="2800" b="1" dirty="0"/>
              <a:t>We don’t do interpretation, we just </a:t>
            </a:r>
            <a:r>
              <a:rPr lang="en-GB" sz="2800" b="1" i="1" dirty="0"/>
              <a:t>are</a:t>
            </a:r>
            <a:r>
              <a:rPr lang="en-GB" sz="2800" b="1" dirty="0"/>
              <a:t> interpreters by nature</a:t>
            </a:r>
          </a:p>
        </p:txBody>
      </p:sp>
      <p:pic>
        <p:nvPicPr>
          <p:cNvPr id="4" name="Recorded Sound">
            <a:hlinkClick r:id="" action="ppaction://media"/>
            <a:extLst>
              <a:ext uri="{FF2B5EF4-FFF2-40B4-BE49-F238E27FC236}">
                <a16:creationId xmlns:a16="http://schemas.microsoft.com/office/drawing/2014/main" id="{8C028A37-2E8E-464A-A483-7E8D7A9BC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77933" y="4725144"/>
            <a:ext cx="487362" cy="487363"/>
          </a:xfrm>
          <a:prstGeom prst="rect">
            <a:avLst/>
          </a:prstGeom>
        </p:spPr>
      </p:pic>
    </p:spTree>
    <p:extLst>
      <p:ext uri="{BB962C8B-B14F-4D97-AF65-F5344CB8AC3E}">
        <p14:creationId xmlns:p14="http://schemas.microsoft.com/office/powerpoint/2010/main" val="298338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395D-8AC7-4E11-A86C-15744DB9A39E}"/>
              </a:ext>
            </a:extLst>
          </p:cNvPr>
          <p:cNvSpPr>
            <a:spLocks noGrp="1"/>
          </p:cNvSpPr>
          <p:nvPr>
            <p:ph type="title"/>
          </p:nvPr>
        </p:nvSpPr>
        <p:spPr>
          <a:xfrm>
            <a:off x="1159998" y="495859"/>
            <a:ext cx="10157354" cy="1397000"/>
          </a:xfrm>
        </p:spPr>
        <p:txBody>
          <a:bodyPr anchor="b">
            <a:normAutofit/>
          </a:bodyPr>
          <a:lstStyle/>
          <a:p>
            <a:r>
              <a:rPr lang="en-GB" dirty="0"/>
              <a:t>Language of the Engaged Self as Interpreter</a:t>
            </a:r>
          </a:p>
        </p:txBody>
      </p:sp>
      <p:pic>
        <p:nvPicPr>
          <p:cNvPr id="4098" name="Picture 2" descr="2.ilma making connections">
            <a:extLst>
              <a:ext uri="{FF2B5EF4-FFF2-40B4-BE49-F238E27FC236}">
                <a16:creationId xmlns:a16="http://schemas.microsoft.com/office/drawing/2014/main" id="{40FF6A10-A17C-4CC5-AF8E-8D32556C20B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117308" y="2478255"/>
            <a:ext cx="4977104" cy="2799621"/>
          </a:xfrm>
          <a:prstGeom prst="rect">
            <a:avLst/>
          </a:prstGeom>
          <a:noFill/>
          <a:extLst>
            <a:ext uri="{909E8E84-426E-40DD-AFC4-6F175D3DCCD1}">
              <a14:hiddenFill xmlns:a14="http://schemas.microsoft.com/office/drawing/2010/main">
                <a:solidFill>
                  <a:srgbClr val="FFFFFF"/>
                </a:solidFill>
              </a14:hiddenFill>
            </a:ext>
          </a:extLst>
        </p:spPr>
      </p:pic>
      <p:sp>
        <p:nvSpPr>
          <p:cNvPr id="73" name="Text Placeholder 4">
            <a:extLst>
              <a:ext uri="{FF2B5EF4-FFF2-40B4-BE49-F238E27FC236}">
                <a16:creationId xmlns:a16="http://schemas.microsoft.com/office/drawing/2014/main" id="{C1BC6C01-4414-470A-BCDE-2E2E3BB2C55C}"/>
              </a:ext>
            </a:extLst>
          </p:cNvPr>
          <p:cNvSpPr>
            <a:spLocks noGrp="1"/>
          </p:cNvSpPr>
          <p:nvPr>
            <p:ph type="body" sz="quarter" idx="3"/>
          </p:nvPr>
        </p:nvSpPr>
        <p:spPr>
          <a:xfrm>
            <a:off x="6301622" y="1857689"/>
            <a:ext cx="4973041" cy="512064"/>
          </a:xfrm>
        </p:spPr>
        <p:txBody>
          <a:bodyPr/>
          <a:lstStyle/>
          <a:p>
            <a:r>
              <a:rPr lang="en-US" dirty="0"/>
              <a:t>Language is involved in all our lived-interpreting: </a:t>
            </a:r>
          </a:p>
        </p:txBody>
      </p:sp>
      <p:sp>
        <p:nvSpPr>
          <p:cNvPr id="75" name="Content Placeholder 5">
            <a:extLst>
              <a:ext uri="{FF2B5EF4-FFF2-40B4-BE49-F238E27FC236}">
                <a16:creationId xmlns:a16="http://schemas.microsoft.com/office/drawing/2014/main" id="{AD41A726-94B9-4A2B-8CCB-511A622ACF4F}"/>
              </a:ext>
            </a:extLst>
          </p:cNvPr>
          <p:cNvSpPr>
            <a:spLocks noGrp="1"/>
          </p:cNvSpPr>
          <p:nvPr>
            <p:ph sz="quarter" idx="4"/>
          </p:nvPr>
        </p:nvSpPr>
        <p:spPr>
          <a:xfrm>
            <a:off x="6311115" y="2492896"/>
            <a:ext cx="4977104" cy="4176464"/>
          </a:xfrm>
        </p:spPr>
        <p:txBody>
          <a:bodyPr>
            <a:normAutofit fontScale="92500" lnSpcReduction="10000"/>
          </a:bodyPr>
          <a:lstStyle/>
          <a:p>
            <a:r>
              <a:rPr lang="en-US" sz="2400" dirty="0"/>
              <a:t>Images</a:t>
            </a:r>
          </a:p>
          <a:p>
            <a:r>
              <a:rPr lang="en-US" sz="2400" dirty="0"/>
              <a:t>Signs</a:t>
            </a:r>
          </a:p>
          <a:p>
            <a:r>
              <a:rPr lang="en-US" sz="2400" dirty="0"/>
              <a:t>Symbols</a:t>
            </a:r>
          </a:p>
          <a:p>
            <a:r>
              <a:rPr lang="en-US" sz="2400" dirty="0"/>
              <a:t>Words</a:t>
            </a:r>
          </a:p>
          <a:p>
            <a:r>
              <a:rPr lang="en-US" sz="2400" dirty="0"/>
              <a:t>All these create an intricate linguistic web of words and concepts over time</a:t>
            </a:r>
          </a:p>
          <a:p>
            <a:r>
              <a:rPr lang="en-US" sz="2400" dirty="0"/>
              <a:t>Language sits at the root of our ability to transmit culture</a:t>
            </a:r>
          </a:p>
        </p:txBody>
      </p:sp>
      <p:sp>
        <p:nvSpPr>
          <p:cNvPr id="5" name="Freeform: Shape 4">
            <a:extLst>
              <a:ext uri="{FF2B5EF4-FFF2-40B4-BE49-F238E27FC236}">
                <a16:creationId xmlns:a16="http://schemas.microsoft.com/office/drawing/2014/main" id="{95F93461-739C-4994-B6D6-20F412437A43}"/>
              </a:ext>
            </a:extLst>
          </p:cNvPr>
          <p:cNvSpPr/>
          <p:nvPr/>
        </p:nvSpPr>
        <p:spPr>
          <a:xfrm rot="250190">
            <a:off x="7949402" y="2510695"/>
            <a:ext cx="561975" cy="1989470"/>
          </a:xfrm>
          <a:custGeom>
            <a:avLst/>
            <a:gdLst>
              <a:gd name="connsiteX0" fmla="*/ 0 w 561975"/>
              <a:gd name="connsiteY0" fmla="*/ 9572 h 1533572"/>
              <a:gd name="connsiteX1" fmla="*/ 47625 w 561975"/>
              <a:gd name="connsiteY1" fmla="*/ 47 h 1533572"/>
              <a:gd name="connsiteX2" fmla="*/ 228600 w 561975"/>
              <a:gd name="connsiteY2" fmla="*/ 9572 h 1533572"/>
              <a:gd name="connsiteX3" fmla="*/ 257175 w 561975"/>
              <a:gd name="connsiteY3" fmla="*/ 38147 h 1533572"/>
              <a:gd name="connsiteX4" fmla="*/ 276225 w 561975"/>
              <a:gd name="connsiteY4" fmla="*/ 66722 h 1533572"/>
              <a:gd name="connsiteX5" fmla="*/ 304800 w 561975"/>
              <a:gd name="connsiteY5" fmla="*/ 161972 h 1533572"/>
              <a:gd name="connsiteX6" fmla="*/ 314325 w 561975"/>
              <a:gd name="connsiteY6" fmla="*/ 409622 h 1533572"/>
              <a:gd name="connsiteX7" fmla="*/ 333375 w 561975"/>
              <a:gd name="connsiteY7" fmla="*/ 476297 h 1533572"/>
              <a:gd name="connsiteX8" fmla="*/ 352425 w 561975"/>
              <a:gd name="connsiteY8" fmla="*/ 552497 h 1533572"/>
              <a:gd name="connsiteX9" fmla="*/ 400050 w 561975"/>
              <a:gd name="connsiteY9" fmla="*/ 619172 h 1533572"/>
              <a:gd name="connsiteX10" fmla="*/ 419100 w 561975"/>
              <a:gd name="connsiteY10" fmla="*/ 647747 h 1533572"/>
              <a:gd name="connsiteX11" fmla="*/ 476250 w 561975"/>
              <a:gd name="connsiteY11" fmla="*/ 695372 h 1533572"/>
              <a:gd name="connsiteX12" fmla="*/ 561975 w 561975"/>
              <a:gd name="connsiteY12" fmla="*/ 714422 h 1533572"/>
              <a:gd name="connsiteX13" fmla="*/ 523875 w 561975"/>
              <a:gd name="connsiteY13" fmla="*/ 723947 h 1533572"/>
              <a:gd name="connsiteX14" fmla="*/ 466725 w 561975"/>
              <a:gd name="connsiteY14" fmla="*/ 762047 h 1533572"/>
              <a:gd name="connsiteX15" fmla="*/ 447675 w 561975"/>
              <a:gd name="connsiteY15" fmla="*/ 819197 h 1533572"/>
              <a:gd name="connsiteX16" fmla="*/ 457200 w 561975"/>
              <a:gd name="connsiteY16" fmla="*/ 1152572 h 1533572"/>
              <a:gd name="connsiteX17" fmla="*/ 466725 w 561975"/>
              <a:gd name="connsiteY17" fmla="*/ 1190672 h 1533572"/>
              <a:gd name="connsiteX18" fmla="*/ 476250 w 561975"/>
              <a:gd name="connsiteY18" fmla="*/ 1247822 h 1533572"/>
              <a:gd name="connsiteX19" fmla="*/ 485775 w 561975"/>
              <a:gd name="connsiteY19" fmla="*/ 1276397 h 1533572"/>
              <a:gd name="connsiteX20" fmla="*/ 504825 w 561975"/>
              <a:gd name="connsiteY20" fmla="*/ 1362122 h 1533572"/>
              <a:gd name="connsiteX21" fmla="*/ 495300 w 561975"/>
              <a:gd name="connsiteY21" fmla="*/ 1428797 h 1533572"/>
              <a:gd name="connsiteX22" fmla="*/ 447675 w 561975"/>
              <a:gd name="connsiteY22" fmla="*/ 1485947 h 1533572"/>
              <a:gd name="connsiteX23" fmla="*/ 428625 w 561975"/>
              <a:gd name="connsiteY23" fmla="*/ 1514522 h 1533572"/>
              <a:gd name="connsiteX24" fmla="*/ 352425 w 561975"/>
              <a:gd name="connsiteY24" fmla="*/ 1533572 h 1533572"/>
              <a:gd name="connsiteX25" fmla="*/ 238125 w 561975"/>
              <a:gd name="connsiteY25" fmla="*/ 1504997 h 1533572"/>
              <a:gd name="connsiteX26" fmla="*/ 200025 w 561975"/>
              <a:gd name="connsiteY26" fmla="*/ 1476422 h 153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975" h="1533572">
                <a:moveTo>
                  <a:pt x="0" y="9572"/>
                </a:moveTo>
                <a:cubicBezTo>
                  <a:pt x="15875" y="6397"/>
                  <a:pt x="31436" y="47"/>
                  <a:pt x="47625" y="47"/>
                </a:cubicBezTo>
                <a:cubicBezTo>
                  <a:pt x="108033" y="47"/>
                  <a:pt x="169166" y="-1234"/>
                  <a:pt x="228600" y="9572"/>
                </a:cubicBezTo>
                <a:cubicBezTo>
                  <a:pt x="241853" y="11982"/>
                  <a:pt x="248551" y="27799"/>
                  <a:pt x="257175" y="38147"/>
                </a:cubicBezTo>
                <a:cubicBezTo>
                  <a:pt x="264504" y="46941"/>
                  <a:pt x="271576" y="56261"/>
                  <a:pt x="276225" y="66722"/>
                </a:cubicBezTo>
                <a:cubicBezTo>
                  <a:pt x="289476" y="96537"/>
                  <a:pt x="296884" y="130307"/>
                  <a:pt x="304800" y="161972"/>
                </a:cubicBezTo>
                <a:cubicBezTo>
                  <a:pt x="307975" y="244522"/>
                  <a:pt x="308830" y="327194"/>
                  <a:pt x="314325" y="409622"/>
                </a:cubicBezTo>
                <a:cubicBezTo>
                  <a:pt x="315945" y="433917"/>
                  <a:pt x="327641" y="453361"/>
                  <a:pt x="333375" y="476297"/>
                </a:cubicBezTo>
                <a:cubicBezTo>
                  <a:pt x="338809" y="498034"/>
                  <a:pt x="341539" y="530724"/>
                  <a:pt x="352425" y="552497"/>
                </a:cubicBezTo>
                <a:cubicBezTo>
                  <a:pt x="359908" y="567462"/>
                  <a:pt x="392859" y="609105"/>
                  <a:pt x="400050" y="619172"/>
                </a:cubicBezTo>
                <a:cubicBezTo>
                  <a:pt x="406704" y="628487"/>
                  <a:pt x="411771" y="638953"/>
                  <a:pt x="419100" y="647747"/>
                </a:cubicBezTo>
                <a:cubicBezTo>
                  <a:pt x="434147" y="665803"/>
                  <a:pt x="454843" y="684668"/>
                  <a:pt x="476250" y="695372"/>
                </a:cubicBezTo>
                <a:cubicBezTo>
                  <a:pt x="499698" y="707096"/>
                  <a:pt x="540025" y="710764"/>
                  <a:pt x="561975" y="714422"/>
                </a:cubicBezTo>
                <a:cubicBezTo>
                  <a:pt x="549275" y="717597"/>
                  <a:pt x="535584" y="718093"/>
                  <a:pt x="523875" y="723947"/>
                </a:cubicBezTo>
                <a:cubicBezTo>
                  <a:pt x="503397" y="734186"/>
                  <a:pt x="466725" y="762047"/>
                  <a:pt x="466725" y="762047"/>
                </a:cubicBezTo>
                <a:cubicBezTo>
                  <a:pt x="460375" y="781097"/>
                  <a:pt x="447102" y="799125"/>
                  <a:pt x="447675" y="819197"/>
                </a:cubicBezTo>
                <a:cubicBezTo>
                  <a:pt x="450850" y="930322"/>
                  <a:pt x="451506" y="1041548"/>
                  <a:pt x="457200" y="1152572"/>
                </a:cubicBezTo>
                <a:cubicBezTo>
                  <a:pt x="457870" y="1165646"/>
                  <a:pt x="464158" y="1177835"/>
                  <a:pt x="466725" y="1190672"/>
                </a:cubicBezTo>
                <a:cubicBezTo>
                  <a:pt x="470513" y="1209610"/>
                  <a:pt x="472060" y="1228969"/>
                  <a:pt x="476250" y="1247822"/>
                </a:cubicBezTo>
                <a:cubicBezTo>
                  <a:pt x="478428" y="1257623"/>
                  <a:pt x="483597" y="1266596"/>
                  <a:pt x="485775" y="1276397"/>
                </a:cubicBezTo>
                <a:cubicBezTo>
                  <a:pt x="508126" y="1376977"/>
                  <a:pt x="483383" y="1297796"/>
                  <a:pt x="504825" y="1362122"/>
                </a:cubicBezTo>
                <a:cubicBezTo>
                  <a:pt x="501650" y="1384347"/>
                  <a:pt x="501751" y="1407293"/>
                  <a:pt x="495300" y="1428797"/>
                </a:cubicBezTo>
                <a:cubicBezTo>
                  <a:pt x="488649" y="1450968"/>
                  <a:pt x="460963" y="1470002"/>
                  <a:pt x="447675" y="1485947"/>
                </a:cubicBezTo>
                <a:cubicBezTo>
                  <a:pt x="440346" y="1494741"/>
                  <a:pt x="437564" y="1507371"/>
                  <a:pt x="428625" y="1514522"/>
                </a:cubicBezTo>
                <a:cubicBezTo>
                  <a:pt x="418862" y="1522332"/>
                  <a:pt x="354797" y="1533098"/>
                  <a:pt x="352425" y="1533572"/>
                </a:cubicBezTo>
                <a:cubicBezTo>
                  <a:pt x="302121" y="1527284"/>
                  <a:pt x="276940" y="1532722"/>
                  <a:pt x="238125" y="1504997"/>
                </a:cubicBezTo>
                <a:cubicBezTo>
                  <a:pt x="194977" y="1474177"/>
                  <a:pt x="225926" y="1476422"/>
                  <a:pt x="200025" y="1476422"/>
                </a:cubicBezTo>
              </a:path>
            </a:pathLst>
          </a:custGeom>
          <a:noFill/>
          <a:ln w="349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3D7980F-EF23-4F6A-8CD3-D5BCF85724C2}"/>
              </a:ext>
            </a:extLst>
          </p:cNvPr>
          <p:cNvSpPr txBox="1"/>
          <p:nvPr/>
        </p:nvSpPr>
        <p:spPr>
          <a:xfrm>
            <a:off x="8786541" y="2689822"/>
            <a:ext cx="2592288" cy="1631216"/>
          </a:xfrm>
          <a:prstGeom prst="rect">
            <a:avLst/>
          </a:prstGeom>
          <a:noFill/>
        </p:spPr>
        <p:txBody>
          <a:bodyPr wrap="square" rtlCol="0">
            <a:spAutoFit/>
          </a:bodyPr>
          <a:lstStyle/>
          <a:p>
            <a:r>
              <a:rPr lang="en-GB" sz="2000" dirty="0">
                <a:solidFill>
                  <a:srgbClr val="C00000"/>
                </a:solidFill>
              </a:rPr>
              <a:t>Shape how we understand and communicate our experience of the world</a:t>
            </a:r>
          </a:p>
        </p:txBody>
      </p:sp>
      <p:pic>
        <p:nvPicPr>
          <p:cNvPr id="3" name="Recorded Sound">
            <a:hlinkClick r:id="" action="ppaction://media"/>
            <a:extLst>
              <a:ext uri="{FF2B5EF4-FFF2-40B4-BE49-F238E27FC236}">
                <a16:creationId xmlns:a16="http://schemas.microsoft.com/office/drawing/2014/main" id="{B26BE0CE-5282-4001-AE03-A011FD99D5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884" y="4093765"/>
            <a:ext cx="487362" cy="487363"/>
          </a:xfrm>
          <a:prstGeom prst="rect">
            <a:avLst/>
          </a:prstGeom>
        </p:spPr>
      </p:pic>
      <p:pic>
        <p:nvPicPr>
          <p:cNvPr id="4" name="Recorded Sound">
            <a:hlinkClick r:id="" action="ppaction://media"/>
            <a:extLst>
              <a:ext uri="{FF2B5EF4-FFF2-40B4-BE49-F238E27FC236}">
                <a16:creationId xmlns:a16="http://schemas.microsoft.com/office/drawing/2014/main" id="{F3666BB1-D66E-4A17-9559-B0289271A8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73671" y="5733256"/>
            <a:ext cx="487362" cy="487363"/>
          </a:xfrm>
          <a:prstGeom prst="rect">
            <a:avLst/>
          </a:prstGeom>
        </p:spPr>
      </p:pic>
    </p:spTree>
    <p:extLst>
      <p:ext uri="{BB962C8B-B14F-4D97-AF65-F5344CB8AC3E}">
        <p14:creationId xmlns:p14="http://schemas.microsoft.com/office/powerpoint/2010/main" val="37299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0A0F-F304-4235-87BB-6EB5B6407BDB}"/>
              </a:ext>
            </a:extLst>
          </p:cNvPr>
          <p:cNvSpPr>
            <a:spLocks noGrp="1"/>
          </p:cNvSpPr>
          <p:nvPr>
            <p:ph type="title"/>
          </p:nvPr>
        </p:nvSpPr>
        <p:spPr>
          <a:xfrm>
            <a:off x="1117309" y="76200"/>
            <a:ext cx="10157354" cy="1397000"/>
          </a:xfrm>
        </p:spPr>
        <p:txBody>
          <a:bodyPr anchor="b">
            <a:normAutofit/>
          </a:bodyPr>
          <a:lstStyle/>
          <a:p>
            <a:r>
              <a:rPr lang="en-GB" dirty="0"/>
              <a:t>Pre-Understanding</a:t>
            </a:r>
          </a:p>
        </p:txBody>
      </p:sp>
      <p:pic>
        <p:nvPicPr>
          <p:cNvPr id="5122" name="Picture 2" descr="On Courage: I Reserve the Right to Be Wrong! – Pixley&amp;#39;s Ponderings">
            <a:extLst>
              <a:ext uri="{FF2B5EF4-FFF2-40B4-BE49-F238E27FC236}">
                <a16:creationId xmlns:a16="http://schemas.microsoft.com/office/drawing/2014/main" id="{5ADD7F32-A72E-4773-BE91-F11ABFD9D699}"/>
              </a:ext>
            </a:extLst>
          </p:cNvPr>
          <p:cNvPicPr>
            <a:picLocks noGrp="1" noChangeAspect="1" noChangeArrowheads="1"/>
          </p:cNvPicPr>
          <p:nvPr>
            <p:ph sz="half" idx="1"/>
          </p:nvPr>
        </p:nvPicPr>
        <p:blipFill>
          <a:blip r:embed="rId6">
            <a:extLst>
              <a:ext uri="{28A0092B-C50C-407E-A947-70E740481C1C}">
                <a14:useLocalDpi xmlns:a14="http://schemas.microsoft.com/office/drawing/2010/main"/>
              </a:ext>
            </a:extLst>
          </a:blip>
          <a:stretch>
            <a:fillRect/>
          </a:stretch>
        </p:blipFill>
        <p:spPr bwMode="auto">
          <a:xfrm>
            <a:off x="1117309" y="1790624"/>
            <a:ext cx="4977104" cy="4292752"/>
          </a:xfrm>
          <a:prstGeom prst="rect">
            <a:avLst/>
          </a:prstGeom>
          <a:solidFill>
            <a:srgbClr val="FFFFFF"/>
          </a:solidFill>
        </p:spPr>
      </p:pic>
      <p:sp>
        <p:nvSpPr>
          <p:cNvPr id="71" name="Content Placeholder 3">
            <a:extLst>
              <a:ext uri="{FF2B5EF4-FFF2-40B4-BE49-F238E27FC236}">
                <a16:creationId xmlns:a16="http://schemas.microsoft.com/office/drawing/2014/main" id="{0C466234-7EB1-40C2-9AF3-3ABF02A26556}"/>
              </a:ext>
            </a:extLst>
          </p:cNvPr>
          <p:cNvSpPr>
            <a:spLocks noGrp="1"/>
          </p:cNvSpPr>
          <p:nvPr>
            <p:ph sz="half" idx="2"/>
          </p:nvPr>
        </p:nvSpPr>
        <p:spPr>
          <a:xfrm>
            <a:off x="6297559" y="1701800"/>
            <a:ext cx="4977104" cy="4470400"/>
          </a:xfrm>
        </p:spPr>
        <p:txBody>
          <a:bodyPr/>
          <a:lstStyle/>
          <a:p>
            <a:r>
              <a:rPr lang="en-US" dirty="0"/>
              <a:t>“The words and terms we inherit through our upbringing provide guiding concepts for our recognition of meaningful human experience.” Jens Zimmermann</a:t>
            </a:r>
          </a:p>
          <a:p>
            <a:r>
              <a:rPr lang="en-US" dirty="0"/>
              <a:t>Pre-understanding of the things we interpret</a:t>
            </a:r>
          </a:p>
        </p:txBody>
      </p:sp>
      <p:pic>
        <p:nvPicPr>
          <p:cNvPr id="3" name="Recorded Sound">
            <a:hlinkClick r:id="" action="ppaction://media"/>
            <a:extLst>
              <a:ext uri="{FF2B5EF4-FFF2-40B4-BE49-F238E27FC236}">
                <a16:creationId xmlns:a16="http://schemas.microsoft.com/office/drawing/2014/main" id="{FEA4F622-CD67-4FC5-8679-A2124183C0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62180" y="3693318"/>
            <a:ext cx="487362" cy="487363"/>
          </a:xfrm>
          <a:prstGeom prst="rect">
            <a:avLst/>
          </a:prstGeom>
        </p:spPr>
      </p:pic>
      <p:pic>
        <p:nvPicPr>
          <p:cNvPr id="4" name="Recorded Sound">
            <a:hlinkClick r:id="" action="ppaction://media"/>
            <a:extLst>
              <a:ext uri="{FF2B5EF4-FFF2-40B4-BE49-F238E27FC236}">
                <a16:creationId xmlns:a16="http://schemas.microsoft.com/office/drawing/2014/main" id="{DECA98CF-F4B2-4222-9243-79B45998903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50014" y="4190984"/>
            <a:ext cx="487362" cy="487363"/>
          </a:xfrm>
          <a:prstGeom prst="rect">
            <a:avLst/>
          </a:prstGeom>
        </p:spPr>
      </p:pic>
    </p:spTree>
    <p:extLst>
      <p:ext uri="{BB962C8B-B14F-4D97-AF65-F5344CB8AC3E}">
        <p14:creationId xmlns:p14="http://schemas.microsoft.com/office/powerpoint/2010/main" val="20436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7175-1F53-4854-9986-1BE9E98F5AE1}"/>
              </a:ext>
            </a:extLst>
          </p:cNvPr>
          <p:cNvSpPr>
            <a:spLocks noGrp="1"/>
          </p:cNvSpPr>
          <p:nvPr>
            <p:ph type="title"/>
          </p:nvPr>
        </p:nvSpPr>
        <p:spPr/>
        <p:txBody>
          <a:bodyPr/>
          <a:lstStyle/>
          <a:p>
            <a:r>
              <a:rPr lang="en-GB" dirty="0"/>
              <a:t>Meaningful Cultural Vocabulary</a:t>
            </a:r>
          </a:p>
        </p:txBody>
      </p:sp>
      <p:sp>
        <p:nvSpPr>
          <p:cNvPr id="3" name="Content Placeholder 2">
            <a:extLst>
              <a:ext uri="{FF2B5EF4-FFF2-40B4-BE49-F238E27FC236}">
                <a16:creationId xmlns:a16="http://schemas.microsoft.com/office/drawing/2014/main" id="{DA33C50F-5F80-45EE-B2F4-BF5BEEA60DFF}"/>
              </a:ext>
            </a:extLst>
          </p:cNvPr>
          <p:cNvSpPr>
            <a:spLocks noGrp="1"/>
          </p:cNvSpPr>
          <p:nvPr>
            <p:ph sz="half" idx="1"/>
          </p:nvPr>
        </p:nvSpPr>
        <p:spPr/>
        <p:txBody>
          <a:bodyPr/>
          <a:lstStyle/>
          <a:p>
            <a:pPr marL="0" indent="0">
              <a:buNone/>
            </a:pPr>
            <a:r>
              <a:rPr lang="en-GB" dirty="0"/>
              <a:t>Shaped by culture:</a:t>
            </a:r>
          </a:p>
          <a:p>
            <a:pPr lvl="1"/>
            <a:r>
              <a:rPr lang="en-GB" sz="2400" dirty="0"/>
              <a:t>How we experience the world</a:t>
            </a:r>
          </a:p>
          <a:p>
            <a:pPr lvl="1"/>
            <a:r>
              <a:rPr lang="en-GB" sz="2400" dirty="0"/>
              <a:t>How we express our experience to others</a:t>
            </a:r>
          </a:p>
          <a:p>
            <a:r>
              <a:rPr lang="en-GB" dirty="0"/>
              <a:t>Sensory and interpretive experiences occur together, concurrently, to help us take meaning from the world and our lived experience</a:t>
            </a:r>
          </a:p>
          <a:p>
            <a:endParaRPr lang="en-GB" dirty="0"/>
          </a:p>
        </p:txBody>
      </p:sp>
      <p:sp>
        <p:nvSpPr>
          <p:cNvPr id="4" name="Content Placeholder 3">
            <a:extLst>
              <a:ext uri="{FF2B5EF4-FFF2-40B4-BE49-F238E27FC236}">
                <a16:creationId xmlns:a16="http://schemas.microsoft.com/office/drawing/2014/main" id="{9A84ACF0-E572-44B5-89B2-F8BFB1D9E854}"/>
              </a:ext>
            </a:extLst>
          </p:cNvPr>
          <p:cNvSpPr>
            <a:spLocks noGrp="1"/>
          </p:cNvSpPr>
          <p:nvPr>
            <p:ph sz="half" idx="2"/>
          </p:nvPr>
        </p:nvSpPr>
        <p:spPr>
          <a:xfrm>
            <a:off x="6279178" y="3429000"/>
            <a:ext cx="4977104" cy="2375272"/>
          </a:xfrm>
        </p:spPr>
        <p:txBody>
          <a:bodyPr/>
          <a:lstStyle/>
          <a:p>
            <a:r>
              <a:rPr lang="en-GB" dirty="0"/>
              <a:t>Same sense of coldness but linguistic structures express this differently in line with the relationship between the self and the world (understood through language)</a:t>
            </a:r>
          </a:p>
        </p:txBody>
      </p:sp>
      <p:sp>
        <p:nvSpPr>
          <p:cNvPr id="5" name="Rectangle: Rounded Corners 4">
            <a:extLst>
              <a:ext uri="{FF2B5EF4-FFF2-40B4-BE49-F238E27FC236}">
                <a16:creationId xmlns:a16="http://schemas.microsoft.com/office/drawing/2014/main" id="{07DEF079-B364-4637-96E3-D2347FAA206D}"/>
              </a:ext>
            </a:extLst>
          </p:cNvPr>
          <p:cNvSpPr/>
          <p:nvPr/>
        </p:nvSpPr>
        <p:spPr>
          <a:xfrm>
            <a:off x="6382444" y="1701800"/>
            <a:ext cx="4892219" cy="15831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dirty="0"/>
              <a:t>I am cold</a:t>
            </a:r>
          </a:p>
          <a:p>
            <a:r>
              <a:rPr lang="en-GB" dirty="0" err="1"/>
              <a:t>J’ai</a:t>
            </a:r>
            <a:r>
              <a:rPr lang="en-GB" dirty="0"/>
              <a:t> </a:t>
            </a:r>
            <a:r>
              <a:rPr lang="en-GB" dirty="0" err="1"/>
              <a:t>froid</a:t>
            </a:r>
            <a:r>
              <a:rPr lang="en-GB" dirty="0"/>
              <a:t> (I have cold)</a:t>
            </a:r>
          </a:p>
          <a:p>
            <a:r>
              <a:rPr lang="en-GB" dirty="0"/>
              <a:t>Mir </a:t>
            </a:r>
            <a:r>
              <a:rPr lang="en-GB" dirty="0" err="1"/>
              <a:t>ist</a:t>
            </a:r>
            <a:r>
              <a:rPr lang="en-GB" dirty="0"/>
              <a:t> </a:t>
            </a:r>
            <a:r>
              <a:rPr lang="en-GB" dirty="0" err="1"/>
              <a:t>kalt</a:t>
            </a:r>
            <a:r>
              <a:rPr lang="en-GB" dirty="0"/>
              <a:t> (It is cold to me)</a:t>
            </a:r>
          </a:p>
          <a:p>
            <a:pPr algn="ctr"/>
            <a:endParaRPr lang="en-GB" dirty="0"/>
          </a:p>
        </p:txBody>
      </p:sp>
      <p:pic>
        <p:nvPicPr>
          <p:cNvPr id="6" name="Recorded Sound">
            <a:hlinkClick r:id="" action="ppaction://media"/>
            <a:extLst>
              <a:ext uri="{FF2B5EF4-FFF2-40B4-BE49-F238E27FC236}">
                <a16:creationId xmlns:a16="http://schemas.microsoft.com/office/drawing/2014/main" id="{317E0F8D-B2D1-4FCB-BA79-8526F780ED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4892" y="1916832"/>
            <a:ext cx="487362" cy="487363"/>
          </a:xfrm>
          <a:prstGeom prst="rect">
            <a:avLst/>
          </a:prstGeom>
        </p:spPr>
      </p:pic>
    </p:spTree>
    <p:extLst>
      <p:ext uri="{BB962C8B-B14F-4D97-AF65-F5344CB8AC3E}">
        <p14:creationId xmlns:p14="http://schemas.microsoft.com/office/powerpoint/2010/main" val="26680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1" ma:contentTypeDescription="Create a new document." ma:contentTypeScope="" ma:versionID="bf317f0a9f59b98dc7dfb030c5912dc4">
  <xsd:schema xmlns:xsd="http://www.w3.org/2001/XMLSchema" xmlns:xs="http://www.w3.org/2001/XMLSchema" xmlns:p="http://schemas.microsoft.com/office/2006/metadata/properties" xmlns:ns2="3daa3796-40a0-4fe0-acc9-e99f93d22791" targetNamespace="http://schemas.microsoft.com/office/2006/metadata/properties" ma:root="true" ma:fieldsID="217f01c4865b384fb4e0ec6e85bafd24" ns2:_="">
    <xsd:import namespace="3daa3796-40a0-4fe0-acc9-e99f93d22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482AA7-1751-4EB3-8054-7A985E20CD53}">
  <ds:schemaRefs>
    <ds:schemaRef ds:uri="http://schemas.microsoft.com/sharepoint/v3/contenttype/forms"/>
  </ds:schemaRefs>
</ds:datastoreItem>
</file>

<file path=customXml/itemProps2.xml><?xml version="1.0" encoding="utf-8"?>
<ds:datastoreItem xmlns:ds="http://schemas.openxmlformats.org/officeDocument/2006/customXml" ds:itemID="{36C81378-B62A-4961-9BF7-39F2E233EB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aa3796-40a0-4fe0-acc9-e99f93d22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30B453-E1A0-410B-B155-B937F2113DCD}">
  <ds:schemaRefs>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3daa3796-40a0-4fe0-acc9-e99f93d22791"/>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87</TotalTime>
  <Words>1401</Words>
  <Application>Microsoft Macintosh PowerPoint</Application>
  <PresentationFormat>Custom</PresentationFormat>
  <Paragraphs>117</Paragraphs>
  <Slides>20</Slides>
  <Notes>2</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Century Gothic</vt:lpstr>
      <vt:lpstr>Books 16x9</vt:lpstr>
      <vt:lpstr>Hermeneutics for RE</vt:lpstr>
      <vt:lpstr>Theory &amp; Subject Knowledge </vt:lpstr>
      <vt:lpstr>Supporting pupils to better understand the whole text and the individual parts within a text</vt:lpstr>
      <vt:lpstr>PowerPoint Presentation</vt:lpstr>
      <vt:lpstr>What is ‘Hermeneutics’?</vt:lpstr>
      <vt:lpstr>What is ‘Hermeneutics’?</vt:lpstr>
      <vt:lpstr>Language of the Engaged Self as Interpreter</vt:lpstr>
      <vt:lpstr>Pre-Understanding</vt:lpstr>
      <vt:lpstr>Meaningful Cultural Vocabulary</vt:lpstr>
      <vt:lpstr>The Hermeneutic Circle (Schleiermacher)</vt:lpstr>
      <vt:lpstr>Contextualising </vt:lpstr>
      <vt:lpstr>History of Hermeneutics: Schleiermacher  </vt:lpstr>
      <vt:lpstr>History of Hermeneutics(after Schleiermacher) </vt:lpstr>
      <vt:lpstr>PowerPoint Presentation</vt:lpstr>
      <vt:lpstr>Heidegger’s Hammer</vt:lpstr>
      <vt:lpstr>Heidegger: Know Your Mesh!</vt:lpstr>
      <vt:lpstr>Gadamer’s Game</vt:lpstr>
      <vt:lpstr>The Role of Tradition</vt:lpstr>
      <vt:lpstr>Cumulative Nature of Interpretation</vt:lpstr>
      <vt:lpstr>Personal Knowledge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Hermeneutics for RE</dc:title>
  <dc:creator>Jenkins, Jennifer</dc:creator>
  <cp:lastModifiedBy>Tracey Francis</cp:lastModifiedBy>
  <cp:revision>8</cp:revision>
  <dcterms:created xsi:type="dcterms:W3CDTF">2021-09-02T16:47:25Z</dcterms:created>
  <dcterms:modified xsi:type="dcterms:W3CDTF">2022-02-01T13:32:25Z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0x010100BD26428C49615143BE8230498DF89BBE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